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69" r:id="rId2"/>
    <p:sldId id="257" r:id="rId3"/>
    <p:sldId id="345" r:id="rId4"/>
    <p:sldId id="307" r:id="rId5"/>
    <p:sldId id="428" r:id="rId6"/>
    <p:sldId id="260" r:id="rId7"/>
    <p:sldId id="261" r:id="rId8"/>
    <p:sldId id="263" r:id="rId9"/>
    <p:sldId id="266" r:id="rId10"/>
    <p:sldId id="463" r:id="rId11"/>
    <p:sldId id="267" r:id="rId12"/>
    <p:sldId id="466" r:id="rId13"/>
    <p:sldId id="478" r:id="rId14"/>
    <p:sldId id="479" r:id="rId15"/>
    <p:sldId id="480" r:id="rId16"/>
    <p:sldId id="481" r:id="rId17"/>
    <p:sldId id="425" r:id="rId18"/>
    <p:sldId id="468" r:id="rId19"/>
    <p:sldId id="4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87270"/>
  </p:normalViewPr>
  <p:slideViewPr>
    <p:cSldViewPr snapToGrid="0">
      <p:cViewPr varScale="1">
        <p:scale>
          <a:sx n="106" d="100"/>
          <a:sy n="106" d="100"/>
        </p:scale>
        <p:origin x="780"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user\Desktop\Birth%20Score%20data%20requests\quaterly%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user\Desktop\Birth%20Score%20data%20requests\quaterly%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user\Desktop\Birth%20Score%20data%20requests\quaterly%20dat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'total '!$B$3:$C$21</c:f>
              <c:multiLvlStrCache>
                <c:ptCount val="19"/>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 </c:v>
                  </c:pt>
                  <c:pt idx="17">
                    <c:v>Q1</c:v>
                  </c:pt>
                  <c:pt idx="18">
                    <c:v>Q2</c:v>
                  </c:pt>
                </c:lvl>
                <c:lvl>
                  <c:pt idx="0">
                    <c:v>2016</c:v>
                  </c:pt>
                  <c:pt idx="1">
                    <c:v>2017</c:v>
                  </c:pt>
                  <c:pt idx="5">
                    <c:v>2018</c:v>
                  </c:pt>
                  <c:pt idx="9">
                    <c:v>2019</c:v>
                  </c:pt>
                  <c:pt idx="13">
                    <c:v>2020</c:v>
                  </c:pt>
                  <c:pt idx="17">
                    <c:v>2021</c:v>
                  </c:pt>
                </c:lvl>
              </c:multiLvlStrCache>
            </c:multiLvlStrRef>
          </c:cat>
          <c:val>
            <c:numRef>
              <c:f>'total '!$D$3:$D$21</c:f>
              <c:numCache>
                <c:formatCode>0.0</c:formatCode>
                <c:ptCount val="19"/>
                <c:pt idx="0">
                  <c:v>14.8</c:v>
                </c:pt>
                <c:pt idx="1">
                  <c:v>14.86</c:v>
                </c:pt>
                <c:pt idx="2">
                  <c:v>13.22</c:v>
                </c:pt>
                <c:pt idx="3">
                  <c:v>13.51</c:v>
                </c:pt>
                <c:pt idx="4">
                  <c:v>14.43</c:v>
                </c:pt>
                <c:pt idx="5">
                  <c:v>14.39</c:v>
                </c:pt>
                <c:pt idx="6">
                  <c:v>14.6</c:v>
                </c:pt>
                <c:pt idx="7">
                  <c:v>13.41</c:v>
                </c:pt>
                <c:pt idx="8">
                  <c:v>13.89</c:v>
                </c:pt>
                <c:pt idx="9">
                  <c:v>14.37</c:v>
                </c:pt>
                <c:pt idx="10">
                  <c:v>12.93</c:v>
                </c:pt>
                <c:pt idx="11">
                  <c:v>12.6</c:v>
                </c:pt>
                <c:pt idx="12">
                  <c:v>12.98</c:v>
                </c:pt>
                <c:pt idx="13">
                  <c:v>13.99</c:v>
                </c:pt>
                <c:pt idx="14">
                  <c:v>13.9</c:v>
                </c:pt>
                <c:pt idx="15" formatCode="General">
                  <c:v>14</c:v>
                </c:pt>
                <c:pt idx="16" formatCode="General">
                  <c:v>13.5</c:v>
                </c:pt>
                <c:pt idx="17" formatCode="General">
                  <c:v>15.1</c:v>
                </c:pt>
                <c:pt idx="18" formatCode="General">
                  <c:v>13.13</c:v>
                </c:pt>
              </c:numCache>
            </c:numRef>
          </c:val>
          <c:extLst>
            <c:ext xmlns:c16="http://schemas.microsoft.com/office/drawing/2014/chart" uri="{C3380CC4-5D6E-409C-BE32-E72D297353CC}">
              <c16:uniqueId val="{00000000-62FD-2447-8CCD-0EFD70D31DB6}"/>
            </c:ext>
          </c:extLst>
        </c:ser>
        <c:dLbls>
          <c:showLegendKey val="0"/>
          <c:showVal val="1"/>
          <c:showCatName val="0"/>
          <c:showSerName val="0"/>
          <c:showPercent val="0"/>
          <c:showBubbleSize val="0"/>
        </c:dLbls>
        <c:gapWidth val="75"/>
        <c:axId val="578393024"/>
        <c:axId val="578394672"/>
      </c:barChart>
      <c:catAx>
        <c:axId val="5783930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crossAx val="578394672"/>
        <c:crosses val="autoZero"/>
        <c:auto val="1"/>
        <c:lblAlgn val="ctr"/>
        <c:lblOffset val="100"/>
        <c:noMultiLvlLbl val="0"/>
      </c:catAx>
      <c:valAx>
        <c:axId val="57839467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78393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multiLvlStrRef>
              <c:f>'total '!$F$3:$G$21</c:f>
              <c:multiLvlStrCache>
                <c:ptCount val="19"/>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lvl>
                <c:lvl>
                  <c:pt idx="0">
                    <c:v>2016</c:v>
                  </c:pt>
                  <c:pt idx="1">
                    <c:v>2017</c:v>
                  </c:pt>
                  <c:pt idx="5">
                    <c:v>2018</c:v>
                  </c:pt>
                  <c:pt idx="9">
                    <c:v>2019</c:v>
                  </c:pt>
                  <c:pt idx="13">
                    <c:v>2020</c:v>
                  </c:pt>
                  <c:pt idx="17">
                    <c:v>2021</c:v>
                  </c:pt>
                </c:lvl>
              </c:multiLvlStrCache>
            </c:multiLvlStrRef>
          </c:cat>
          <c:val>
            <c:numRef>
              <c:f>'total '!$H$3:$H$21</c:f>
              <c:numCache>
                <c:formatCode>0.0</c:formatCode>
                <c:ptCount val="19"/>
                <c:pt idx="0">
                  <c:v>6.1</c:v>
                </c:pt>
                <c:pt idx="1">
                  <c:v>5.53</c:v>
                </c:pt>
                <c:pt idx="2">
                  <c:v>4.57</c:v>
                </c:pt>
                <c:pt idx="3">
                  <c:v>5.2</c:v>
                </c:pt>
                <c:pt idx="4">
                  <c:v>5.16</c:v>
                </c:pt>
                <c:pt idx="5">
                  <c:v>4.7300000000000004</c:v>
                </c:pt>
                <c:pt idx="6">
                  <c:v>5.28</c:v>
                </c:pt>
                <c:pt idx="7">
                  <c:v>5.27</c:v>
                </c:pt>
                <c:pt idx="8">
                  <c:v>4.53</c:v>
                </c:pt>
                <c:pt idx="9">
                  <c:v>5.55</c:v>
                </c:pt>
                <c:pt idx="10">
                  <c:v>4.33</c:v>
                </c:pt>
                <c:pt idx="11">
                  <c:v>5.82</c:v>
                </c:pt>
                <c:pt idx="12">
                  <c:v>6.48</c:v>
                </c:pt>
                <c:pt idx="13">
                  <c:v>7</c:v>
                </c:pt>
                <c:pt idx="14">
                  <c:v>6.25</c:v>
                </c:pt>
                <c:pt idx="15" formatCode="General">
                  <c:v>6.8</c:v>
                </c:pt>
                <c:pt idx="16" formatCode="General">
                  <c:v>6</c:v>
                </c:pt>
                <c:pt idx="17" formatCode="General">
                  <c:v>6.8</c:v>
                </c:pt>
                <c:pt idx="18" formatCode="General">
                  <c:v>5.0999999999999996</c:v>
                </c:pt>
              </c:numCache>
            </c:numRef>
          </c:val>
          <c:extLst>
            <c:ext xmlns:c16="http://schemas.microsoft.com/office/drawing/2014/chart" uri="{C3380CC4-5D6E-409C-BE32-E72D297353CC}">
              <c16:uniqueId val="{00000000-9400-CE46-ACE5-0FA01522E055}"/>
            </c:ext>
          </c:extLst>
        </c:ser>
        <c:dLbls>
          <c:showLegendKey val="0"/>
          <c:showVal val="1"/>
          <c:showCatName val="0"/>
          <c:showSerName val="0"/>
          <c:showPercent val="0"/>
          <c:showBubbleSize val="0"/>
        </c:dLbls>
        <c:gapWidth val="75"/>
        <c:axId val="591962368"/>
        <c:axId val="592082128"/>
      </c:barChart>
      <c:catAx>
        <c:axId val="5919623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en-US"/>
          </a:p>
        </c:txPr>
        <c:crossAx val="592082128"/>
        <c:crosses val="autoZero"/>
        <c:auto val="1"/>
        <c:lblAlgn val="ctr"/>
        <c:lblOffset val="100"/>
        <c:noMultiLvlLbl val="0"/>
      </c:catAx>
      <c:valAx>
        <c:axId val="59208212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91962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726732928875693E-2"/>
          <c:y val="2.2762545266425245E-2"/>
          <c:w val="0.97927326707112428"/>
          <c:h val="0.86664602775661836"/>
        </c:manualLayout>
      </c:layout>
      <c:lineChart>
        <c:grouping val="standard"/>
        <c:varyColors val="0"/>
        <c:ser>
          <c:idx val="0"/>
          <c:order val="0"/>
          <c:tx>
            <c:strRef>
              <c:f>Sheet1!$D$2</c:f>
              <c:strCache>
                <c:ptCount val="1"/>
                <c:pt idx="0">
                  <c:v>IUSE</c:v>
                </c:pt>
              </c:strCache>
            </c:strRef>
          </c:tx>
          <c:spPr>
            <a:ln w="50800"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Sheet1!$B$3:$C$21</c:f>
              <c:multiLvlStrCache>
                <c:ptCount val="19"/>
                <c:lvl>
                  <c:pt idx="0">
                    <c:v>Feb</c:v>
                  </c:pt>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pt idx="16">
                    <c:v>Jun</c:v>
                  </c:pt>
                  <c:pt idx="17">
                    <c:v>Jul</c:v>
                  </c:pt>
                  <c:pt idx="18">
                    <c:v>Aug</c:v>
                  </c:pt>
                </c:lvl>
                <c:lvl>
                  <c:pt idx="0">
                    <c:v>2020</c:v>
                  </c:pt>
                  <c:pt idx="11">
                    <c:v>2021</c:v>
                  </c:pt>
                </c:lvl>
              </c:multiLvlStrCache>
            </c:multiLvlStrRef>
          </c:cat>
          <c:val>
            <c:numRef>
              <c:f>Sheet1!$D$3:$D$21</c:f>
              <c:numCache>
                <c:formatCode>General</c:formatCode>
                <c:ptCount val="19"/>
                <c:pt idx="0">
                  <c:v>14.25</c:v>
                </c:pt>
                <c:pt idx="1">
                  <c:v>15.67</c:v>
                </c:pt>
                <c:pt idx="2">
                  <c:v>14.63</c:v>
                </c:pt>
                <c:pt idx="3">
                  <c:v>13.32</c:v>
                </c:pt>
                <c:pt idx="4">
                  <c:v>13.71</c:v>
                </c:pt>
                <c:pt idx="5">
                  <c:v>14.24</c:v>
                </c:pt>
                <c:pt idx="6">
                  <c:v>13.99</c:v>
                </c:pt>
                <c:pt idx="7">
                  <c:v>13.78</c:v>
                </c:pt>
                <c:pt idx="8">
                  <c:v>12.28</c:v>
                </c:pt>
                <c:pt idx="9">
                  <c:v>14.05</c:v>
                </c:pt>
                <c:pt idx="10">
                  <c:v>14.21</c:v>
                </c:pt>
                <c:pt idx="11">
                  <c:v>17.39</c:v>
                </c:pt>
                <c:pt idx="12">
                  <c:v>14.8</c:v>
                </c:pt>
                <c:pt idx="13">
                  <c:v>13.44</c:v>
                </c:pt>
                <c:pt idx="14">
                  <c:v>13.06</c:v>
                </c:pt>
                <c:pt idx="15">
                  <c:v>13.68</c:v>
                </c:pt>
                <c:pt idx="16">
                  <c:v>12.7</c:v>
                </c:pt>
                <c:pt idx="17">
                  <c:v>13.67</c:v>
                </c:pt>
                <c:pt idx="18">
                  <c:v>12.73</c:v>
                </c:pt>
              </c:numCache>
            </c:numRef>
          </c:val>
          <c:smooth val="0"/>
          <c:extLst>
            <c:ext xmlns:c16="http://schemas.microsoft.com/office/drawing/2014/chart" uri="{C3380CC4-5D6E-409C-BE32-E72D297353CC}">
              <c16:uniqueId val="{00000000-B441-CC41-9805-3F3441631D1E}"/>
            </c:ext>
          </c:extLst>
        </c:ser>
        <c:ser>
          <c:idx val="1"/>
          <c:order val="1"/>
          <c:tx>
            <c:strRef>
              <c:f>Sheet1!$E$2</c:f>
              <c:strCache>
                <c:ptCount val="1"/>
                <c:pt idx="0">
                  <c:v>NAS</c:v>
                </c:pt>
              </c:strCache>
            </c:strRef>
          </c:tx>
          <c:spPr>
            <a:ln w="50800" cap="rnd">
              <a:solidFill>
                <a:schemeClr val="accent2">
                  <a:lumMod val="75000"/>
                </a:schemeClr>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Sheet1!$B$3:$C$21</c:f>
              <c:multiLvlStrCache>
                <c:ptCount val="19"/>
                <c:lvl>
                  <c:pt idx="0">
                    <c:v>Feb</c:v>
                  </c:pt>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pt idx="16">
                    <c:v>Jun</c:v>
                  </c:pt>
                  <c:pt idx="17">
                    <c:v>Jul</c:v>
                  </c:pt>
                  <c:pt idx="18">
                    <c:v>Aug</c:v>
                  </c:pt>
                </c:lvl>
                <c:lvl>
                  <c:pt idx="0">
                    <c:v>2020</c:v>
                  </c:pt>
                  <c:pt idx="11">
                    <c:v>2021</c:v>
                  </c:pt>
                </c:lvl>
              </c:multiLvlStrCache>
            </c:multiLvlStrRef>
          </c:cat>
          <c:val>
            <c:numRef>
              <c:f>Sheet1!$E$3:$E$21</c:f>
              <c:numCache>
                <c:formatCode>General</c:formatCode>
                <c:ptCount val="19"/>
                <c:pt idx="0">
                  <c:v>7.09</c:v>
                </c:pt>
                <c:pt idx="1">
                  <c:v>6.73</c:v>
                </c:pt>
                <c:pt idx="2">
                  <c:v>7.28</c:v>
                </c:pt>
                <c:pt idx="3">
                  <c:v>6.28</c:v>
                </c:pt>
                <c:pt idx="4">
                  <c:v>5.47</c:v>
                </c:pt>
                <c:pt idx="5">
                  <c:v>7.52</c:v>
                </c:pt>
                <c:pt idx="6">
                  <c:v>7.06</c:v>
                </c:pt>
                <c:pt idx="7">
                  <c:v>5.76</c:v>
                </c:pt>
                <c:pt idx="8">
                  <c:v>6.01</c:v>
                </c:pt>
                <c:pt idx="9">
                  <c:v>5.73</c:v>
                </c:pt>
                <c:pt idx="10">
                  <c:v>6.2</c:v>
                </c:pt>
                <c:pt idx="11">
                  <c:v>8.01</c:v>
                </c:pt>
                <c:pt idx="12">
                  <c:v>6.89</c:v>
                </c:pt>
                <c:pt idx="13">
                  <c:v>5.63</c:v>
                </c:pt>
                <c:pt idx="14">
                  <c:v>5.34</c:v>
                </c:pt>
                <c:pt idx="15">
                  <c:v>5.29</c:v>
                </c:pt>
                <c:pt idx="16">
                  <c:v>4.63</c:v>
                </c:pt>
                <c:pt idx="17">
                  <c:v>4.88</c:v>
                </c:pt>
                <c:pt idx="18">
                  <c:v>4.0999999999999996</c:v>
                </c:pt>
              </c:numCache>
            </c:numRef>
          </c:val>
          <c:smooth val="0"/>
          <c:extLst>
            <c:ext xmlns:c16="http://schemas.microsoft.com/office/drawing/2014/chart" uri="{C3380CC4-5D6E-409C-BE32-E72D297353CC}">
              <c16:uniqueId val="{00000001-B441-CC41-9805-3F3441631D1E}"/>
            </c:ext>
          </c:extLst>
        </c:ser>
        <c:ser>
          <c:idx val="2"/>
          <c:order val="2"/>
          <c:tx>
            <c:strRef>
              <c:f>Sheet1!$F$2</c:f>
              <c:strCache>
                <c:ptCount val="1"/>
                <c:pt idx="0">
                  <c:v>Cannabinoids</c:v>
                </c:pt>
              </c:strCache>
            </c:strRef>
          </c:tx>
          <c:spPr>
            <a:ln w="50800" cap="rnd">
              <a:solidFill>
                <a:schemeClr val="accent6"/>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Sheet1!$B$3:$C$21</c:f>
              <c:multiLvlStrCache>
                <c:ptCount val="19"/>
                <c:lvl>
                  <c:pt idx="0">
                    <c:v>Feb</c:v>
                  </c:pt>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pt idx="16">
                    <c:v>Jun</c:v>
                  </c:pt>
                  <c:pt idx="17">
                    <c:v>Jul</c:v>
                  </c:pt>
                  <c:pt idx="18">
                    <c:v>Aug</c:v>
                  </c:pt>
                </c:lvl>
                <c:lvl>
                  <c:pt idx="0">
                    <c:v>2020</c:v>
                  </c:pt>
                  <c:pt idx="11">
                    <c:v>2021</c:v>
                  </c:pt>
                </c:lvl>
              </c:multiLvlStrCache>
            </c:multiLvlStrRef>
          </c:cat>
          <c:val>
            <c:numRef>
              <c:f>Sheet1!$F$3:$F$21</c:f>
              <c:numCache>
                <c:formatCode>General</c:formatCode>
                <c:ptCount val="19"/>
                <c:pt idx="0">
                  <c:v>7.9</c:v>
                </c:pt>
                <c:pt idx="1">
                  <c:v>8.8800000000000008</c:v>
                </c:pt>
                <c:pt idx="2">
                  <c:v>7.62</c:v>
                </c:pt>
                <c:pt idx="3">
                  <c:v>8.58</c:v>
                </c:pt>
                <c:pt idx="4">
                  <c:v>7.59</c:v>
                </c:pt>
                <c:pt idx="5">
                  <c:v>7.21</c:v>
                </c:pt>
                <c:pt idx="6">
                  <c:v>8.33</c:v>
                </c:pt>
                <c:pt idx="7">
                  <c:v>7.89</c:v>
                </c:pt>
                <c:pt idx="8">
                  <c:v>6.66</c:v>
                </c:pt>
                <c:pt idx="9">
                  <c:v>8.5299999999999994</c:v>
                </c:pt>
                <c:pt idx="10">
                  <c:v>8.41</c:v>
                </c:pt>
                <c:pt idx="11">
                  <c:v>9.68</c:v>
                </c:pt>
                <c:pt idx="12">
                  <c:v>8.5399999999999991</c:v>
                </c:pt>
                <c:pt idx="13">
                  <c:v>7.55</c:v>
                </c:pt>
                <c:pt idx="14">
                  <c:v>7.32</c:v>
                </c:pt>
                <c:pt idx="15">
                  <c:v>8.25</c:v>
                </c:pt>
                <c:pt idx="16">
                  <c:v>7.88</c:v>
                </c:pt>
                <c:pt idx="17">
                  <c:v>7.95</c:v>
                </c:pt>
                <c:pt idx="18">
                  <c:v>8.49</c:v>
                </c:pt>
              </c:numCache>
            </c:numRef>
          </c:val>
          <c:smooth val="0"/>
          <c:extLst>
            <c:ext xmlns:c16="http://schemas.microsoft.com/office/drawing/2014/chart" uri="{C3380CC4-5D6E-409C-BE32-E72D297353CC}">
              <c16:uniqueId val="{00000002-B441-CC41-9805-3F3441631D1E}"/>
            </c:ext>
          </c:extLst>
        </c:ser>
        <c:ser>
          <c:idx val="3"/>
          <c:order val="3"/>
          <c:tx>
            <c:strRef>
              <c:f>Sheet1!$G$2</c:f>
              <c:strCache>
                <c:ptCount val="1"/>
                <c:pt idx="0">
                  <c:v>Opiods</c:v>
                </c:pt>
              </c:strCache>
            </c:strRef>
          </c:tx>
          <c:spPr>
            <a:ln w="50800" cap="rnd">
              <a:solidFill>
                <a:schemeClr val="accent4"/>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Sheet1!$B$3:$C$21</c:f>
              <c:multiLvlStrCache>
                <c:ptCount val="19"/>
                <c:lvl>
                  <c:pt idx="0">
                    <c:v>Feb</c:v>
                  </c:pt>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pt idx="16">
                    <c:v>Jun</c:v>
                  </c:pt>
                  <c:pt idx="17">
                    <c:v>Jul</c:v>
                  </c:pt>
                  <c:pt idx="18">
                    <c:v>Aug</c:v>
                  </c:pt>
                </c:lvl>
                <c:lvl>
                  <c:pt idx="0">
                    <c:v>2020</c:v>
                  </c:pt>
                  <c:pt idx="11">
                    <c:v>2021</c:v>
                  </c:pt>
                </c:lvl>
              </c:multiLvlStrCache>
            </c:multiLvlStrRef>
          </c:cat>
          <c:val>
            <c:numRef>
              <c:f>Sheet1!$G$3:$G$21</c:f>
              <c:numCache>
                <c:formatCode>General</c:formatCode>
                <c:ptCount val="19"/>
                <c:pt idx="0">
                  <c:v>5.39</c:v>
                </c:pt>
                <c:pt idx="1">
                  <c:v>6.03</c:v>
                </c:pt>
                <c:pt idx="2">
                  <c:v>5.22</c:v>
                </c:pt>
                <c:pt idx="3">
                  <c:v>4.32</c:v>
                </c:pt>
                <c:pt idx="4">
                  <c:v>5.0199999999999996</c:v>
                </c:pt>
                <c:pt idx="5">
                  <c:v>5.73</c:v>
                </c:pt>
                <c:pt idx="6">
                  <c:v>4.96</c:v>
                </c:pt>
                <c:pt idx="7">
                  <c:v>4.2</c:v>
                </c:pt>
                <c:pt idx="8">
                  <c:v>3.59</c:v>
                </c:pt>
                <c:pt idx="9">
                  <c:v>4.47</c:v>
                </c:pt>
                <c:pt idx="10">
                  <c:v>4.74</c:v>
                </c:pt>
                <c:pt idx="11">
                  <c:v>5.75</c:v>
                </c:pt>
                <c:pt idx="12">
                  <c:v>4.46</c:v>
                </c:pt>
                <c:pt idx="13">
                  <c:v>4.2300000000000004</c:v>
                </c:pt>
                <c:pt idx="14">
                  <c:v>4.3099999999999996</c:v>
                </c:pt>
                <c:pt idx="15">
                  <c:v>4.12</c:v>
                </c:pt>
                <c:pt idx="16">
                  <c:v>3.13</c:v>
                </c:pt>
                <c:pt idx="17">
                  <c:v>4.04</c:v>
                </c:pt>
                <c:pt idx="18">
                  <c:v>3.6</c:v>
                </c:pt>
              </c:numCache>
            </c:numRef>
          </c:val>
          <c:smooth val="0"/>
          <c:extLst>
            <c:ext xmlns:c16="http://schemas.microsoft.com/office/drawing/2014/chart" uri="{C3380CC4-5D6E-409C-BE32-E72D297353CC}">
              <c16:uniqueId val="{00000003-B441-CC41-9805-3F3441631D1E}"/>
            </c:ext>
          </c:extLst>
        </c:ser>
        <c:ser>
          <c:idx val="4"/>
          <c:order val="4"/>
          <c:tx>
            <c:strRef>
              <c:f>Sheet1!$H$2</c:f>
              <c:strCache>
                <c:ptCount val="1"/>
                <c:pt idx="0">
                  <c:v>Stimulants</c:v>
                </c:pt>
              </c:strCache>
            </c:strRef>
          </c:tx>
          <c:spPr>
            <a:ln w="50800" cap="rnd">
              <a:solidFill>
                <a:srgbClr val="00B0F0"/>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Sheet1!$B$3:$C$21</c:f>
              <c:multiLvlStrCache>
                <c:ptCount val="19"/>
                <c:lvl>
                  <c:pt idx="0">
                    <c:v>Feb</c:v>
                  </c:pt>
                  <c:pt idx="1">
                    <c:v>Mar</c:v>
                  </c:pt>
                  <c:pt idx="2">
                    <c:v>Apr</c:v>
                  </c:pt>
                  <c:pt idx="3">
                    <c:v>May</c:v>
                  </c:pt>
                  <c:pt idx="4">
                    <c:v>Jun</c:v>
                  </c:pt>
                  <c:pt idx="5">
                    <c:v>Jul</c:v>
                  </c:pt>
                  <c:pt idx="6">
                    <c:v>Aug</c:v>
                  </c:pt>
                  <c:pt idx="7">
                    <c:v>Sep</c:v>
                  </c:pt>
                  <c:pt idx="8">
                    <c:v>Oct</c:v>
                  </c:pt>
                  <c:pt idx="9">
                    <c:v>Nov</c:v>
                  </c:pt>
                  <c:pt idx="10">
                    <c:v>Dec</c:v>
                  </c:pt>
                  <c:pt idx="11">
                    <c:v>Jan</c:v>
                  </c:pt>
                  <c:pt idx="12">
                    <c:v>Feb</c:v>
                  </c:pt>
                  <c:pt idx="13">
                    <c:v>Mar</c:v>
                  </c:pt>
                  <c:pt idx="14">
                    <c:v>Apr</c:v>
                  </c:pt>
                  <c:pt idx="15">
                    <c:v>May</c:v>
                  </c:pt>
                  <c:pt idx="16">
                    <c:v>Jun</c:v>
                  </c:pt>
                  <c:pt idx="17">
                    <c:v>Jul</c:v>
                  </c:pt>
                  <c:pt idx="18">
                    <c:v>Aug</c:v>
                  </c:pt>
                </c:lvl>
                <c:lvl>
                  <c:pt idx="0">
                    <c:v>2020</c:v>
                  </c:pt>
                  <c:pt idx="11">
                    <c:v>2021</c:v>
                  </c:pt>
                </c:lvl>
              </c:multiLvlStrCache>
            </c:multiLvlStrRef>
          </c:cat>
          <c:val>
            <c:numRef>
              <c:f>Sheet1!$H$3:$H$21</c:f>
              <c:numCache>
                <c:formatCode>General</c:formatCode>
                <c:ptCount val="19"/>
                <c:pt idx="0">
                  <c:v>3.47</c:v>
                </c:pt>
                <c:pt idx="1">
                  <c:v>2.15</c:v>
                </c:pt>
                <c:pt idx="2">
                  <c:v>2.54</c:v>
                </c:pt>
                <c:pt idx="3">
                  <c:v>1.95</c:v>
                </c:pt>
                <c:pt idx="4">
                  <c:v>1.54</c:v>
                </c:pt>
                <c:pt idx="5">
                  <c:v>1.91</c:v>
                </c:pt>
                <c:pt idx="6">
                  <c:v>2.23</c:v>
                </c:pt>
                <c:pt idx="7">
                  <c:v>2.19</c:v>
                </c:pt>
                <c:pt idx="8">
                  <c:v>2.2200000000000002</c:v>
                </c:pt>
                <c:pt idx="9">
                  <c:v>1.96</c:v>
                </c:pt>
                <c:pt idx="10">
                  <c:v>2.2000000000000002</c:v>
                </c:pt>
                <c:pt idx="11">
                  <c:v>2.98</c:v>
                </c:pt>
                <c:pt idx="12">
                  <c:v>2.74</c:v>
                </c:pt>
                <c:pt idx="13">
                  <c:v>1.98</c:v>
                </c:pt>
                <c:pt idx="14">
                  <c:v>1.98</c:v>
                </c:pt>
                <c:pt idx="15">
                  <c:v>1.92</c:v>
                </c:pt>
                <c:pt idx="16">
                  <c:v>1.75</c:v>
                </c:pt>
                <c:pt idx="17">
                  <c:v>1.75</c:v>
                </c:pt>
                <c:pt idx="18">
                  <c:v>1.37</c:v>
                </c:pt>
              </c:numCache>
            </c:numRef>
          </c:val>
          <c:smooth val="0"/>
          <c:extLst>
            <c:ext xmlns:c16="http://schemas.microsoft.com/office/drawing/2014/chart" uri="{C3380CC4-5D6E-409C-BE32-E72D297353CC}">
              <c16:uniqueId val="{00000004-B441-CC41-9805-3F3441631D1E}"/>
            </c:ext>
          </c:extLst>
        </c:ser>
        <c:dLbls>
          <c:dLblPos val="ctr"/>
          <c:showLegendKey val="0"/>
          <c:showVal val="1"/>
          <c:showCatName val="0"/>
          <c:showSerName val="0"/>
          <c:showPercent val="0"/>
          <c:showBubbleSize val="0"/>
        </c:dLbls>
        <c:smooth val="0"/>
        <c:axId val="617992352"/>
        <c:axId val="618027232"/>
      </c:lineChart>
      <c:catAx>
        <c:axId val="6179923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618027232"/>
        <c:crosses val="autoZero"/>
        <c:auto val="1"/>
        <c:lblAlgn val="ctr"/>
        <c:lblOffset val="100"/>
        <c:noMultiLvlLbl val="0"/>
      </c:catAx>
      <c:valAx>
        <c:axId val="61802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7992352"/>
        <c:crosses val="autoZero"/>
        <c:crossBetween val="between"/>
      </c:valAx>
      <c:spPr>
        <a:solidFill>
          <a:schemeClr val="bg1">
            <a:lumMod val="85000"/>
          </a:schemeClr>
        </a:solidFill>
        <a:ln>
          <a:noFill/>
        </a:ln>
        <a:effectLst/>
      </c:spPr>
    </c:plotArea>
    <c:legend>
      <c:legendPos val="t"/>
      <c:layout>
        <c:manualLayout>
          <c:xMode val="edge"/>
          <c:yMode val="edge"/>
          <c:x val="0.20116681726259628"/>
          <c:y val="3.7664783427495289E-2"/>
          <c:w val="0.3484859515511381"/>
          <c:h val="7.696842979373341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0.92211</cdr:x>
      <cdr:y>0.19807</cdr:y>
    </cdr:from>
    <cdr:to>
      <cdr:x>0.97953</cdr:x>
      <cdr:y>0.25741</cdr:y>
    </cdr:to>
    <cdr:sp macro="" textlink="">
      <cdr:nvSpPr>
        <cdr:cNvPr id="2" name="TextBox 4">
          <a:extLst xmlns:a="http://schemas.openxmlformats.org/drawingml/2006/main">
            <a:ext uri="{FF2B5EF4-FFF2-40B4-BE49-F238E27FC236}">
              <a16:creationId xmlns:a16="http://schemas.microsoft.com/office/drawing/2014/main" id="{E91B6A67-1B34-3448-8B65-D8706915EBA1}"/>
            </a:ext>
          </a:extLst>
        </cdr:cNvPr>
        <cdr:cNvSpPr txBox="1"/>
      </cdr:nvSpPr>
      <cdr:spPr>
        <a:xfrm xmlns:a="http://schemas.openxmlformats.org/drawingml/2006/main">
          <a:off x="10715415" y="1335754"/>
          <a:ext cx="66717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b="1" dirty="0">
              <a:solidFill>
                <a:schemeClr val="accent1"/>
              </a:solidFill>
            </a:rPr>
            <a:t>IUSE</a:t>
          </a:r>
        </a:p>
      </cdr:txBody>
    </cdr:sp>
  </cdr:relSizeAnchor>
  <cdr:relSizeAnchor xmlns:cdr="http://schemas.openxmlformats.org/drawingml/2006/chartDrawing">
    <cdr:from>
      <cdr:x>0.03017</cdr:x>
      <cdr:y>0.02552</cdr:y>
    </cdr:from>
    <cdr:to>
      <cdr:x>0.17063</cdr:x>
      <cdr:y>0.08485</cdr:y>
    </cdr:to>
    <cdr:sp macro="" textlink="">
      <cdr:nvSpPr>
        <cdr:cNvPr id="4" name="TextBox 4">
          <a:extLst xmlns:a="http://schemas.openxmlformats.org/drawingml/2006/main">
            <a:ext uri="{FF2B5EF4-FFF2-40B4-BE49-F238E27FC236}">
              <a16:creationId xmlns:a16="http://schemas.microsoft.com/office/drawing/2014/main" id="{77855A67-88AF-4640-96F8-29C0CDD9A59E}"/>
            </a:ext>
          </a:extLst>
        </cdr:cNvPr>
        <cdr:cNvSpPr txBox="1"/>
      </cdr:nvSpPr>
      <cdr:spPr>
        <a:xfrm xmlns:a="http://schemas.openxmlformats.org/drawingml/2006/main">
          <a:off x="350627" y="172116"/>
          <a:ext cx="1632178"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tx1"/>
              </a:solidFill>
            </a:rPr>
            <a:t>Monthly data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3EC62-55D5-44DF-BA0E-4E9CBE782878}"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D022C9-29AA-40C5-B1C4-5BB84A159027}" type="slidenum">
              <a:rPr lang="en-US" smtClean="0"/>
              <a:t>‹#›</a:t>
            </a:fld>
            <a:endParaRPr lang="en-US"/>
          </a:p>
        </p:txBody>
      </p:sp>
    </p:spTree>
    <p:extLst>
      <p:ext uri="{BB962C8B-B14F-4D97-AF65-F5344CB8AC3E}">
        <p14:creationId xmlns:p14="http://schemas.microsoft.com/office/powerpoint/2010/main" val="419612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300"/>
              </a:spcBef>
            </a:pPr>
            <a:r>
              <a:rPr lang="en-US" sz="5500" b="1" dirty="0"/>
              <a:t>1984: The West Virginia Birth Score Project </a:t>
            </a:r>
          </a:p>
          <a:p>
            <a:pPr lvl="1">
              <a:lnSpc>
                <a:spcPct val="120000"/>
              </a:lnSpc>
              <a:spcBef>
                <a:spcPts val="300"/>
              </a:spcBef>
            </a:pPr>
            <a:r>
              <a:rPr lang="en-US" sz="5500" dirty="0"/>
              <a:t>Piloted - David </a:t>
            </a:r>
            <a:r>
              <a:rPr lang="en-US" sz="5500" dirty="0" err="1"/>
              <a:t>Myerberg</a:t>
            </a:r>
            <a:r>
              <a:rPr lang="en-US" sz="5500" dirty="0"/>
              <a:t> </a:t>
            </a:r>
          </a:p>
          <a:p>
            <a:pPr lvl="1">
              <a:lnSpc>
                <a:spcPct val="120000"/>
              </a:lnSpc>
              <a:spcBef>
                <a:spcPts val="300"/>
              </a:spcBef>
            </a:pPr>
            <a:r>
              <a:rPr lang="en-US" sz="5500" dirty="0"/>
              <a:t>Goals: Reduce Post Neonatal Mortality (WV one of the highest in US at 11 per 1,000 live births)</a:t>
            </a:r>
          </a:p>
          <a:p>
            <a:pPr>
              <a:lnSpc>
                <a:spcPct val="120000"/>
              </a:lnSpc>
              <a:spcBef>
                <a:spcPts val="300"/>
              </a:spcBef>
            </a:pPr>
            <a:r>
              <a:rPr lang="en-US" sz="5500" b="1" dirty="0"/>
              <a:t>1989: </a:t>
            </a:r>
            <a:r>
              <a:rPr lang="en-US" sz="5500" dirty="0"/>
              <a:t>WV Birth Score adopted by OMCFH for statewide implementation</a:t>
            </a:r>
          </a:p>
          <a:p>
            <a:pPr>
              <a:lnSpc>
                <a:spcPct val="120000"/>
              </a:lnSpc>
              <a:spcBef>
                <a:spcPts val="300"/>
              </a:spcBef>
            </a:pPr>
            <a:r>
              <a:rPr lang="en-US" sz="5500" b="1" dirty="0"/>
              <a:t>1998: </a:t>
            </a:r>
            <a:r>
              <a:rPr lang="en-US" sz="5500" dirty="0"/>
              <a:t>House Bill 2388 is passed </a:t>
            </a:r>
            <a:r>
              <a:rPr lang="en-US" sz="5500" b="1" dirty="0"/>
              <a:t>mandating</a:t>
            </a:r>
            <a:r>
              <a:rPr lang="en-US" sz="5500" dirty="0"/>
              <a:t> administration of Birth Score for all infants born in WV </a:t>
            </a:r>
            <a:endParaRPr lang="en-US" dirty="0"/>
          </a:p>
        </p:txBody>
      </p:sp>
      <p:sp>
        <p:nvSpPr>
          <p:cNvPr id="4" name="Slide Number Placeholder 3"/>
          <p:cNvSpPr>
            <a:spLocks noGrp="1"/>
          </p:cNvSpPr>
          <p:nvPr>
            <p:ph type="sldNum" sz="quarter" idx="5"/>
          </p:nvPr>
        </p:nvSpPr>
        <p:spPr/>
        <p:txBody>
          <a:bodyPr/>
          <a:lstStyle/>
          <a:p>
            <a:fld id="{F3F220D7-3DF4-4739-A8F3-C2CADC5FC38A}" type="slidenum">
              <a:rPr lang="en-US" smtClean="0"/>
              <a:t>3</a:t>
            </a:fld>
            <a:endParaRPr lang="en-US"/>
          </a:p>
        </p:txBody>
      </p:sp>
    </p:spTree>
    <p:extLst>
      <p:ext uri="{BB962C8B-B14F-4D97-AF65-F5344CB8AC3E}">
        <p14:creationId xmlns:p14="http://schemas.microsoft.com/office/powerpoint/2010/main" val="419411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220D7-3DF4-4739-A8F3-C2CADC5FC38A}" type="slidenum">
              <a:rPr lang="en-US" smtClean="0"/>
              <a:t>4</a:t>
            </a:fld>
            <a:endParaRPr lang="en-US"/>
          </a:p>
        </p:txBody>
      </p:sp>
    </p:spTree>
    <p:extLst>
      <p:ext uri="{BB962C8B-B14F-4D97-AF65-F5344CB8AC3E}">
        <p14:creationId xmlns:p14="http://schemas.microsoft.com/office/powerpoint/2010/main" val="354090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13.9</a:t>
            </a:r>
          </a:p>
        </p:txBody>
      </p:sp>
      <p:sp>
        <p:nvSpPr>
          <p:cNvPr id="4" name="Slide Number Placeholder 3"/>
          <p:cNvSpPr>
            <a:spLocks noGrp="1"/>
          </p:cNvSpPr>
          <p:nvPr>
            <p:ph type="sldNum" sz="quarter" idx="5"/>
          </p:nvPr>
        </p:nvSpPr>
        <p:spPr/>
        <p:txBody>
          <a:bodyPr/>
          <a:lstStyle/>
          <a:p>
            <a:fld id="{5C17DC99-7E6F-5F43-99D5-DABCC5EE726C}" type="slidenum">
              <a:rPr lang="en-US" smtClean="0"/>
              <a:t>7</a:t>
            </a:fld>
            <a:endParaRPr lang="en-US"/>
          </a:p>
        </p:txBody>
      </p:sp>
    </p:spTree>
    <p:extLst>
      <p:ext uri="{BB962C8B-B14F-4D97-AF65-F5344CB8AC3E}">
        <p14:creationId xmlns:p14="http://schemas.microsoft.com/office/powerpoint/2010/main" val="226419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5.6</a:t>
            </a:r>
          </a:p>
        </p:txBody>
      </p:sp>
      <p:sp>
        <p:nvSpPr>
          <p:cNvPr id="4" name="Slide Number Placeholder 3"/>
          <p:cNvSpPr>
            <a:spLocks noGrp="1"/>
          </p:cNvSpPr>
          <p:nvPr>
            <p:ph type="sldNum" sz="quarter" idx="5"/>
          </p:nvPr>
        </p:nvSpPr>
        <p:spPr/>
        <p:txBody>
          <a:bodyPr/>
          <a:lstStyle/>
          <a:p>
            <a:fld id="{5C17DC99-7E6F-5F43-99D5-DABCC5EE726C}" type="slidenum">
              <a:rPr lang="en-US" smtClean="0"/>
              <a:t>8</a:t>
            </a:fld>
            <a:endParaRPr lang="en-US"/>
          </a:p>
        </p:txBody>
      </p:sp>
    </p:spTree>
    <p:extLst>
      <p:ext uri="{BB962C8B-B14F-4D97-AF65-F5344CB8AC3E}">
        <p14:creationId xmlns:p14="http://schemas.microsoft.com/office/powerpoint/2010/main" val="38023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D022C9-29AA-40C5-B1C4-5BB84A159027}" type="slidenum">
              <a:rPr lang="en-US" smtClean="0"/>
              <a:t>10</a:t>
            </a:fld>
            <a:endParaRPr lang="en-US"/>
          </a:p>
        </p:txBody>
      </p:sp>
    </p:spTree>
    <p:extLst>
      <p:ext uri="{BB962C8B-B14F-4D97-AF65-F5344CB8AC3E}">
        <p14:creationId xmlns:p14="http://schemas.microsoft.com/office/powerpoint/2010/main" val="127497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County of residence </a:t>
            </a:r>
          </a:p>
        </p:txBody>
      </p:sp>
      <p:sp>
        <p:nvSpPr>
          <p:cNvPr id="4" name="Slide Number Placeholder 3"/>
          <p:cNvSpPr>
            <a:spLocks noGrp="1"/>
          </p:cNvSpPr>
          <p:nvPr>
            <p:ph type="sldNum" sz="quarter" idx="5"/>
          </p:nvPr>
        </p:nvSpPr>
        <p:spPr/>
        <p:txBody>
          <a:bodyPr/>
          <a:lstStyle/>
          <a:p>
            <a:fld id="{F3F220D7-3DF4-4739-A8F3-C2CADC5FC38A}" type="slidenum">
              <a:rPr lang="en-US" smtClean="0"/>
              <a:t>14</a:t>
            </a:fld>
            <a:endParaRPr lang="en-US"/>
          </a:p>
        </p:txBody>
      </p:sp>
    </p:spTree>
    <p:extLst>
      <p:ext uri="{BB962C8B-B14F-4D97-AF65-F5344CB8AC3E}">
        <p14:creationId xmlns:p14="http://schemas.microsoft.com/office/powerpoint/2010/main" val="241318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WATCH captures IUSE/NAS data in </a:t>
            </a:r>
            <a:r>
              <a:rPr lang="en-US" b="1" dirty="0"/>
              <a:t>real time </a:t>
            </a:r>
            <a:r>
              <a:rPr lang="en-US" dirty="0"/>
              <a:t>allowing for timely surveillance of a leading public health issue in the state of WV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Population level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3F220D7-3DF4-4739-A8F3-C2CADC5FC38A}" type="slidenum">
              <a:rPr lang="en-US" smtClean="0"/>
              <a:t>17</a:t>
            </a:fld>
            <a:endParaRPr lang="en-US"/>
          </a:p>
        </p:txBody>
      </p:sp>
    </p:spTree>
    <p:extLst>
      <p:ext uri="{BB962C8B-B14F-4D97-AF65-F5344CB8AC3E}">
        <p14:creationId xmlns:p14="http://schemas.microsoft.com/office/powerpoint/2010/main" val="34674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E3C0-AE56-4BD8-83E3-2E3A48EB00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1F2183-D41E-4C98-A1BE-D5F500838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7F667F-1BB4-48BA-8D91-BBE1374B9505}"/>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339BB5A3-A082-467D-B4CE-B4BA5DC6F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42B65-A0AE-4DA2-A620-BA6129ED98B7}"/>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8256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42F71-7BAB-46C5-92F7-9C743ED68C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EFD1F-981F-48A8-93C5-416355446A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3024B-C9C3-4AC6-8BF0-CC57EB8A5411}"/>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CD0EE828-63E1-45F9-B9FB-512856073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36544-B91B-42DE-A0CA-C147FD651E9F}"/>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58305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072C8-D281-4F3C-98D7-BBC921A014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25DAC7-D5F5-4E50-9832-17EDF3B106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553BF-6C35-4556-ADFE-73B38A92C8A0}"/>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953631D2-3103-4A52-8861-8579719ED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30BDEC-DA86-46D4-8000-3B718447E0D0}"/>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189636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126A-47A5-4C81-99EA-DE092F431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B85322-00C4-44CD-8508-845F0F697E4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E9D3D-F356-4FFD-9DD1-0CBFA80205DC}"/>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620F6DC8-89B5-4957-8FD1-6A15F2432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5C6D-806E-4376-B319-D7BB12CE9973}"/>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309316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7A77-77B7-4174-91D6-CDF228B487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25831C-D96D-4259-B78D-12DF0A18A7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395618-1A2E-4B33-A3F3-CF6D2CBE4804}"/>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C42B48C1-0C5E-48F8-87A1-185CAA788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2A3DB-B920-4F61-A5CC-57A08661DF16}"/>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276525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6F2D-4492-43BC-80AB-E48208DBB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179F6-634D-4586-995C-0057355F99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04290-4969-44E5-ADC4-941E878C0A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56D2CF-7739-4F8E-A92F-039C1CC55843}"/>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6" name="Footer Placeholder 5">
            <a:extLst>
              <a:ext uri="{FF2B5EF4-FFF2-40B4-BE49-F238E27FC236}">
                <a16:creationId xmlns:a16="http://schemas.microsoft.com/office/drawing/2014/main" id="{7C5AD2BA-A3F5-4DEA-908D-EB0961048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286DF-4C87-427C-8DCC-54255817408D}"/>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282667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5CC1-B5ED-4325-ADA1-ED96B78C35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E45E28-EA3B-4885-9771-554226F33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F28F8D-24A9-4639-A960-B7C5084396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8F141E-6784-4FAE-8B65-331FDF671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104AE3-BE51-4F4D-8DAE-95787C8E52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E53A2-367C-43B8-8EB9-51B6FD841B1A}"/>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8" name="Footer Placeholder 7">
            <a:extLst>
              <a:ext uri="{FF2B5EF4-FFF2-40B4-BE49-F238E27FC236}">
                <a16:creationId xmlns:a16="http://schemas.microsoft.com/office/drawing/2014/main" id="{46011775-5B80-4211-9C30-6A39540691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2FF414-9756-4780-AF2A-A6709AE4A7EE}"/>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4753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BD42-75AD-4BA8-AE41-C2D29A5747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3352A-9C25-4303-8CBF-3FDB9730CA9B}"/>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4" name="Footer Placeholder 3">
            <a:extLst>
              <a:ext uri="{FF2B5EF4-FFF2-40B4-BE49-F238E27FC236}">
                <a16:creationId xmlns:a16="http://schemas.microsoft.com/office/drawing/2014/main" id="{F63CDA70-89B2-44D0-ACB6-EAF26ADD74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EFCB3-CB75-440D-86FF-A8E9B3FEAA34}"/>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282289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A023E2-C773-4B89-90AE-57C7EF0EBB8E}"/>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3" name="Footer Placeholder 2">
            <a:extLst>
              <a:ext uri="{FF2B5EF4-FFF2-40B4-BE49-F238E27FC236}">
                <a16:creationId xmlns:a16="http://schemas.microsoft.com/office/drawing/2014/main" id="{B9614A4C-822D-4AD7-A11D-A28E7B952D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A3020A-5876-475E-9DEE-0EA1E39AD4D7}"/>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403098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1273-83C0-4123-8C5E-4519B656E4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BBACA7-1297-495C-9E13-8977B1567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657BCB-B107-40F3-80CD-B4EC92334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0C25FE-306F-456C-8C7D-FC58F8B13AF5}"/>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6" name="Footer Placeholder 5">
            <a:extLst>
              <a:ext uri="{FF2B5EF4-FFF2-40B4-BE49-F238E27FC236}">
                <a16:creationId xmlns:a16="http://schemas.microsoft.com/office/drawing/2014/main" id="{1AD48535-6549-443F-A2E0-90FC4CE1A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ADE67-D5F3-4071-B5CF-6CC97568C6D0}"/>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341337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1D4B-5CE3-4DA9-99AE-3063FC5E5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BD13A-002D-447A-ABCB-FE595FEAF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9857C8-4A04-4D75-AF64-F9BFD42F3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2C8F29-6946-4767-B428-846FAB9BB2E8}"/>
              </a:ext>
            </a:extLst>
          </p:cNvPr>
          <p:cNvSpPr>
            <a:spLocks noGrp="1"/>
          </p:cNvSpPr>
          <p:nvPr>
            <p:ph type="dt" sz="half" idx="10"/>
          </p:nvPr>
        </p:nvSpPr>
        <p:spPr/>
        <p:txBody>
          <a:bodyPr/>
          <a:lstStyle/>
          <a:p>
            <a:fld id="{8B7C1B0A-0C19-4C8C-B6DB-6528B6095E8F}" type="datetimeFigureOut">
              <a:rPr lang="en-US" smtClean="0"/>
              <a:t>10/6/2021</a:t>
            </a:fld>
            <a:endParaRPr lang="en-US"/>
          </a:p>
        </p:txBody>
      </p:sp>
      <p:sp>
        <p:nvSpPr>
          <p:cNvPr id="6" name="Footer Placeholder 5">
            <a:extLst>
              <a:ext uri="{FF2B5EF4-FFF2-40B4-BE49-F238E27FC236}">
                <a16:creationId xmlns:a16="http://schemas.microsoft.com/office/drawing/2014/main" id="{BC477B4C-1935-4727-8F1B-B68E6E7BF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1E22F3-8BBD-434D-A029-853EC9976E26}"/>
              </a:ext>
            </a:extLst>
          </p:cNvPr>
          <p:cNvSpPr>
            <a:spLocks noGrp="1"/>
          </p:cNvSpPr>
          <p:nvPr>
            <p:ph type="sldNum" sz="quarter" idx="12"/>
          </p:nvPr>
        </p:nvSpPr>
        <p:spPr/>
        <p:txBody>
          <a:bodyPr/>
          <a:lstStyle/>
          <a:p>
            <a:fld id="{45D84077-3435-40C1-8B75-1936B583A738}" type="slidenum">
              <a:rPr lang="en-US" smtClean="0"/>
              <a:t>‹#›</a:t>
            </a:fld>
            <a:endParaRPr lang="en-US"/>
          </a:p>
        </p:txBody>
      </p:sp>
    </p:spTree>
    <p:extLst>
      <p:ext uri="{BB962C8B-B14F-4D97-AF65-F5344CB8AC3E}">
        <p14:creationId xmlns:p14="http://schemas.microsoft.com/office/powerpoint/2010/main" val="2132688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B362F-91B3-4FBE-83F6-31E83BC4A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CF1E4E-80CD-496F-91CD-32BFA2E89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C318F-EC6A-44B7-8250-4D7767A14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C1B0A-0C19-4C8C-B6DB-6528B6095E8F}" type="datetimeFigureOut">
              <a:rPr lang="en-US" smtClean="0"/>
              <a:t>10/6/2021</a:t>
            </a:fld>
            <a:endParaRPr lang="en-US"/>
          </a:p>
        </p:txBody>
      </p:sp>
      <p:sp>
        <p:nvSpPr>
          <p:cNvPr id="5" name="Footer Placeholder 4">
            <a:extLst>
              <a:ext uri="{FF2B5EF4-FFF2-40B4-BE49-F238E27FC236}">
                <a16:creationId xmlns:a16="http://schemas.microsoft.com/office/drawing/2014/main" id="{0B098CC4-C97D-4260-B96C-CA4268ADC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11F6C5-5FE8-40FB-8A68-3FFE0EB00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84077-3435-40C1-8B75-1936B583A738}" type="slidenum">
              <a:rPr lang="en-US" smtClean="0"/>
              <a:t>‹#›</a:t>
            </a:fld>
            <a:endParaRPr lang="en-US"/>
          </a:p>
        </p:txBody>
      </p:sp>
    </p:spTree>
    <p:extLst>
      <p:ext uri="{BB962C8B-B14F-4D97-AF65-F5344CB8AC3E}">
        <p14:creationId xmlns:p14="http://schemas.microsoft.com/office/powerpoint/2010/main" val="2864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6493-90F3-A54A-9022-DB7163279F5A}"/>
              </a:ext>
            </a:extLst>
          </p:cNvPr>
          <p:cNvSpPr>
            <a:spLocks noGrp="1"/>
          </p:cNvSpPr>
          <p:nvPr>
            <p:ph type="ctrTitle"/>
          </p:nvPr>
        </p:nvSpPr>
        <p:spPr>
          <a:xfrm>
            <a:off x="1404730" y="715617"/>
            <a:ext cx="9144000" cy="2556221"/>
          </a:xfrm>
        </p:spPr>
        <p:txBody>
          <a:bodyPr>
            <a:normAutofit/>
          </a:bodyPr>
          <a:lstStyle/>
          <a:p>
            <a:r>
              <a:rPr lang="en-US" sz="4000" dirty="0"/>
              <a:t>Infants with Prenatal Substance Use Exposure and Neonatal Abstinence Syndrome (NAS) – Updates and Trends from Project WATCH 2016 – 2021</a:t>
            </a:r>
          </a:p>
        </p:txBody>
      </p:sp>
      <p:sp>
        <p:nvSpPr>
          <p:cNvPr id="3" name="Subtitle 2">
            <a:extLst>
              <a:ext uri="{FF2B5EF4-FFF2-40B4-BE49-F238E27FC236}">
                <a16:creationId xmlns:a16="http://schemas.microsoft.com/office/drawing/2014/main" id="{D941F8C0-98C7-8842-9663-116B982DE05C}"/>
              </a:ext>
            </a:extLst>
          </p:cNvPr>
          <p:cNvSpPr>
            <a:spLocks noGrp="1"/>
          </p:cNvSpPr>
          <p:nvPr>
            <p:ph type="subTitle" idx="1"/>
          </p:nvPr>
        </p:nvSpPr>
        <p:spPr>
          <a:xfrm>
            <a:off x="1524000" y="4074768"/>
            <a:ext cx="9144000" cy="1374089"/>
          </a:xfrm>
        </p:spPr>
        <p:txBody>
          <a:bodyPr>
            <a:normAutofit fontScale="85000" lnSpcReduction="20000"/>
          </a:bodyPr>
          <a:lstStyle/>
          <a:p>
            <a:r>
              <a:rPr lang="en-US" dirty="0"/>
              <a:t>Amna Umer, Ph.D.</a:t>
            </a:r>
          </a:p>
          <a:p>
            <a:r>
              <a:rPr lang="en-US" dirty="0"/>
              <a:t>Associate Professor</a:t>
            </a:r>
          </a:p>
          <a:p>
            <a:r>
              <a:rPr lang="en-US" dirty="0"/>
              <a:t>Departments of Pediatrics </a:t>
            </a:r>
          </a:p>
          <a:p>
            <a:r>
              <a:rPr lang="en-US" dirty="0"/>
              <a:t>West Virginia University</a:t>
            </a:r>
          </a:p>
          <a:p>
            <a:endParaRPr lang="en-US" dirty="0"/>
          </a:p>
        </p:txBody>
      </p:sp>
      <p:pic>
        <p:nvPicPr>
          <p:cNvPr id="5" name="Picture 4">
            <a:extLst>
              <a:ext uri="{FF2B5EF4-FFF2-40B4-BE49-F238E27FC236}">
                <a16:creationId xmlns:a16="http://schemas.microsoft.com/office/drawing/2014/main" id="{DAECD66C-0C9B-EC45-9CE7-83B23C61BF95}"/>
              </a:ext>
            </a:extLst>
          </p:cNvPr>
          <p:cNvPicPr>
            <a:picLocks noChangeAspect="1"/>
          </p:cNvPicPr>
          <p:nvPr/>
        </p:nvPicPr>
        <p:blipFill>
          <a:blip r:embed="rId2"/>
          <a:stretch>
            <a:fillRect/>
          </a:stretch>
        </p:blipFill>
        <p:spPr>
          <a:xfrm>
            <a:off x="9715500" y="5230812"/>
            <a:ext cx="2298382" cy="1591086"/>
          </a:xfrm>
          <a:prstGeom prst="rect">
            <a:avLst/>
          </a:prstGeom>
        </p:spPr>
      </p:pic>
      <p:pic>
        <p:nvPicPr>
          <p:cNvPr id="6" name="Picture 5">
            <a:extLst>
              <a:ext uri="{FF2B5EF4-FFF2-40B4-BE49-F238E27FC236}">
                <a16:creationId xmlns:a16="http://schemas.microsoft.com/office/drawing/2014/main" id="{12107C8D-8F1E-934A-B0F2-190F27DA2EAC}"/>
              </a:ext>
            </a:extLst>
          </p:cNvPr>
          <p:cNvPicPr>
            <a:picLocks noChangeAspect="1"/>
          </p:cNvPicPr>
          <p:nvPr/>
        </p:nvPicPr>
        <p:blipFill>
          <a:blip r:embed="rId3"/>
          <a:stretch>
            <a:fillRect/>
          </a:stretch>
        </p:blipFill>
        <p:spPr>
          <a:xfrm>
            <a:off x="287178" y="5735637"/>
            <a:ext cx="4237197" cy="1374089"/>
          </a:xfrm>
          <a:prstGeom prst="rect">
            <a:avLst/>
          </a:prstGeom>
        </p:spPr>
      </p:pic>
    </p:spTree>
    <p:extLst>
      <p:ext uri="{BB962C8B-B14F-4D97-AF65-F5344CB8AC3E}">
        <p14:creationId xmlns:p14="http://schemas.microsoft.com/office/powerpoint/2010/main" val="436622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310D-647E-DE4D-8A39-855D2F104C10}"/>
              </a:ext>
            </a:extLst>
          </p:cNvPr>
          <p:cNvSpPr>
            <a:spLocks noGrp="1"/>
          </p:cNvSpPr>
          <p:nvPr>
            <p:ph type="title"/>
          </p:nvPr>
        </p:nvSpPr>
        <p:spPr>
          <a:xfrm>
            <a:off x="419352" y="142875"/>
            <a:ext cx="10515600" cy="1028700"/>
          </a:xfrm>
        </p:spPr>
        <p:txBody>
          <a:bodyPr>
            <a:noAutofit/>
          </a:bodyPr>
          <a:lstStyle/>
          <a:p>
            <a:pPr algn="ctr"/>
            <a:r>
              <a:rPr lang="en-US" sz="2400" b="1" dirty="0">
                <a:latin typeface="+mn-lt"/>
              </a:rPr>
              <a:t>Feb 1, 2020 – Aug 31, 2021 </a:t>
            </a:r>
            <a:br>
              <a:rPr lang="en-US" sz="2400" b="1" dirty="0">
                <a:latin typeface="+mn-lt"/>
              </a:rPr>
            </a:br>
            <a:r>
              <a:rPr lang="en-US" sz="2400" b="1" dirty="0">
                <a:latin typeface="+mn-lt"/>
              </a:rPr>
              <a:t>N= 28,270 – 19 months</a:t>
            </a:r>
            <a:br>
              <a:rPr lang="en-US" sz="2400" b="1" dirty="0">
                <a:latin typeface="+mn-lt"/>
              </a:rPr>
            </a:br>
            <a:r>
              <a:rPr lang="en-US" sz="2400" b="1" dirty="0">
                <a:latin typeface="+mn-lt"/>
              </a:rPr>
              <a:t>IUSE = 3944 (13.95%)</a:t>
            </a:r>
          </a:p>
        </p:txBody>
      </p:sp>
      <p:graphicFrame>
        <p:nvGraphicFramePr>
          <p:cNvPr id="16" name="Table 15">
            <a:extLst>
              <a:ext uri="{FF2B5EF4-FFF2-40B4-BE49-F238E27FC236}">
                <a16:creationId xmlns:a16="http://schemas.microsoft.com/office/drawing/2014/main" id="{5EE4E78E-AB27-7B4B-B6BF-12CFC1A6D05D}"/>
              </a:ext>
            </a:extLst>
          </p:cNvPr>
          <p:cNvGraphicFramePr>
            <a:graphicFrameLocks noGrp="1"/>
          </p:cNvGraphicFramePr>
          <p:nvPr>
            <p:extLst>
              <p:ext uri="{D42A27DB-BD31-4B8C-83A1-F6EECF244321}">
                <p14:modId xmlns:p14="http://schemas.microsoft.com/office/powerpoint/2010/main" val="4235412045"/>
              </p:ext>
            </p:extLst>
          </p:nvPr>
        </p:nvGraphicFramePr>
        <p:xfrm>
          <a:off x="632194" y="1171575"/>
          <a:ext cx="10927611" cy="5029200"/>
        </p:xfrm>
        <a:graphic>
          <a:graphicData uri="http://schemas.openxmlformats.org/drawingml/2006/table">
            <a:tbl>
              <a:tblPr firstRow="1" bandRow="1">
                <a:tableStyleId>{5C22544A-7EE6-4342-B048-85BDC9FD1C3A}</a:tableStyleId>
              </a:tblPr>
              <a:tblGrid>
                <a:gridCol w="4328913">
                  <a:extLst>
                    <a:ext uri="{9D8B030D-6E8A-4147-A177-3AD203B41FA5}">
                      <a16:colId xmlns:a16="http://schemas.microsoft.com/office/drawing/2014/main" val="1450177629"/>
                    </a:ext>
                  </a:extLst>
                </a:gridCol>
                <a:gridCol w="3231335">
                  <a:extLst>
                    <a:ext uri="{9D8B030D-6E8A-4147-A177-3AD203B41FA5}">
                      <a16:colId xmlns:a16="http://schemas.microsoft.com/office/drawing/2014/main" val="2788253315"/>
                    </a:ext>
                  </a:extLst>
                </a:gridCol>
                <a:gridCol w="3367363">
                  <a:extLst>
                    <a:ext uri="{9D8B030D-6E8A-4147-A177-3AD203B41FA5}">
                      <a16:colId xmlns:a16="http://schemas.microsoft.com/office/drawing/2014/main" val="1236890949"/>
                    </a:ext>
                  </a:extLst>
                </a:gridCol>
              </a:tblGrid>
              <a:tr h="0">
                <a:tc>
                  <a:txBody>
                    <a:bodyPr/>
                    <a:lstStyle/>
                    <a:p>
                      <a:r>
                        <a:rPr lang="en-US" sz="2000" dirty="0"/>
                        <a:t>Substances for IUSE group only</a:t>
                      </a:r>
                    </a:p>
                  </a:txBody>
                  <a:tcPr/>
                </a:tc>
                <a:tc>
                  <a:txBody>
                    <a:bodyPr/>
                    <a:lstStyle/>
                    <a:p>
                      <a:pPr algn="ctr"/>
                      <a:r>
                        <a:rPr lang="en-US" sz="2000" dirty="0"/>
                        <a:t>Frequency</a:t>
                      </a:r>
                    </a:p>
                  </a:txBody>
                  <a:tcPr/>
                </a:tc>
                <a:tc>
                  <a:txBody>
                    <a:bodyPr/>
                    <a:lstStyle/>
                    <a:p>
                      <a:pPr algn="ctr"/>
                      <a:r>
                        <a:rPr lang="en-US" sz="2000" dirty="0"/>
                        <a:t>Percent (%)</a:t>
                      </a:r>
                    </a:p>
                  </a:txBody>
                  <a:tcPr/>
                </a:tc>
                <a:extLst>
                  <a:ext uri="{0D108BD9-81ED-4DB2-BD59-A6C34878D82A}">
                    <a16:rowId xmlns:a16="http://schemas.microsoft.com/office/drawing/2014/main" val="1816486941"/>
                  </a:ext>
                </a:extLst>
              </a:tr>
              <a:tr h="303848">
                <a:tc>
                  <a:txBody>
                    <a:bodyPr/>
                    <a:lstStyle/>
                    <a:p>
                      <a:pPr algn="l"/>
                      <a:r>
                        <a:rPr lang="en-US" sz="2400" dirty="0">
                          <a:latin typeface="+mn-lt"/>
                        </a:rPr>
                        <a:t>Cannabinoids alone </a:t>
                      </a:r>
                    </a:p>
                  </a:txBody>
                  <a:tcPr anchor="b"/>
                </a:tc>
                <a:tc>
                  <a:txBody>
                    <a:bodyPr/>
                    <a:lstStyle/>
                    <a:p>
                      <a:pPr algn="ctr" fontAlgn="b"/>
                      <a:r>
                        <a:rPr lang="en-US" sz="2400" b="0" i="0" u="none" strike="noStrike" dirty="0">
                          <a:solidFill>
                            <a:srgbClr val="000000"/>
                          </a:solidFill>
                          <a:effectLst/>
                          <a:latin typeface="+mn-lt"/>
                        </a:rPr>
                        <a:t>1849</a:t>
                      </a:r>
                    </a:p>
                  </a:txBody>
                  <a:tcPr marL="9525" marR="9525" marT="9525" marB="0" anchor="b"/>
                </a:tc>
                <a:tc>
                  <a:txBody>
                    <a:bodyPr/>
                    <a:lstStyle/>
                    <a:p>
                      <a:pPr algn="ctr" fontAlgn="b"/>
                      <a:r>
                        <a:rPr lang="en-US" sz="2400" b="0" i="0" u="none" strike="noStrike" dirty="0">
                          <a:solidFill>
                            <a:srgbClr val="000000"/>
                          </a:solidFill>
                          <a:effectLst/>
                          <a:latin typeface="+mn-lt"/>
                        </a:rPr>
                        <a:t>46.9%</a:t>
                      </a:r>
                    </a:p>
                  </a:txBody>
                  <a:tcPr marL="9525" marR="9525" marT="9525" marB="0" anchor="b"/>
                </a:tc>
                <a:extLst>
                  <a:ext uri="{0D108BD9-81ED-4DB2-BD59-A6C34878D82A}">
                    <a16:rowId xmlns:a16="http://schemas.microsoft.com/office/drawing/2014/main" val="3053778621"/>
                  </a:ext>
                </a:extLst>
              </a:tr>
              <a:tr h="389573">
                <a:tc>
                  <a:txBody>
                    <a:bodyPr/>
                    <a:lstStyle/>
                    <a:p>
                      <a:pPr algn="l"/>
                      <a:r>
                        <a:rPr lang="en-US" sz="2400" dirty="0">
                          <a:latin typeface="+mn-lt"/>
                        </a:rPr>
                        <a:t>Opioids alone</a:t>
                      </a:r>
                    </a:p>
                  </a:txBody>
                  <a:tcPr anchor="b"/>
                </a:tc>
                <a:tc>
                  <a:txBody>
                    <a:bodyPr/>
                    <a:lstStyle/>
                    <a:p>
                      <a:pPr algn="ctr" fontAlgn="b"/>
                      <a:r>
                        <a:rPr lang="en-US" sz="2400" b="0" i="0" u="none" strike="noStrike" dirty="0">
                          <a:solidFill>
                            <a:srgbClr val="000000"/>
                          </a:solidFill>
                          <a:effectLst/>
                          <a:latin typeface="+mn-lt"/>
                        </a:rPr>
                        <a:t>831</a:t>
                      </a:r>
                    </a:p>
                  </a:txBody>
                  <a:tcPr marL="9525" marR="9525" marT="9525" marB="0" anchor="b"/>
                </a:tc>
                <a:tc>
                  <a:txBody>
                    <a:bodyPr/>
                    <a:lstStyle/>
                    <a:p>
                      <a:pPr algn="ctr" fontAlgn="b"/>
                      <a:r>
                        <a:rPr lang="en-US" sz="2400" b="0" i="0" u="none" strike="noStrike" dirty="0">
                          <a:solidFill>
                            <a:srgbClr val="000000"/>
                          </a:solidFill>
                          <a:effectLst/>
                          <a:latin typeface="+mn-lt"/>
                        </a:rPr>
                        <a:t>21.1%</a:t>
                      </a:r>
                    </a:p>
                  </a:txBody>
                  <a:tcPr marL="9525" marR="9525" marT="9525" marB="0" anchor="b"/>
                </a:tc>
                <a:extLst>
                  <a:ext uri="{0D108BD9-81ED-4DB2-BD59-A6C34878D82A}">
                    <a16:rowId xmlns:a16="http://schemas.microsoft.com/office/drawing/2014/main" val="2746554598"/>
                  </a:ext>
                </a:extLst>
              </a:tr>
              <a:tr h="318135">
                <a:tc>
                  <a:txBody>
                    <a:bodyPr/>
                    <a:lstStyle/>
                    <a:p>
                      <a:pPr algn="l"/>
                      <a:r>
                        <a:rPr lang="en-US" sz="2400" dirty="0">
                          <a:latin typeface="+mn-lt"/>
                        </a:rPr>
                        <a:t>Hypnotics/Sedatives alone</a:t>
                      </a:r>
                    </a:p>
                  </a:txBody>
                  <a:tcPr anchor="b"/>
                </a:tc>
                <a:tc>
                  <a:txBody>
                    <a:bodyPr/>
                    <a:lstStyle/>
                    <a:p>
                      <a:pPr algn="ctr" fontAlgn="b"/>
                      <a:r>
                        <a:rPr lang="en-US" sz="2400" b="0" i="0" u="none" strike="noStrike" dirty="0">
                          <a:solidFill>
                            <a:srgbClr val="000000"/>
                          </a:solidFill>
                          <a:effectLst/>
                          <a:latin typeface="+mn-lt"/>
                        </a:rPr>
                        <a:t>31</a:t>
                      </a:r>
                    </a:p>
                  </a:txBody>
                  <a:tcPr marL="9525" marR="9525" marT="9525" marB="0" anchor="b"/>
                </a:tc>
                <a:tc>
                  <a:txBody>
                    <a:bodyPr/>
                    <a:lstStyle/>
                    <a:p>
                      <a:pPr algn="ctr" fontAlgn="b"/>
                      <a:r>
                        <a:rPr lang="en-US" sz="2400" b="0" i="0" u="none" strike="noStrike" dirty="0">
                          <a:solidFill>
                            <a:srgbClr val="000000"/>
                          </a:solidFill>
                          <a:effectLst/>
                          <a:latin typeface="+mn-lt"/>
                        </a:rPr>
                        <a:t>0.8%</a:t>
                      </a:r>
                    </a:p>
                  </a:txBody>
                  <a:tcPr marL="9525" marR="9525" marT="9525" marB="0" anchor="b"/>
                </a:tc>
                <a:extLst>
                  <a:ext uri="{0D108BD9-81ED-4DB2-BD59-A6C34878D82A}">
                    <a16:rowId xmlns:a16="http://schemas.microsoft.com/office/drawing/2014/main" val="1810440497"/>
                  </a:ext>
                </a:extLst>
              </a:tr>
              <a:tr h="375285">
                <a:tc>
                  <a:txBody>
                    <a:bodyPr/>
                    <a:lstStyle/>
                    <a:p>
                      <a:pPr algn="l"/>
                      <a:r>
                        <a:rPr lang="en-US" sz="2400" dirty="0">
                          <a:latin typeface="+mn-lt"/>
                        </a:rPr>
                        <a:t>Stimulants alone</a:t>
                      </a:r>
                    </a:p>
                  </a:txBody>
                  <a:tcPr anchor="b"/>
                </a:tc>
                <a:tc>
                  <a:txBody>
                    <a:bodyPr/>
                    <a:lstStyle/>
                    <a:p>
                      <a:pPr algn="ctr" fontAlgn="b"/>
                      <a:r>
                        <a:rPr lang="en-US" sz="2400" b="0" i="0" u="none" strike="noStrike" dirty="0">
                          <a:solidFill>
                            <a:srgbClr val="000000"/>
                          </a:solidFill>
                          <a:effectLst/>
                          <a:latin typeface="+mn-lt"/>
                        </a:rPr>
                        <a:t>211</a:t>
                      </a:r>
                    </a:p>
                  </a:txBody>
                  <a:tcPr marL="9525" marR="9525" marT="9525" marB="0" anchor="b"/>
                </a:tc>
                <a:tc>
                  <a:txBody>
                    <a:bodyPr/>
                    <a:lstStyle/>
                    <a:p>
                      <a:pPr algn="ctr" fontAlgn="b"/>
                      <a:r>
                        <a:rPr lang="en-US" sz="2400" b="0" i="0" u="none" strike="noStrike" dirty="0">
                          <a:solidFill>
                            <a:srgbClr val="000000"/>
                          </a:solidFill>
                          <a:effectLst/>
                          <a:latin typeface="+mn-lt"/>
                        </a:rPr>
                        <a:t>5.4%</a:t>
                      </a:r>
                    </a:p>
                  </a:txBody>
                  <a:tcPr marL="9525" marR="9525" marT="9525" marB="0" anchor="b"/>
                </a:tc>
                <a:extLst>
                  <a:ext uri="{0D108BD9-81ED-4DB2-BD59-A6C34878D82A}">
                    <a16:rowId xmlns:a16="http://schemas.microsoft.com/office/drawing/2014/main" val="3441715863"/>
                  </a:ext>
                </a:extLst>
              </a:tr>
              <a:tr h="499955">
                <a:tc>
                  <a:txBody>
                    <a:bodyPr/>
                    <a:lstStyle/>
                    <a:p>
                      <a:pPr algn="l"/>
                      <a:r>
                        <a:rPr lang="en-US" sz="2400" dirty="0">
                          <a:highlight>
                            <a:srgbClr val="FFFF00"/>
                          </a:highlight>
                          <a:latin typeface="+mn-lt"/>
                        </a:rPr>
                        <a:t>No individual substances marked </a:t>
                      </a:r>
                    </a:p>
                    <a:p>
                      <a:pPr algn="l"/>
                      <a:r>
                        <a:rPr lang="en-US" sz="2400" dirty="0">
                          <a:highlight>
                            <a:srgbClr val="FFFF00"/>
                          </a:highlight>
                          <a:latin typeface="+mn-lt"/>
                        </a:rPr>
                        <a:t>IUSE marked YES</a:t>
                      </a:r>
                    </a:p>
                  </a:txBody>
                  <a:tcPr anchor="b"/>
                </a:tc>
                <a:tc>
                  <a:txBody>
                    <a:bodyPr/>
                    <a:lstStyle/>
                    <a:p>
                      <a:pPr algn="ctr" fontAlgn="b"/>
                      <a:r>
                        <a:rPr lang="en-US" sz="2400" b="0" i="0" u="none" strike="noStrike" dirty="0">
                          <a:solidFill>
                            <a:srgbClr val="000000"/>
                          </a:solidFill>
                          <a:effectLst/>
                          <a:highlight>
                            <a:srgbClr val="FFFF00"/>
                          </a:highlight>
                          <a:latin typeface="+mn-lt"/>
                        </a:rPr>
                        <a:t>417</a:t>
                      </a:r>
                    </a:p>
                  </a:txBody>
                  <a:tcPr marL="9525" marR="9525" marT="9525" marB="0" anchor="ctr"/>
                </a:tc>
                <a:tc>
                  <a:txBody>
                    <a:bodyPr/>
                    <a:lstStyle/>
                    <a:p>
                      <a:pPr algn="ctr" fontAlgn="b"/>
                      <a:r>
                        <a:rPr lang="en-US" sz="2400" b="0" i="0" u="none" strike="noStrike" dirty="0">
                          <a:solidFill>
                            <a:srgbClr val="000000"/>
                          </a:solidFill>
                          <a:effectLst/>
                          <a:highlight>
                            <a:srgbClr val="FFFF00"/>
                          </a:highlight>
                          <a:latin typeface="+mn-lt"/>
                        </a:rPr>
                        <a:t>10.6%</a:t>
                      </a:r>
                    </a:p>
                  </a:txBody>
                  <a:tcPr marL="9525" marR="9525" marT="9525" marB="0" anchor="ctr"/>
                </a:tc>
                <a:extLst>
                  <a:ext uri="{0D108BD9-81ED-4DB2-BD59-A6C34878D82A}">
                    <a16:rowId xmlns:a16="http://schemas.microsoft.com/office/drawing/2014/main" val="2082830968"/>
                  </a:ext>
                </a:extLst>
              </a:tr>
              <a:tr h="633305">
                <a:tc>
                  <a:txBody>
                    <a:bodyPr/>
                    <a:lstStyle/>
                    <a:p>
                      <a:pPr algn="l"/>
                      <a:r>
                        <a:rPr lang="en-US" sz="2400" dirty="0">
                          <a:solidFill>
                            <a:srgbClr val="FF0000"/>
                          </a:solidFill>
                          <a:latin typeface="+mn-lt"/>
                        </a:rPr>
                        <a:t>Polysubstance use </a:t>
                      </a:r>
                    </a:p>
                    <a:p>
                      <a:pPr algn="l"/>
                      <a:endParaRPr lang="en-US" sz="2000" dirty="0">
                        <a:solidFill>
                          <a:srgbClr val="FF0000"/>
                        </a:solidFill>
                        <a:latin typeface="+mn-lt"/>
                      </a:endParaRPr>
                    </a:p>
                    <a:p>
                      <a:pPr marL="342900" indent="-342900" algn="l">
                        <a:buFont typeface="Arial" panose="020B0604020202020204" pitchFamily="34" charset="0"/>
                        <a:buChar char="•"/>
                      </a:pPr>
                      <a:r>
                        <a:rPr lang="en-US" sz="2000" dirty="0">
                          <a:solidFill>
                            <a:srgbClr val="FF0000"/>
                          </a:solidFill>
                          <a:latin typeface="+mn-lt"/>
                        </a:rPr>
                        <a:t>Opioids and stimulants </a:t>
                      </a:r>
                    </a:p>
                    <a:p>
                      <a:pPr marL="342900" indent="-342900" algn="l">
                        <a:buFont typeface="Arial" panose="020B0604020202020204" pitchFamily="34" charset="0"/>
                        <a:buChar char="•"/>
                      </a:pPr>
                      <a:r>
                        <a:rPr lang="en-US" sz="2000" dirty="0">
                          <a:solidFill>
                            <a:srgbClr val="FF0000"/>
                          </a:solidFill>
                          <a:latin typeface="+mn-lt"/>
                        </a:rPr>
                        <a:t>Cannabis and stimulants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0000"/>
                          </a:solidFill>
                          <a:latin typeface="+mn-lt"/>
                        </a:rPr>
                        <a:t>Cannabis and opioids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0000"/>
                          </a:solidFill>
                          <a:latin typeface="+mn-lt"/>
                        </a:rPr>
                        <a:t>Cannabis and opioids and stimulants</a:t>
                      </a:r>
                    </a:p>
                  </a:txBody>
                  <a:tcPr anchor="b"/>
                </a:tc>
                <a:tc>
                  <a:txBody>
                    <a:bodyPr/>
                    <a:lstStyle/>
                    <a:p>
                      <a:pPr algn="ctr" fontAlgn="b"/>
                      <a:r>
                        <a:rPr lang="en-US" sz="2400" b="0" i="0" u="none" strike="noStrike" dirty="0">
                          <a:solidFill>
                            <a:srgbClr val="FF0000"/>
                          </a:solidFill>
                          <a:effectLst/>
                          <a:latin typeface="+mn-lt"/>
                        </a:rPr>
                        <a:t>605</a:t>
                      </a:r>
                    </a:p>
                    <a:p>
                      <a:pPr algn="ctr" fontAlgn="b"/>
                      <a:endParaRPr lang="en-US" sz="2000" b="0" i="0" u="none" strike="noStrike" dirty="0">
                        <a:solidFill>
                          <a:srgbClr val="FF0000"/>
                        </a:solidFill>
                        <a:effectLst/>
                        <a:latin typeface="+mn-lt"/>
                      </a:endParaRPr>
                    </a:p>
                    <a:p>
                      <a:pPr algn="ctr" fontAlgn="b"/>
                      <a:r>
                        <a:rPr lang="en-US" sz="2000" b="0" i="0" u="none" strike="noStrike" dirty="0">
                          <a:solidFill>
                            <a:srgbClr val="FF0000"/>
                          </a:solidFill>
                          <a:effectLst/>
                          <a:latin typeface="+mn-lt"/>
                        </a:rPr>
                        <a:t>146</a:t>
                      </a:r>
                    </a:p>
                    <a:p>
                      <a:pPr algn="ctr" fontAlgn="b"/>
                      <a:r>
                        <a:rPr lang="en-US" sz="2000" b="0" i="0" u="none" strike="noStrike" dirty="0">
                          <a:solidFill>
                            <a:srgbClr val="FF0000"/>
                          </a:solidFill>
                          <a:effectLst/>
                          <a:latin typeface="+mn-lt"/>
                        </a:rPr>
                        <a:t>120</a:t>
                      </a:r>
                    </a:p>
                    <a:p>
                      <a:pPr algn="ctr" fontAlgn="b"/>
                      <a:r>
                        <a:rPr lang="en-US" sz="2000" b="0" i="0" u="none" strike="noStrike" dirty="0">
                          <a:solidFill>
                            <a:srgbClr val="FF0000"/>
                          </a:solidFill>
                          <a:effectLst/>
                          <a:latin typeface="+mn-lt"/>
                        </a:rPr>
                        <a:t>178  </a:t>
                      </a:r>
                    </a:p>
                    <a:p>
                      <a:pPr algn="ctr" fontAlgn="b"/>
                      <a:r>
                        <a:rPr lang="en-US" sz="2000" b="0" i="0" u="none" strike="noStrike" dirty="0">
                          <a:solidFill>
                            <a:srgbClr val="FF0000"/>
                          </a:solidFill>
                          <a:effectLst/>
                          <a:latin typeface="+mn-lt"/>
                        </a:rPr>
                        <a:t>73</a:t>
                      </a:r>
                    </a:p>
                  </a:txBody>
                  <a:tcPr marL="9525" marR="9525" marT="9525" marB="0"/>
                </a:tc>
                <a:tc>
                  <a:txBody>
                    <a:bodyPr/>
                    <a:lstStyle/>
                    <a:p>
                      <a:pPr algn="ctr" fontAlgn="b"/>
                      <a:r>
                        <a:rPr lang="en-US" sz="2400" b="0" i="0" u="none" strike="noStrike" dirty="0">
                          <a:solidFill>
                            <a:srgbClr val="FF0000"/>
                          </a:solidFill>
                          <a:effectLst/>
                          <a:latin typeface="+mn-lt"/>
                        </a:rPr>
                        <a:t>15.32%</a:t>
                      </a:r>
                    </a:p>
                    <a:p>
                      <a:pPr algn="ctr" fontAlgn="b"/>
                      <a:endParaRPr lang="en-US" sz="2000" b="0" i="0" u="none" strike="noStrike" dirty="0">
                        <a:solidFill>
                          <a:srgbClr val="FF0000"/>
                        </a:solidFill>
                        <a:effectLst/>
                        <a:latin typeface="+mn-lt"/>
                      </a:endParaRPr>
                    </a:p>
                    <a:p>
                      <a:pPr algn="ctr" fontAlgn="b"/>
                      <a:r>
                        <a:rPr lang="en-US" sz="2000" b="0" i="0" u="none" strike="noStrike" dirty="0">
                          <a:solidFill>
                            <a:srgbClr val="FF0000"/>
                          </a:solidFill>
                          <a:effectLst/>
                          <a:latin typeface="+mn-lt"/>
                        </a:rPr>
                        <a:t>3.7%</a:t>
                      </a:r>
                    </a:p>
                    <a:p>
                      <a:pPr algn="ctr" fontAlgn="b"/>
                      <a:r>
                        <a:rPr lang="en-US" sz="2000" b="0" i="0" u="none" strike="noStrike" dirty="0">
                          <a:solidFill>
                            <a:srgbClr val="FF0000"/>
                          </a:solidFill>
                          <a:effectLst/>
                          <a:latin typeface="+mn-lt"/>
                        </a:rPr>
                        <a:t>3.0%</a:t>
                      </a:r>
                    </a:p>
                    <a:p>
                      <a:pPr algn="ctr" fontAlgn="b"/>
                      <a:r>
                        <a:rPr lang="en-US" sz="2000" b="0" i="0" u="none" strike="noStrike" dirty="0">
                          <a:solidFill>
                            <a:srgbClr val="FF0000"/>
                          </a:solidFill>
                          <a:effectLst/>
                          <a:latin typeface="+mn-lt"/>
                        </a:rPr>
                        <a:t>4.5%</a:t>
                      </a:r>
                    </a:p>
                    <a:p>
                      <a:pPr algn="ctr" fontAlgn="b"/>
                      <a:r>
                        <a:rPr lang="en-US" sz="2000" b="0" i="0" u="none" strike="noStrike" dirty="0">
                          <a:solidFill>
                            <a:srgbClr val="FF0000"/>
                          </a:solidFill>
                          <a:effectLst/>
                          <a:latin typeface="+mn-lt"/>
                        </a:rPr>
                        <a:t>1.9%</a:t>
                      </a:r>
                    </a:p>
                  </a:txBody>
                  <a:tcPr marL="9525" marR="9525" marT="9525" marB="0"/>
                </a:tc>
                <a:extLst>
                  <a:ext uri="{0D108BD9-81ED-4DB2-BD59-A6C34878D82A}">
                    <a16:rowId xmlns:a16="http://schemas.microsoft.com/office/drawing/2014/main" val="4135089120"/>
                  </a:ext>
                </a:extLst>
              </a:tr>
            </a:tbl>
          </a:graphicData>
        </a:graphic>
      </p:graphicFrame>
    </p:spTree>
    <p:extLst>
      <p:ext uri="{BB962C8B-B14F-4D97-AF65-F5344CB8AC3E}">
        <p14:creationId xmlns:p14="http://schemas.microsoft.com/office/powerpoint/2010/main" val="379982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A98FB1-504A-0740-8B38-8F605763469C}"/>
              </a:ext>
            </a:extLst>
          </p:cNvPr>
          <p:cNvSpPr>
            <a:spLocks noGrp="1"/>
          </p:cNvSpPr>
          <p:nvPr>
            <p:ph type="title"/>
          </p:nvPr>
        </p:nvSpPr>
        <p:spPr>
          <a:xfrm>
            <a:off x="194411" y="218908"/>
            <a:ext cx="11803178" cy="997510"/>
          </a:xfrm>
        </p:spPr>
        <p:txBody>
          <a:bodyPr>
            <a:noAutofit/>
          </a:bodyPr>
          <a:lstStyle/>
          <a:p>
            <a:pPr algn="ctr"/>
            <a:r>
              <a:rPr lang="en-US" sz="2800" b="1" dirty="0">
                <a:latin typeface="+mn-lt"/>
              </a:rPr>
              <a:t>Feb 1, 2020 – Aug 31, 2021 </a:t>
            </a:r>
            <a:br>
              <a:rPr lang="en-US" sz="2800" b="1" dirty="0">
                <a:latin typeface="+mn-lt"/>
              </a:rPr>
            </a:br>
            <a:r>
              <a:rPr lang="en-US" sz="2800" b="1" dirty="0">
                <a:latin typeface="+mn-lt"/>
              </a:rPr>
              <a:t>N= 28,270 – 19 months</a:t>
            </a:r>
            <a:br>
              <a:rPr lang="en-US" sz="2800" b="1" dirty="0">
                <a:latin typeface="+mn-lt"/>
              </a:rPr>
            </a:br>
            <a:r>
              <a:rPr lang="en-US" sz="2800" b="1" dirty="0">
                <a:latin typeface="+mn-lt"/>
              </a:rPr>
              <a:t>NAS = 1719 (6.08%)</a:t>
            </a:r>
          </a:p>
        </p:txBody>
      </p:sp>
      <p:sp>
        <p:nvSpPr>
          <p:cNvPr id="3" name="Content Placeholder 2">
            <a:extLst>
              <a:ext uri="{FF2B5EF4-FFF2-40B4-BE49-F238E27FC236}">
                <a16:creationId xmlns:a16="http://schemas.microsoft.com/office/drawing/2014/main" id="{B427A49F-1F78-AE43-BE51-75E5FBDE707D}"/>
              </a:ext>
            </a:extLst>
          </p:cNvPr>
          <p:cNvSpPr>
            <a:spLocks noGrp="1"/>
          </p:cNvSpPr>
          <p:nvPr>
            <p:ph idx="1"/>
          </p:nvPr>
        </p:nvSpPr>
        <p:spPr/>
        <p:txBody>
          <a:bodyPr/>
          <a:lstStyle/>
          <a:p>
            <a:endParaRPr lang="en-US"/>
          </a:p>
        </p:txBody>
      </p:sp>
      <p:graphicFrame>
        <p:nvGraphicFramePr>
          <p:cNvPr id="7" name="Table 6">
            <a:extLst>
              <a:ext uri="{FF2B5EF4-FFF2-40B4-BE49-F238E27FC236}">
                <a16:creationId xmlns:a16="http://schemas.microsoft.com/office/drawing/2014/main" id="{545D2069-06E1-EB4C-8121-3DDF42A1D72F}"/>
              </a:ext>
            </a:extLst>
          </p:cNvPr>
          <p:cNvGraphicFramePr>
            <a:graphicFrameLocks noGrp="1"/>
          </p:cNvGraphicFramePr>
          <p:nvPr>
            <p:extLst>
              <p:ext uri="{D42A27DB-BD31-4B8C-83A1-F6EECF244321}">
                <p14:modId xmlns:p14="http://schemas.microsoft.com/office/powerpoint/2010/main" val="3682854737"/>
              </p:ext>
            </p:extLst>
          </p:nvPr>
        </p:nvGraphicFramePr>
        <p:xfrm>
          <a:off x="632194" y="1486694"/>
          <a:ext cx="10927611" cy="5029200"/>
        </p:xfrm>
        <a:graphic>
          <a:graphicData uri="http://schemas.openxmlformats.org/drawingml/2006/table">
            <a:tbl>
              <a:tblPr firstRow="1" bandRow="1">
                <a:tableStyleId>{5C22544A-7EE6-4342-B048-85BDC9FD1C3A}</a:tableStyleId>
              </a:tblPr>
              <a:tblGrid>
                <a:gridCol w="4328913">
                  <a:extLst>
                    <a:ext uri="{9D8B030D-6E8A-4147-A177-3AD203B41FA5}">
                      <a16:colId xmlns:a16="http://schemas.microsoft.com/office/drawing/2014/main" val="1450177629"/>
                    </a:ext>
                  </a:extLst>
                </a:gridCol>
                <a:gridCol w="3231335">
                  <a:extLst>
                    <a:ext uri="{9D8B030D-6E8A-4147-A177-3AD203B41FA5}">
                      <a16:colId xmlns:a16="http://schemas.microsoft.com/office/drawing/2014/main" val="2788253315"/>
                    </a:ext>
                  </a:extLst>
                </a:gridCol>
                <a:gridCol w="3367363">
                  <a:extLst>
                    <a:ext uri="{9D8B030D-6E8A-4147-A177-3AD203B41FA5}">
                      <a16:colId xmlns:a16="http://schemas.microsoft.com/office/drawing/2014/main" val="1236890949"/>
                    </a:ext>
                  </a:extLst>
                </a:gridCol>
              </a:tblGrid>
              <a:tr h="0">
                <a:tc>
                  <a:txBody>
                    <a:bodyPr/>
                    <a:lstStyle/>
                    <a:p>
                      <a:r>
                        <a:rPr lang="en-US" sz="2000" dirty="0"/>
                        <a:t>Substances for NAS group only</a:t>
                      </a:r>
                    </a:p>
                  </a:txBody>
                  <a:tcPr/>
                </a:tc>
                <a:tc>
                  <a:txBody>
                    <a:bodyPr/>
                    <a:lstStyle/>
                    <a:p>
                      <a:pPr algn="ctr"/>
                      <a:r>
                        <a:rPr lang="en-US" sz="2000" dirty="0"/>
                        <a:t>Frequency</a:t>
                      </a:r>
                    </a:p>
                  </a:txBody>
                  <a:tcPr/>
                </a:tc>
                <a:tc>
                  <a:txBody>
                    <a:bodyPr/>
                    <a:lstStyle/>
                    <a:p>
                      <a:pPr algn="ctr"/>
                      <a:r>
                        <a:rPr lang="en-US" sz="2000" dirty="0"/>
                        <a:t>Percent (%)</a:t>
                      </a:r>
                    </a:p>
                  </a:txBody>
                  <a:tcPr/>
                </a:tc>
                <a:extLst>
                  <a:ext uri="{0D108BD9-81ED-4DB2-BD59-A6C34878D82A}">
                    <a16:rowId xmlns:a16="http://schemas.microsoft.com/office/drawing/2014/main" val="1816486941"/>
                  </a:ext>
                </a:extLst>
              </a:tr>
              <a:tr h="303848">
                <a:tc>
                  <a:txBody>
                    <a:bodyPr/>
                    <a:lstStyle/>
                    <a:p>
                      <a:pPr algn="l"/>
                      <a:r>
                        <a:rPr lang="en-US" sz="2400" dirty="0">
                          <a:latin typeface="+mn-lt"/>
                        </a:rPr>
                        <a:t>Cannabinoids alone </a:t>
                      </a:r>
                    </a:p>
                  </a:txBody>
                  <a:tcPr anchor="b"/>
                </a:tc>
                <a:tc>
                  <a:txBody>
                    <a:bodyPr/>
                    <a:lstStyle/>
                    <a:p>
                      <a:pPr algn="ctr" fontAlgn="b"/>
                      <a:r>
                        <a:rPr lang="en-US" sz="2400" b="0" i="0" u="none" strike="noStrike" dirty="0">
                          <a:solidFill>
                            <a:srgbClr val="000000"/>
                          </a:solidFill>
                          <a:effectLst/>
                          <a:latin typeface="+mn-lt"/>
                        </a:rPr>
                        <a:t>235</a:t>
                      </a:r>
                    </a:p>
                  </a:txBody>
                  <a:tcPr marL="9525" marR="9525" marT="9525" marB="0" anchor="b"/>
                </a:tc>
                <a:tc>
                  <a:txBody>
                    <a:bodyPr/>
                    <a:lstStyle/>
                    <a:p>
                      <a:pPr algn="ctr" fontAlgn="b"/>
                      <a:r>
                        <a:rPr lang="en-US" sz="2400" b="0" i="0" u="none" strike="noStrike" dirty="0">
                          <a:solidFill>
                            <a:srgbClr val="000000"/>
                          </a:solidFill>
                          <a:effectLst/>
                          <a:latin typeface="+mn-lt"/>
                        </a:rPr>
                        <a:t>13.7%</a:t>
                      </a:r>
                    </a:p>
                  </a:txBody>
                  <a:tcPr marL="9525" marR="9525" marT="9525" marB="0" anchor="b"/>
                </a:tc>
                <a:extLst>
                  <a:ext uri="{0D108BD9-81ED-4DB2-BD59-A6C34878D82A}">
                    <a16:rowId xmlns:a16="http://schemas.microsoft.com/office/drawing/2014/main" val="3053778621"/>
                  </a:ext>
                </a:extLst>
              </a:tr>
              <a:tr h="389573">
                <a:tc>
                  <a:txBody>
                    <a:bodyPr/>
                    <a:lstStyle/>
                    <a:p>
                      <a:pPr algn="l"/>
                      <a:r>
                        <a:rPr lang="en-US" sz="2400" dirty="0">
                          <a:latin typeface="+mn-lt"/>
                        </a:rPr>
                        <a:t>Opioids alone</a:t>
                      </a:r>
                    </a:p>
                  </a:txBody>
                  <a:tcPr anchor="b"/>
                </a:tc>
                <a:tc>
                  <a:txBody>
                    <a:bodyPr/>
                    <a:lstStyle/>
                    <a:p>
                      <a:pPr algn="ctr" fontAlgn="b"/>
                      <a:r>
                        <a:rPr lang="en-US" sz="2400" b="0" i="0" u="none" strike="noStrike" dirty="0">
                          <a:solidFill>
                            <a:srgbClr val="000000"/>
                          </a:solidFill>
                          <a:effectLst/>
                          <a:latin typeface="+mn-lt"/>
                        </a:rPr>
                        <a:t>680</a:t>
                      </a:r>
                    </a:p>
                  </a:txBody>
                  <a:tcPr marL="9525" marR="9525" marT="9525" marB="0" anchor="b"/>
                </a:tc>
                <a:tc>
                  <a:txBody>
                    <a:bodyPr/>
                    <a:lstStyle/>
                    <a:p>
                      <a:pPr algn="ctr" fontAlgn="b"/>
                      <a:r>
                        <a:rPr lang="en-US" sz="2400" b="0" i="0" u="none" strike="noStrike" dirty="0">
                          <a:solidFill>
                            <a:srgbClr val="000000"/>
                          </a:solidFill>
                          <a:effectLst/>
                          <a:latin typeface="+mn-lt"/>
                        </a:rPr>
                        <a:t>39.6%</a:t>
                      </a:r>
                    </a:p>
                  </a:txBody>
                  <a:tcPr marL="9525" marR="9525" marT="9525" marB="0" anchor="b"/>
                </a:tc>
                <a:extLst>
                  <a:ext uri="{0D108BD9-81ED-4DB2-BD59-A6C34878D82A}">
                    <a16:rowId xmlns:a16="http://schemas.microsoft.com/office/drawing/2014/main" val="2746554598"/>
                  </a:ext>
                </a:extLst>
              </a:tr>
              <a:tr h="318135">
                <a:tc>
                  <a:txBody>
                    <a:bodyPr/>
                    <a:lstStyle/>
                    <a:p>
                      <a:pPr algn="l"/>
                      <a:r>
                        <a:rPr lang="en-US" sz="2400" dirty="0">
                          <a:latin typeface="+mn-lt"/>
                        </a:rPr>
                        <a:t>Hypnotics/Sedatives alone</a:t>
                      </a:r>
                    </a:p>
                  </a:txBody>
                  <a:tcPr anchor="b"/>
                </a:tc>
                <a:tc>
                  <a:txBody>
                    <a:bodyPr/>
                    <a:lstStyle/>
                    <a:p>
                      <a:pPr algn="ctr" fontAlgn="b"/>
                      <a:r>
                        <a:rPr lang="en-US" sz="2400" b="0" i="0" u="none" strike="noStrike" dirty="0">
                          <a:solidFill>
                            <a:srgbClr val="000000"/>
                          </a:solidFill>
                          <a:effectLst/>
                          <a:latin typeface="+mn-lt"/>
                        </a:rPr>
                        <a:t>8</a:t>
                      </a:r>
                    </a:p>
                  </a:txBody>
                  <a:tcPr marL="9525" marR="9525" marT="9525" marB="0" anchor="b"/>
                </a:tc>
                <a:tc>
                  <a:txBody>
                    <a:bodyPr/>
                    <a:lstStyle/>
                    <a:p>
                      <a:pPr algn="ctr" fontAlgn="b"/>
                      <a:r>
                        <a:rPr lang="en-US" sz="2400" b="0" i="0" u="none" strike="noStrike" dirty="0">
                          <a:solidFill>
                            <a:srgbClr val="000000"/>
                          </a:solidFill>
                          <a:effectLst/>
                          <a:latin typeface="+mn-lt"/>
                        </a:rPr>
                        <a:t>0.5%</a:t>
                      </a:r>
                    </a:p>
                  </a:txBody>
                  <a:tcPr marL="9525" marR="9525" marT="9525" marB="0" anchor="b"/>
                </a:tc>
                <a:extLst>
                  <a:ext uri="{0D108BD9-81ED-4DB2-BD59-A6C34878D82A}">
                    <a16:rowId xmlns:a16="http://schemas.microsoft.com/office/drawing/2014/main" val="1810440497"/>
                  </a:ext>
                </a:extLst>
              </a:tr>
              <a:tr h="375285">
                <a:tc>
                  <a:txBody>
                    <a:bodyPr/>
                    <a:lstStyle/>
                    <a:p>
                      <a:pPr algn="l"/>
                      <a:r>
                        <a:rPr lang="en-US" sz="2400" dirty="0">
                          <a:latin typeface="+mn-lt"/>
                        </a:rPr>
                        <a:t>Stimulants alone</a:t>
                      </a:r>
                    </a:p>
                  </a:txBody>
                  <a:tcPr anchor="b"/>
                </a:tc>
                <a:tc>
                  <a:txBody>
                    <a:bodyPr/>
                    <a:lstStyle/>
                    <a:p>
                      <a:pPr algn="ctr" fontAlgn="b"/>
                      <a:r>
                        <a:rPr lang="en-US" sz="2400" b="0" i="0" u="none" strike="noStrike" dirty="0">
                          <a:solidFill>
                            <a:srgbClr val="000000"/>
                          </a:solidFill>
                          <a:effectLst/>
                          <a:latin typeface="+mn-lt"/>
                        </a:rPr>
                        <a:t>95</a:t>
                      </a:r>
                    </a:p>
                  </a:txBody>
                  <a:tcPr marL="9525" marR="9525" marT="9525" marB="0" anchor="b"/>
                </a:tc>
                <a:tc>
                  <a:txBody>
                    <a:bodyPr/>
                    <a:lstStyle/>
                    <a:p>
                      <a:pPr algn="ctr" fontAlgn="b"/>
                      <a:r>
                        <a:rPr lang="en-US" sz="2400" b="0" i="0" u="none" strike="noStrike" dirty="0">
                          <a:solidFill>
                            <a:srgbClr val="000000"/>
                          </a:solidFill>
                          <a:effectLst/>
                          <a:latin typeface="+mn-lt"/>
                        </a:rPr>
                        <a:t>5.5%</a:t>
                      </a:r>
                    </a:p>
                  </a:txBody>
                  <a:tcPr marL="9525" marR="9525" marT="9525" marB="0" anchor="b"/>
                </a:tc>
                <a:extLst>
                  <a:ext uri="{0D108BD9-81ED-4DB2-BD59-A6C34878D82A}">
                    <a16:rowId xmlns:a16="http://schemas.microsoft.com/office/drawing/2014/main" val="3441715863"/>
                  </a:ext>
                </a:extLst>
              </a:tr>
              <a:tr h="499955">
                <a:tc>
                  <a:txBody>
                    <a:bodyPr/>
                    <a:lstStyle/>
                    <a:p>
                      <a:pPr algn="l"/>
                      <a:r>
                        <a:rPr lang="en-US" sz="2400" dirty="0">
                          <a:highlight>
                            <a:srgbClr val="FFFF00"/>
                          </a:highlight>
                          <a:latin typeface="+mn-lt"/>
                        </a:rPr>
                        <a:t>No individual substances marked and NAS marked “Yes” </a:t>
                      </a:r>
                    </a:p>
                  </a:txBody>
                  <a:tcPr anchor="b"/>
                </a:tc>
                <a:tc>
                  <a:txBody>
                    <a:bodyPr/>
                    <a:lstStyle/>
                    <a:p>
                      <a:pPr algn="ctr" fontAlgn="b"/>
                      <a:r>
                        <a:rPr lang="en-US" sz="2400" b="0" i="0" u="none" strike="noStrike" dirty="0">
                          <a:solidFill>
                            <a:srgbClr val="000000"/>
                          </a:solidFill>
                          <a:effectLst/>
                          <a:highlight>
                            <a:srgbClr val="FFFF00"/>
                          </a:highlight>
                          <a:latin typeface="+mn-lt"/>
                        </a:rPr>
                        <a:t>264</a:t>
                      </a:r>
                    </a:p>
                  </a:txBody>
                  <a:tcPr marL="9525" marR="9525" marT="9525" marB="0" anchor="ctr"/>
                </a:tc>
                <a:tc>
                  <a:txBody>
                    <a:bodyPr/>
                    <a:lstStyle/>
                    <a:p>
                      <a:pPr algn="ctr" fontAlgn="b"/>
                      <a:r>
                        <a:rPr lang="en-US" sz="2400" b="0" i="0" u="none" strike="noStrike" dirty="0">
                          <a:solidFill>
                            <a:srgbClr val="000000"/>
                          </a:solidFill>
                          <a:effectLst/>
                          <a:highlight>
                            <a:srgbClr val="FFFF00"/>
                          </a:highlight>
                          <a:latin typeface="+mn-lt"/>
                        </a:rPr>
                        <a:t>15.4%</a:t>
                      </a:r>
                    </a:p>
                  </a:txBody>
                  <a:tcPr marL="9525" marR="9525" marT="9525" marB="0" anchor="ctr"/>
                </a:tc>
                <a:extLst>
                  <a:ext uri="{0D108BD9-81ED-4DB2-BD59-A6C34878D82A}">
                    <a16:rowId xmlns:a16="http://schemas.microsoft.com/office/drawing/2014/main" val="2082830968"/>
                  </a:ext>
                </a:extLst>
              </a:tr>
              <a:tr h="633305">
                <a:tc>
                  <a:txBody>
                    <a:bodyPr/>
                    <a:lstStyle/>
                    <a:p>
                      <a:pPr algn="l"/>
                      <a:r>
                        <a:rPr lang="en-US" sz="2400" dirty="0">
                          <a:solidFill>
                            <a:srgbClr val="FF0000"/>
                          </a:solidFill>
                          <a:latin typeface="+mn-lt"/>
                        </a:rPr>
                        <a:t>Polysubstance use </a:t>
                      </a:r>
                    </a:p>
                    <a:p>
                      <a:pPr algn="l"/>
                      <a:endParaRPr lang="en-US" sz="2000" dirty="0">
                        <a:solidFill>
                          <a:srgbClr val="FF0000"/>
                        </a:solidFill>
                        <a:latin typeface="+mn-lt"/>
                      </a:endParaRPr>
                    </a:p>
                    <a:p>
                      <a:pPr marL="342900" indent="-342900" algn="l">
                        <a:buFont typeface="Arial" panose="020B0604020202020204" pitchFamily="34" charset="0"/>
                        <a:buChar char="•"/>
                      </a:pPr>
                      <a:r>
                        <a:rPr lang="en-US" sz="2000" dirty="0">
                          <a:solidFill>
                            <a:srgbClr val="FF0000"/>
                          </a:solidFill>
                          <a:latin typeface="+mn-lt"/>
                        </a:rPr>
                        <a:t>Opioids and stimulants </a:t>
                      </a:r>
                    </a:p>
                    <a:p>
                      <a:pPr marL="342900" indent="-342900" algn="l">
                        <a:buFont typeface="Arial" panose="020B0604020202020204" pitchFamily="34" charset="0"/>
                        <a:buChar char="•"/>
                      </a:pPr>
                      <a:r>
                        <a:rPr lang="en-US" sz="2000" dirty="0">
                          <a:solidFill>
                            <a:srgbClr val="FF0000"/>
                          </a:solidFill>
                          <a:latin typeface="+mn-lt"/>
                        </a:rPr>
                        <a:t>Cannabis and stimulants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0000"/>
                          </a:solidFill>
                          <a:latin typeface="+mn-lt"/>
                        </a:rPr>
                        <a:t>Cannabis and opioids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FF0000"/>
                          </a:solidFill>
                          <a:latin typeface="+mn-lt"/>
                        </a:rPr>
                        <a:t>Cannabis and opioids and stimulants</a:t>
                      </a:r>
                    </a:p>
                  </a:txBody>
                  <a:tcPr anchor="b"/>
                </a:tc>
                <a:tc>
                  <a:txBody>
                    <a:bodyPr/>
                    <a:lstStyle/>
                    <a:p>
                      <a:pPr algn="ctr" fontAlgn="b"/>
                      <a:r>
                        <a:rPr lang="en-US" sz="2400" b="0" i="0" u="none" strike="noStrike" dirty="0">
                          <a:solidFill>
                            <a:srgbClr val="FF0000"/>
                          </a:solidFill>
                          <a:effectLst/>
                          <a:latin typeface="+mn-lt"/>
                        </a:rPr>
                        <a:t>437</a:t>
                      </a:r>
                    </a:p>
                    <a:p>
                      <a:pPr algn="ctr" fontAlgn="b"/>
                      <a:endParaRPr lang="en-US" sz="2000" b="0" i="0" u="none" strike="noStrike" dirty="0">
                        <a:solidFill>
                          <a:srgbClr val="FF0000"/>
                        </a:solidFill>
                        <a:effectLst/>
                        <a:latin typeface="+mn-lt"/>
                      </a:endParaRPr>
                    </a:p>
                    <a:p>
                      <a:pPr algn="ctr" fontAlgn="b"/>
                      <a:r>
                        <a:rPr lang="en-US" sz="2000" b="0" i="0" u="none" strike="noStrike" dirty="0">
                          <a:solidFill>
                            <a:srgbClr val="FF0000"/>
                          </a:solidFill>
                          <a:effectLst/>
                          <a:latin typeface="+mn-lt"/>
                        </a:rPr>
                        <a:t>123</a:t>
                      </a:r>
                    </a:p>
                    <a:p>
                      <a:pPr algn="ctr" fontAlgn="b"/>
                      <a:r>
                        <a:rPr lang="en-US" sz="2000" b="0" i="0" u="none" strike="noStrike" dirty="0">
                          <a:solidFill>
                            <a:srgbClr val="FF0000"/>
                          </a:solidFill>
                          <a:effectLst/>
                          <a:latin typeface="+mn-lt"/>
                        </a:rPr>
                        <a:t>52</a:t>
                      </a:r>
                    </a:p>
                    <a:p>
                      <a:pPr algn="ctr" fontAlgn="b"/>
                      <a:r>
                        <a:rPr lang="en-US" sz="2000" b="0" i="0" u="none" strike="noStrike" dirty="0">
                          <a:solidFill>
                            <a:srgbClr val="FF0000"/>
                          </a:solidFill>
                          <a:effectLst/>
                          <a:latin typeface="+mn-lt"/>
                        </a:rPr>
                        <a:t>135  </a:t>
                      </a:r>
                    </a:p>
                    <a:p>
                      <a:pPr algn="ctr" fontAlgn="b"/>
                      <a:r>
                        <a:rPr lang="en-US" sz="2000" b="0" i="0" u="none" strike="noStrike" dirty="0">
                          <a:solidFill>
                            <a:srgbClr val="FF0000"/>
                          </a:solidFill>
                          <a:effectLst/>
                          <a:latin typeface="+mn-lt"/>
                        </a:rPr>
                        <a:t>61</a:t>
                      </a:r>
                    </a:p>
                  </a:txBody>
                  <a:tcPr marL="9525" marR="9525" marT="9525" marB="0"/>
                </a:tc>
                <a:tc>
                  <a:txBody>
                    <a:bodyPr/>
                    <a:lstStyle/>
                    <a:p>
                      <a:pPr algn="ctr" fontAlgn="b"/>
                      <a:r>
                        <a:rPr lang="en-US" sz="2400" b="0" i="0" u="none" strike="noStrike" dirty="0">
                          <a:solidFill>
                            <a:srgbClr val="FF0000"/>
                          </a:solidFill>
                          <a:effectLst/>
                          <a:latin typeface="+mn-lt"/>
                        </a:rPr>
                        <a:t>25.4%</a:t>
                      </a:r>
                    </a:p>
                    <a:p>
                      <a:pPr algn="ctr" fontAlgn="b"/>
                      <a:endParaRPr lang="en-US" sz="2000" b="0" i="0" u="none" strike="noStrike" dirty="0">
                        <a:solidFill>
                          <a:srgbClr val="FF0000"/>
                        </a:solidFill>
                        <a:effectLst/>
                        <a:latin typeface="+mn-lt"/>
                      </a:endParaRPr>
                    </a:p>
                    <a:p>
                      <a:pPr algn="ctr" fontAlgn="b"/>
                      <a:r>
                        <a:rPr lang="en-US" sz="2000" b="0" i="0" u="none" strike="noStrike" dirty="0">
                          <a:solidFill>
                            <a:srgbClr val="FF0000"/>
                          </a:solidFill>
                          <a:effectLst/>
                          <a:latin typeface="+mn-lt"/>
                        </a:rPr>
                        <a:t>7.2%</a:t>
                      </a:r>
                    </a:p>
                    <a:p>
                      <a:pPr algn="ctr" fontAlgn="b"/>
                      <a:r>
                        <a:rPr lang="en-US" sz="2000" b="0" i="0" u="none" strike="noStrike" dirty="0">
                          <a:solidFill>
                            <a:srgbClr val="FF0000"/>
                          </a:solidFill>
                          <a:effectLst/>
                          <a:latin typeface="+mn-lt"/>
                        </a:rPr>
                        <a:t>3.0%</a:t>
                      </a:r>
                    </a:p>
                    <a:p>
                      <a:pPr algn="ctr" fontAlgn="b"/>
                      <a:r>
                        <a:rPr lang="en-US" sz="2000" b="0" i="0" u="none" strike="noStrike" dirty="0">
                          <a:solidFill>
                            <a:srgbClr val="FF0000"/>
                          </a:solidFill>
                          <a:effectLst/>
                          <a:latin typeface="+mn-lt"/>
                        </a:rPr>
                        <a:t>7.9%</a:t>
                      </a:r>
                    </a:p>
                    <a:p>
                      <a:pPr algn="ctr" fontAlgn="b"/>
                      <a:r>
                        <a:rPr lang="en-US" sz="2000" b="0" i="0" u="none" strike="noStrike" dirty="0">
                          <a:solidFill>
                            <a:srgbClr val="FF0000"/>
                          </a:solidFill>
                          <a:effectLst/>
                          <a:latin typeface="+mn-lt"/>
                        </a:rPr>
                        <a:t>3.6%</a:t>
                      </a:r>
                    </a:p>
                  </a:txBody>
                  <a:tcPr marL="9525" marR="9525" marT="9525" marB="0"/>
                </a:tc>
                <a:extLst>
                  <a:ext uri="{0D108BD9-81ED-4DB2-BD59-A6C34878D82A}">
                    <a16:rowId xmlns:a16="http://schemas.microsoft.com/office/drawing/2014/main" val="4135089120"/>
                  </a:ext>
                </a:extLst>
              </a:tr>
            </a:tbl>
          </a:graphicData>
        </a:graphic>
      </p:graphicFrame>
    </p:spTree>
    <p:extLst>
      <p:ext uri="{BB962C8B-B14F-4D97-AF65-F5344CB8AC3E}">
        <p14:creationId xmlns:p14="http://schemas.microsoft.com/office/powerpoint/2010/main" val="1677619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E37B-DD3A-5A4F-A5B1-CF9FB3360B3F}"/>
              </a:ext>
            </a:extLst>
          </p:cNvPr>
          <p:cNvSpPr>
            <a:spLocks noGrp="1"/>
          </p:cNvSpPr>
          <p:nvPr>
            <p:ph type="title"/>
          </p:nvPr>
        </p:nvSpPr>
        <p:spPr>
          <a:xfrm>
            <a:off x="466166" y="365125"/>
            <a:ext cx="11102788" cy="492125"/>
          </a:xfrm>
        </p:spPr>
        <p:txBody>
          <a:bodyPr>
            <a:normAutofit fontScale="90000"/>
          </a:bodyPr>
          <a:lstStyle/>
          <a:p>
            <a:pPr algn="ctr"/>
            <a:r>
              <a:rPr lang="en-US" b="1" dirty="0"/>
              <a:t>Summary of IUSE and NAS by Substances Reported </a:t>
            </a:r>
          </a:p>
        </p:txBody>
      </p:sp>
      <p:graphicFrame>
        <p:nvGraphicFramePr>
          <p:cNvPr id="6" name="Table 5">
            <a:extLst>
              <a:ext uri="{FF2B5EF4-FFF2-40B4-BE49-F238E27FC236}">
                <a16:creationId xmlns:a16="http://schemas.microsoft.com/office/drawing/2014/main" id="{313FA710-7A4E-5245-B9B5-C6F4EE826C33}"/>
              </a:ext>
            </a:extLst>
          </p:cNvPr>
          <p:cNvGraphicFramePr>
            <a:graphicFrameLocks noGrp="1"/>
          </p:cNvGraphicFramePr>
          <p:nvPr>
            <p:extLst>
              <p:ext uri="{D42A27DB-BD31-4B8C-83A1-F6EECF244321}">
                <p14:modId xmlns:p14="http://schemas.microsoft.com/office/powerpoint/2010/main" val="1900246700"/>
              </p:ext>
            </p:extLst>
          </p:nvPr>
        </p:nvGraphicFramePr>
        <p:xfrm>
          <a:off x="271463" y="1202464"/>
          <a:ext cx="5605840" cy="5198861"/>
        </p:xfrm>
        <a:graphic>
          <a:graphicData uri="http://schemas.openxmlformats.org/drawingml/2006/table">
            <a:tbl>
              <a:tblPr firstRow="1" bandRow="1">
                <a:tableStyleId>{5C22544A-7EE6-4342-B048-85BDC9FD1C3A}</a:tableStyleId>
              </a:tblPr>
              <a:tblGrid>
                <a:gridCol w="3243262">
                  <a:extLst>
                    <a:ext uri="{9D8B030D-6E8A-4147-A177-3AD203B41FA5}">
                      <a16:colId xmlns:a16="http://schemas.microsoft.com/office/drawing/2014/main" val="1450177629"/>
                    </a:ext>
                  </a:extLst>
                </a:gridCol>
                <a:gridCol w="1085850">
                  <a:extLst>
                    <a:ext uri="{9D8B030D-6E8A-4147-A177-3AD203B41FA5}">
                      <a16:colId xmlns:a16="http://schemas.microsoft.com/office/drawing/2014/main" val="2788253315"/>
                    </a:ext>
                  </a:extLst>
                </a:gridCol>
                <a:gridCol w="1276728">
                  <a:extLst>
                    <a:ext uri="{9D8B030D-6E8A-4147-A177-3AD203B41FA5}">
                      <a16:colId xmlns:a16="http://schemas.microsoft.com/office/drawing/2014/main" val="1236890949"/>
                    </a:ext>
                  </a:extLst>
                </a:gridCol>
              </a:tblGrid>
              <a:tr h="565308">
                <a:tc>
                  <a:txBody>
                    <a:bodyPr/>
                    <a:lstStyle/>
                    <a:p>
                      <a:r>
                        <a:rPr lang="en-US" sz="1800" dirty="0"/>
                        <a:t>Substances for IUSE group only</a:t>
                      </a:r>
                    </a:p>
                    <a:p>
                      <a:r>
                        <a:rPr lang="en-US" sz="1800" b="1" dirty="0">
                          <a:latin typeface="+mn-lt"/>
                        </a:rPr>
                        <a:t>3944 (13.95%)</a:t>
                      </a:r>
                      <a:endParaRPr lang="en-US" sz="1800" dirty="0"/>
                    </a:p>
                  </a:txBody>
                  <a:tcPr/>
                </a:tc>
                <a:tc>
                  <a:txBody>
                    <a:bodyPr/>
                    <a:lstStyle/>
                    <a:p>
                      <a:pPr algn="ctr"/>
                      <a:r>
                        <a:rPr lang="en-US" sz="1800" dirty="0"/>
                        <a:t>Freq</a:t>
                      </a:r>
                    </a:p>
                  </a:txBody>
                  <a:tcPr/>
                </a:tc>
                <a:tc>
                  <a:txBody>
                    <a:bodyPr/>
                    <a:lstStyle/>
                    <a:p>
                      <a:pPr algn="ctr"/>
                      <a:r>
                        <a:rPr lang="en-US" sz="1800" dirty="0"/>
                        <a:t>Percent (%)</a:t>
                      </a:r>
                    </a:p>
                  </a:txBody>
                  <a:tcPr/>
                </a:tc>
                <a:extLst>
                  <a:ext uri="{0D108BD9-81ED-4DB2-BD59-A6C34878D82A}">
                    <a16:rowId xmlns:a16="http://schemas.microsoft.com/office/drawing/2014/main" val="1816486941"/>
                  </a:ext>
                </a:extLst>
              </a:tr>
              <a:tr h="332534">
                <a:tc>
                  <a:txBody>
                    <a:bodyPr/>
                    <a:lstStyle/>
                    <a:p>
                      <a:pPr algn="l"/>
                      <a:r>
                        <a:rPr lang="en-US" sz="1800" dirty="0">
                          <a:latin typeface="+mn-lt"/>
                        </a:rPr>
                        <a:t>Cannabinoids alone </a:t>
                      </a:r>
                    </a:p>
                  </a:txBody>
                  <a:tcPr anchor="b"/>
                </a:tc>
                <a:tc>
                  <a:txBody>
                    <a:bodyPr/>
                    <a:lstStyle/>
                    <a:p>
                      <a:pPr algn="ctr" fontAlgn="b"/>
                      <a:r>
                        <a:rPr lang="en-US" sz="1800" b="0" i="0" u="none" strike="noStrike" dirty="0">
                          <a:solidFill>
                            <a:srgbClr val="000000"/>
                          </a:solidFill>
                          <a:effectLst/>
                          <a:latin typeface="+mn-lt"/>
                        </a:rPr>
                        <a:t>1849</a:t>
                      </a:r>
                    </a:p>
                  </a:txBody>
                  <a:tcPr marL="9525" marR="9525" marT="9525" marB="0" anchor="b"/>
                </a:tc>
                <a:tc>
                  <a:txBody>
                    <a:bodyPr/>
                    <a:lstStyle/>
                    <a:p>
                      <a:pPr algn="ctr" fontAlgn="b"/>
                      <a:r>
                        <a:rPr lang="en-US" sz="1800" b="0" i="0" u="none" strike="noStrike" dirty="0">
                          <a:solidFill>
                            <a:srgbClr val="000000"/>
                          </a:solidFill>
                          <a:effectLst/>
                          <a:latin typeface="+mn-lt"/>
                        </a:rPr>
                        <a:t>46.9%</a:t>
                      </a:r>
                    </a:p>
                  </a:txBody>
                  <a:tcPr marL="9525" marR="9525" marT="9525" marB="0" anchor="b"/>
                </a:tc>
                <a:extLst>
                  <a:ext uri="{0D108BD9-81ED-4DB2-BD59-A6C34878D82A}">
                    <a16:rowId xmlns:a16="http://schemas.microsoft.com/office/drawing/2014/main" val="3053778621"/>
                  </a:ext>
                </a:extLst>
              </a:tr>
              <a:tr h="425021">
                <a:tc>
                  <a:txBody>
                    <a:bodyPr/>
                    <a:lstStyle/>
                    <a:p>
                      <a:pPr algn="l"/>
                      <a:r>
                        <a:rPr lang="en-US" sz="1800" dirty="0">
                          <a:latin typeface="+mn-lt"/>
                        </a:rPr>
                        <a:t>Opioids alone</a:t>
                      </a:r>
                    </a:p>
                  </a:txBody>
                  <a:tcPr anchor="b"/>
                </a:tc>
                <a:tc>
                  <a:txBody>
                    <a:bodyPr/>
                    <a:lstStyle/>
                    <a:p>
                      <a:pPr algn="ctr" fontAlgn="b"/>
                      <a:r>
                        <a:rPr lang="en-US" sz="1800" b="0" i="0" u="none" strike="noStrike" dirty="0">
                          <a:solidFill>
                            <a:srgbClr val="000000"/>
                          </a:solidFill>
                          <a:effectLst/>
                          <a:latin typeface="+mn-lt"/>
                        </a:rPr>
                        <a:t>831</a:t>
                      </a:r>
                    </a:p>
                  </a:txBody>
                  <a:tcPr marL="9525" marR="9525" marT="9525" marB="0" anchor="b"/>
                </a:tc>
                <a:tc>
                  <a:txBody>
                    <a:bodyPr/>
                    <a:lstStyle/>
                    <a:p>
                      <a:pPr algn="ctr" fontAlgn="b"/>
                      <a:r>
                        <a:rPr lang="en-US" sz="1800" b="0" i="0" u="none" strike="noStrike" dirty="0">
                          <a:solidFill>
                            <a:srgbClr val="000000"/>
                          </a:solidFill>
                          <a:effectLst/>
                          <a:latin typeface="+mn-lt"/>
                        </a:rPr>
                        <a:t>21.1%</a:t>
                      </a:r>
                    </a:p>
                  </a:txBody>
                  <a:tcPr marL="9525" marR="9525" marT="9525" marB="0" anchor="b"/>
                </a:tc>
                <a:extLst>
                  <a:ext uri="{0D108BD9-81ED-4DB2-BD59-A6C34878D82A}">
                    <a16:rowId xmlns:a16="http://schemas.microsoft.com/office/drawing/2014/main" val="2746554598"/>
                  </a:ext>
                </a:extLst>
              </a:tr>
              <a:tr h="195600">
                <a:tc>
                  <a:txBody>
                    <a:bodyPr/>
                    <a:lstStyle/>
                    <a:p>
                      <a:pPr algn="l"/>
                      <a:r>
                        <a:rPr lang="en-US" sz="1800" dirty="0">
                          <a:latin typeface="+mn-lt"/>
                        </a:rPr>
                        <a:t>Hypnotics/Sedatives alone</a:t>
                      </a:r>
                    </a:p>
                  </a:txBody>
                  <a:tcPr anchor="b"/>
                </a:tc>
                <a:tc>
                  <a:txBody>
                    <a:bodyPr/>
                    <a:lstStyle/>
                    <a:p>
                      <a:pPr algn="ctr" fontAlgn="b"/>
                      <a:r>
                        <a:rPr lang="en-US" sz="1800" b="0" i="0" u="none" strike="noStrike" dirty="0">
                          <a:solidFill>
                            <a:srgbClr val="000000"/>
                          </a:solidFill>
                          <a:effectLst/>
                          <a:latin typeface="+mn-lt"/>
                        </a:rPr>
                        <a:t>31</a:t>
                      </a:r>
                    </a:p>
                  </a:txBody>
                  <a:tcPr marL="9525" marR="9525" marT="9525" marB="0" anchor="b"/>
                </a:tc>
                <a:tc>
                  <a:txBody>
                    <a:bodyPr/>
                    <a:lstStyle/>
                    <a:p>
                      <a:pPr algn="ctr" fontAlgn="b"/>
                      <a:r>
                        <a:rPr lang="en-US" sz="1800" b="0" i="0" u="none" strike="noStrike" dirty="0">
                          <a:solidFill>
                            <a:srgbClr val="000000"/>
                          </a:solidFill>
                          <a:effectLst/>
                          <a:latin typeface="+mn-lt"/>
                        </a:rPr>
                        <a:t>0.8%</a:t>
                      </a:r>
                    </a:p>
                  </a:txBody>
                  <a:tcPr marL="9525" marR="9525" marT="9525" marB="0" anchor="b"/>
                </a:tc>
                <a:extLst>
                  <a:ext uri="{0D108BD9-81ED-4DB2-BD59-A6C34878D82A}">
                    <a16:rowId xmlns:a16="http://schemas.microsoft.com/office/drawing/2014/main" val="1810440497"/>
                  </a:ext>
                </a:extLst>
              </a:tr>
              <a:tr h="409433">
                <a:tc>
                  <a:txBody>
                    <a:bodyPr/>
                    <a:lstStyle/>
                    <a:p>
                      <a:pPr algn="l"/>
                      <a:r>
                        <a:rPr lang="en-US" sz="1800" dirty="0">
                          <a:latin typeface="+mn-lt"/>
                        </a:rPr>
                        <a:t>Stimulants alone</a:t>
                      </a:r>
                    </a:p>
                  </a:txBody>
                  <a:tcPr anchor="b"/>
                </a:tc>
                <a:tc>
                  <a:txBody>
                    <a:bodyPr/>
                    <a:lstStyle/>
                    <a:p>
                      <a:pPr algn="ctr" fontAlgn="b"/>
                      <a:r>
                        <a:rPr lang="en-US" sz="1800" b="0" i="0" u="none" strike="noStrike" dirty="0">
                          <a:solidFill>
                            <a:srgbClr val="000000"/>
                          </a:solidFill>
                          <a:effectLst/>
                          <a:latin typeface="+mn-lt"/>
                        </a:rPr>
                        <a:t>211</a:t>
                      </a:r>
                    </a:p>
                  </a:txBody>
                  <a:tcPr marL="9525" marR="9525" marT="9525" marB="0" anchor="b"/>
                </a:tc>
                <a:tc>
                  <a:txBody>
                    <a:bodyPr/>
                    <a:lstStyle/>
                    <a:p>
                      <a:pPr algn="ctr" fontAlgn="b"/>
                      <a:r>
                        <a:rPr lang="en-US" sz="1800" b="0" i="0" u="none" strike="noStrike" dirty="0">
                          <a:solidFill>
                            <a:srgbClr val="000000"/>
                          </a:solidFill>
                          <a:effectLst/>
                          <a:latin typeface="+mn-lt"/>
                        </a:rPr>
                        <a:t>5.4%</a:t>
                      </a:r>
                    </a:p>
                  </a:txBody>
                  <a:tcPr marL="9525" marR="9525" marT="9525" marB="0" anchor="b"/>
                </a:tc>
                <a:extLst>
                  <a:ext uri="{0D108BD9-81ED-4DB2-BD59-A6C34878D82A}">
                    <a16:rowId xmlns:a16="http://schemas.microsoft.com/office/drawing/2014/main" val="3441715863"/>
                  </a:ext>
                </a:extLst>
              </a:tr>
              <a:tr h="798082">
                <a:tc>
                  <a:txBody>
                    <a:bodyPr/>
                    <a:lstStyle/>
                    <a:p>
                      <a:pPr algn="l"/>
                      <a:r>
                        <a:rPr lang="en-US" sz="1800" dirty="0">
                          <a:latin typeface="+mn-lt"/>
                        </a:rPr>
                        <a:t>No individual substances marked </a:t>
                      </a:r>
                    </a:p>
                    <a:p>
                      <a:pPr algn="l"/>
                      <a:r>
                        <a:rPr lang="en-US" sz="1800" dirty="0">
                          <a:latin typeface="+mn-lt"/>
                        </a:rPr>
                        <a:t>IUSE marked YES</a:t>
                      </a:r>
                    </a:p>
                  </a:txBody>
                  <a:tcPr anchor="b"/>
                </a:tc>
                <a:tc>
                  <a:txBody>
                    <a:bodyPr/>
                    <a:lstStyle/>
                    <a:p>
                      <a:pPr algn="ctr" fontAlgn="b"/>
                      <a:r>
                        <a:rPr lang="en-US" sz="1800" b="0" i="0" u="none" strike="noStrike" dirty="0">
                          <a:solidFill>
                            <a:srgbClr val="000000"/>
                          </a:solidFill>
                          <a:effectLst/>
                          <a:latin typeface="+mn-lt"/>
                        </a:rPr>
                        <a:t>417</a:t>
                      </a:r>
                    </a:p>
                  </a:txBody>
                  <a:tcPr marL="9525" marR="9525" marT="9525" marB="0" anchor="ctr"/>
                </a:tc>
                <a:tc>
                  <a:txBody>
                    <a:bodyPr/>
                    <a:lstStyle/>
                    <a:p>
                      <a:pPr algn="ctr" fontAlgn="b"/>
                      <a:r>
                        <a:rPr lang="en-US" sz="1800" b="0" i="0" u="none" strike="noStrike" dirty="0">
                          <a:solidFill>
                            <a:srgbClr val="000000"/>
                          </a:solidFill>
                          <a:effectLst/>
                          <a:latin typeface="+mn-lt"/>
                        </a:rPr>
                        <a:t>10.6%</a:t>
                      </a:r>
                    </a:p>
                  </a:txBody>
                  <a:tcPr marL="9525" marR="9525" marT="9525" marB="0" anchor="ctr"/>
                </a:tc>
                <a:extLst>
                  <a:ext uri="{0D108BD9-81ED-4DB2-BD59-A6C34878D82A}">
                    <a16:rowId xmlns:a16="http://schemas.microsoft.com/office/drawing/2014/main" val="2082830968"/>
                  </a:ext>
                </a:extLst>
              </a:tr>
              <a:tr h="2194725">
                <a:tc>
                  <a:txBody>
                    <a:bodyPr/>
                    <a:lstStyle/>
                    <a:p>
                      <a:pPr algn="l"/>
                      <a:r>
                        <a:rPr lang="en-US" sz="1800" dirty="0">
                          <a:solidFill>
                            <a:srgbClr val="FF0000"/>
                          </a:solidFill>
                          <a:latin typeface="+mn-lt"/>
                        </a:rPr>
                        <a:t>Polysubstance use </a:t>
                      </a:r>
                    </a:p>
                    <a:p>
                      <a:pPr algn="l"/>
                      <a:endParaRPr lang="en-US" sz="1800" dirty="0">
                        <a:solidFill>
                          <a:srgbClr val="FF0000"/>
                        </a:solidFill>
                        <a:latin typeface="+mn-lt"/>
                      </a:endParaRPr>
                    </a:p>
                    <a:p>
                      <a:pPr marL="342900" indent="-342900" algn="l">
                        <a:buFont typeface="Arial" panose="020B0604020202020204" pitchFamily="34" charset="0"/>
                        <a:buChar char="•"/>
                      </a:pPr>
                      <a:r>
                        <a:rPr lang="en-US" sz="1800" dirty="0">
                          <a:solidFill>
                            <a:srgbClr val="FF0000"/>
                          </a:solidFill>
                          <a:latin typeface="+mn-lt"/>
                        </a:rPr>
                        <a:t>Opioids and stimulants </a:t>
                      </a:r>
                    </a:p>
                    <a:p>
                      <a:pPr marL="342900" indent="-342900" algn="l">
                        <a:buFont typeface="Arial" panose="020B0604020202020204" pitchFamily="34" charset="0"/>
                        <a:buChar char="•"/>
                      </a:pPr>
                      <a:r>
                        <a:rPr lang="en-US" sz="1800" dirty="0">
                          <a:solidFill>
                            <a:srgbClr val="FF0000"/>
                          </a:solidFill>
                          <a:latin typeface="+mn-lt"/>
                        </a:rPr>
                        <a:t>Cannabis and stimulants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latin typeface="+mn-lt"/>
                        </a:rPr>
                        <a:t>Cannabis and opioids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latin typeface="+mn-lt"/>
                        </a:rPr>
                        <a:t>Cannabis, opioids and stimulants</a:t>
                      </a:r>
                    </a:p>
                  </a:txBody>
                  <a:tcPr/>
                </a:tc>
                <a:tc>
                  <a:txBody>
                    <a:bodyPr/>
                    <a:lstStyle/>
                    <a:p>
                      <a:pPr algn="ctr" fontAlgn="b"/>
                      <a:r>
                        <a:rPr lang="en-US" sz="1800" b="0" i="0" u="none" strike="noStrike" dirty="0">
                          <a:solidFill>
                            <a:srgbClr val="FF0000"/>
                          </a:solidFill>
                          <a:effectLst/>
                          <a:latin typeface="+mn-lt"/>
                        </a:rPr>
                        <a:t>605</a:t>
                      </a:r>
                    </a:p>
                    <a:p>
                      <a:pPr algn="ctr" fontAlgn="b"/>
                      <a:endParaRPr lang="en-US" sz="1800" b="0" i="0" u="none" strike="noStrike" dirty="0">
                        <a:solidFill>
                          <a:srgbClr val="FF0000"/>
                        </a:solidFill>
                        <a:effectLst/>
                        <a:latin typeface="+mn-lt"/>
                      </a:endParaRPr>
                    </a:p>
                    <a:p>
                      <a:pPr algn="ctr" fontAlgn="b"/>
                      <a:r>
                        <a:rPr lang="en-US" sz="1800" b="0" i="0" u="none" strike="noStrike" dirty="0">
                          <a:solidFill>
                            <a:srgbClr val="FF0000"/>
                          </a:solidFill>
                          <a:effectLst/>
                          <a:latin typeface="+mn-lt"/>
                        </a:rPr>
                        <a:t>146</a:t>
                      </a:r>
                    </a:p>
                    <a:p>
                      <a:pPr algn="ctr" fontAlgn="b"/>
                      <a:r>
                        <a:rPr lang="en-US" sz="1800" b="0" i="0" u="none" strike="noStrike" dirty="0">
                          <a:solidFill>
                            <a:srgbClr val="FF0000"/>
                          </a:solidFill>
                          <a:effectLst/>
                          <a:latin typeface="+mn-lt"/>
                        </a:rPr>
                        <a:t>120</a:t>
                      </a:r>
                    </a:p>
                    <a:p>
                      <a:pPr algn="ctr" fontAlgn="b"/>
                      <a:r>
                        <a:rPr lang="en-US" sz="1800" b="0" i="0" u="none" strike="noStrike" dirty="0">
                          <a:solidFill>
                            <a:srgbClr val="FF0000"/>
                          </a:solidFill>
                          <a:effectLst/>
                          <a:latin typeface="+mn-lt"/>
                        </a:rPr>
                        <a:t>178  </a:t>
                      </a:r>
                    </a:p>
                    <a:p>
                      <a:pPr algn="ctr" fontAlgn="b"/>
                      <a:r>
                        <a:rPr lang="en-US" sz="1800" b="0" i="0" u="none" strike="noStrike" dirty="0">
                          <a:solidFill>
                            <a:srgbClr val="FF0000"/>
                          </a:solidFill>
                          <a:effectLst/>
                          <a:latin typeface="+mn-lt"/>
                        </a:rPr>
                        <a:t>73</a:t>
                      </a:r>
                    </a:p>
                  </a:txBody>
                  <a:tcPr marL="9525" marR="9525" marT="9525" marB="0"/>
                </a:tc>
                <a:tc>
                  <a:txBody>
                    <a:bodyPr/>
                    <a:lstStyle/>
                    <a:p>
                      <a:pPr algn="ctr" fontAlgn="b"/>
                      <a:r>
                        <a:rPr lang="en-US" sz="1800" b="0" i="0" u="none" strike="noStrike" dirty="0">
                          <a:solidFill>
                            <a:srgbClr val="FF0000"/>
                          </a:solidFill>
                          <a:effectLst/>
                          <a:latin typeface="+mn-lt"/>
                        </a:rPr>
                        <a:t>15.32%</a:t>
                      </a:r>
                    </a:p>
                    <a:p>
                      <a:pPr algn="ctr" fontAlgn="b"/>
                      <a:endParaRPr lang="en-US" sz="1800" b="0" i="0" u="none" strike="noStrike" dirty="0">
                        <a:solidFill>
                          <a:srgbClr val="FF0000"/>
                        </a:solidFill>
                        <a:effectLst/>
                        <a:latin typeface="+mn-lt"/>
                      </a:endParaRPr>
                    </a:p>
                    <a:p>
                      <a:pPr algn="ctr" fontAlgn="b"/>
                      <a:r>
                        <a:rPr lang="en-US" sz="1800" b="0" i="0" u="none" strike="noStrike" dirty="0">
                          <a:solidFill>
                            <a:srgbClr val="FF0000"/>
                          </a:solidFill>
                          <a:effectLst/>
                          <a:latin typeface="+mn-lt"/>
                        </a:rPr>
                        <a:t>3.7%</a:t>
                      </a:r>
                    </a:p>
                    <a:p>
                      <a:pPr algn="ctr" fontAlgn="b"/>
                      <a:r>
                        <a:rPr lang="en-US" sz="1800" b="0" i="0" u="none" strike="noStrike" dirty="0">
                          <a:solidFill>
                            <a:srgbClr val="FF0000"/>
                          </a:solidFill>
                          <a:effectLst/>
                          <a:latin typeface="+mn-lt"/>
                        </a:rPr>
                        <a:t>3.0%</a:t>
                      </a:r>
                    </a:p>
                    <a:p>
                      <a:pPr algn="ctr" fontAlgn="b"/>
                      <a:r>
                        <a:rPr lang="en-US" sz="1800" b="0" i="0" u="none" strike="noStrike" dirty="0">
                          <a:solidFill>
                            <a:srgbClr val="FF0000"/>
                          </a:solidFill>
                          <a:effectLst/>
                          <a:latin typeface="+mn-lt"/>
                        </a:rPr>
                        <a:t>4.5%</a:t>
                      </a:r>
                    </a:p>
                    <a:p>
                      <a:pPr algn="ctr" fontAlgn="b"/>
                      <a:r>
                        <a:rPr lang="en-US" sz="1800" b="0" i="0" u="none" strike="noStrike" dirty="0">
                          <a:solidFill>
                            <a:srgbClr val="FF0000"/>
                          </a:solidFill>
                          <a:effectLst/>
                          <a:latin typeface="+mn-lt"/>
                        </a:rPr>
                        <a:t>1.9%</a:t>
                      </a:r>
                    </a:p>
                  </a:txBody>
                  <a:tcPr marL="9525" marR="9525" marT="9525" marB="0"/>
                </a:tc>
                <a:extLst>
                  <a:ext uri="{0D108BD9-81ED-4DB2-BD59-A6C34878D82A}">
                    <a16:rowId xmlns:a16="http://schemas.microsoft.com/office/drawing/2014/main" val="4135089120"/>
                  </a:ext>
                </a:extLst>
              </a:tr>
            </a:tbl>
          </a:graphicData>
        </a:graphic>
      </p:graphicFrame>
      <p:graphicFrame>
        <p:nvGraphicFramePr>
          <p:cNvPr id="7" name="Table 6">
            <a:extLst>
              <a:ext uri="{FF2B5EF4-FFF2-40B4-BE49-F238E27FC236}">
                <a16:creationId xmlns:a16="http://schemas.microsoft.com/office/drawing/2014/main" id="{7759068D-FFA6-4941-ADE7-B0E23720F7C8}"/>
              </a:ext>
            </a:extLst>
          </p:cNvPr>
          <p:cNvGraphicFramePr>
            <a:graphicFrameLocks noGrp="1"/>
          </p:cNvGraphicFramePr>
          <p:nvPr>
            <p:extLst>
              <p:ext uri="{D42A27DB-BD31-4B8C-83A1-F6EECF244321}">
                <p14:modId xmlns:p14="http://schemas.microsoft.com/office/powerpoint/2010/main" val="2587086646"/>
              </p:ext>
            </p:extLst>
          </p:nvPr>
        </p:nvGraphicFramePr>
        <p:xfrm>
          <a:off x="6017559" y="1202464"/>
          <a:ext cx="5902977" cy="4995454"/>
        </p:xfrm>
        <a:graphic>
          <a:graphicData uri="http://schemas.openxmlformats.org/drawingml/2006/table">
            <a:tbl>
              <a:tblPr firstRow="1" bandRow="1">
                <a:tableStyleId>{5C22544A-7EE6-4342-B048-85BDC9FD1C3A}</a:tableStyleId>
              </a:tblPr>
              <a:tblGrid>
                <a:gridCol w="3097866">
                  <a:extLst>
                    <a:ext uri="{9D8B030D-6E8A-4147-A177-3AD203B41FA5}">
                      <a16:colId xmlns:a16="http://schemas.microsoft.com/office/drawing/2014/main" val="1450177629"/>
                    </a:ext>
                  </a:extLst>
                </a:gridCol>
                <a:gridCol w="1385888">
                  <a:extLst>
                    <a:ext uri="{9D8B030D-6E8A-4147-A177-3AD203B41FA5}">
                      <a16:colId xmlns:a16="http://schemas.microsoft.com/office/drawing/2014/main" val="2788253315"/>
                    </a:ext>
                  </a:extLst>
                </a:gridCol>
                <a:gridCol w="1419223">
                  <a:extLst>
                    <a:ext uri="{9D8B030D-6E8A-4147-A177-3AD203B41FA5}">
                      <a16:colId xmlns:a16="http://schemas.microsoft.com/office/drawing/2014/main" val="1236890949"/>
                    </a:ext>
                  </a:extLst>
                </a:gridCol>
              </a:tblGrid>
              <a:tr h="0">
                <a:tc>
                  <a:txBody>
                    <a:bodyPr/>
                    <a:lstStyle/>
                    <a:p>
                      <a:r>
                        <a:rPr lang="en-US" sz="1800" dirty="0"/>
                        <a:t>Substances for NAS group only</a:t>
                      </a:r>
                    </a:p>
                    <a:p>
                      <a:r>
                        <a:rPr lang="en-US" sz="1800" b="1" dirty="0">
                          <a:latin typeface="+mn-lt"/>
                        </a:rPr>
                        <a:t>1719 (6.08%)</a:t>
                      </a:r>
                      <a:endParaRPr lang="en-US" sz="1800" dirty="0"/>
                    </a:p>
                  </a:txBody>
                  <a:tcPr/>
                </a:tc>
                <a:tc>
                  <a:txBody>
                    <a:bodyPr/>
                    <a:lstStyle/>
                    <a:p>
                      <a:pPr algn="ctr"/>
                      <a:r>
                        <a:rPr lang="en-US" sz="1800" dirty="0"/>
                        <a:t>Frequency</a:t>
                      </a:r>
                    </a:p>
                  </a:txBody>
                  <a:tcPr/>
                </a:tc>
                <a:tc>
                  <a:txBody>
                    <a:bodyPr/>
                    <a:lstStyle/>
                    <a:p>
                      <a:pPr algn="ctr"/>
                      <a:r>
                        <a:rPr lang="en-US" sz="1800" dirty="0"/>
                        <a:t>Percent (%)</a:t>
                      </a:r>
                    </a:p>
                  </a:txBody>
                  <a:tcPr/>
                </a:tc>
                <a:extLst>
                  <a:ext uri="{0D108BD9-81ED-4DB2-BD59-A6C34878D82A}">
                    <a16:rowId xmlns:a16="http://schemas.microsoft.com/office/drawing/2014/main" val="1816486941"/>
                  </a:ext>
                </a:extLst>
              </a:tr>
              <a:tr h="303848">
                <a:tc>
                  <a:txBody>
                    <a:bodyPr/>
                    <a:lstStyle/>
                    <a:p>
                      <a:pPr algn="l"/>
                      <a:r>
                        <a:rPr lang="en-US" sz="1800" dirty="0">
                          <a:latin typeface="+mn-lt"/>
                        </a:rPr>
                        <a:t>Cannabinoids alone </a:t>
                      </a:r>
                    </a:p>
                  </a:txBody>
                  <a:tcPr anchor="b"/>
                </a:tc>
                <a:tc>
                  <a:txBody>
                    <a:bodyPr/>
                    <a:lstStyle/>
                    <a:p>
                      <a:pPr algn="ctr" fontAlgn="b"/>
                      <a:r>
                        <a:rPr lang="en-US" sz="1800" b="0" i="0" u="none" strike="noStrike" dirty="0">
                          <a:solidFill>
                            <a:srgbClr val="000000"/>
                          </a:solidFill>
                          <a:effectLst/>
                          <a:latin typeface="+mn-lt"/>
                        </a:rPr>
                        <a:t>235</a:t>
                      </a:r>
                    </a:p>
                  </a:txBody>
                  <a:tcPr marL="9525" marR="9525" marT="9525" marB="0" anchor="b"/>
                </a:tc>
                <a:tc>
                  <a:txBody>
                    <a:bodyPr/>
                    <a:lstStyle/>
                    <a:p>
                      <a:pPr algn="ctr" fontAlgn="b"/>
                      <a:r>
                        <a:rPr lang="en-US" sz="1800" b="0" i="0" u="none" strike="noStrike" dirty="0">
                          <a:solidFill>
                            <a:srgbClr val="000000"/>
                          </a:solidFill>
                          <a:effectLst/>
                          <a:latin typeface="+mn-lt"/>
                        </a:rPr>
                        <a:t>13.7%</a:t>
                      </a:r>
                    </a:p>
                  </a:txBody>
                  <a:tcPr marL="9525" marR="9525" marT="9525" marB="0" anchor="b"/>
                </a:tc>
                <a:extLst>
                  <a:ext uri="{0D108BD9-81ED-4DB2-BD59-A6C34878D82A}">
                    <a16:rowId xmlns:a16="http://schemas.microsoft.com/office/drawing/2014/main" val="3053778621"/>
                  </a:ext>
                </a:extLst>
              </a:tr>
              <a:tr h="389573">
                <a:tc>
                  <a:txBody>
                    <a:bodyPr/>
                    <a:lstStyle/>
                    <a:p>
                      <a:pPr algn="l"/>
                      <a:r>
                        <a:rPr lang="en-US" sz="1800" dirty="0">
                          <a:latin typeface="+mn-lt"/>
                        </a:rPr>
                        <a:t>Opioids alone</a:t>
                      </a:r>
                    </a:p>
                  </a:txBody>
                  <a:tcPr anchor="b"/>
                </a:tc>
                <a:tc>
                  <a:txBody>
                    <a:bodyPr/>
                    <a:lstStyle/>
                    <a:p>
                      <a:pPr algn="ctr" fontAlgn="b"/>
                      <a:r>
                        <a:rPr lang="en-US" sz="1800" b="0" i="0" u="none" strike="noStrike" dirty="0">
                          <a:solidFill>
                            <a:srgbClr val="000000"/>
                          </a:solidFill>
                          <a:effectLst/>
                          <a:latin typeface="+mn-lt"/>
                        </a:rPr>
                        <a:t>680</a:t>
                      </a:r>
                    </a:p>
                  </a:txBody>
                  <a:tcPr marL="9525" marR="9525" marT="9525" marB="0" anchor="b"/>
                </a:tc>
                <a:tc>
                  <a:txBody>
                    <a:bodyPr/>
                    <a:lstStyle/>
                    <a:p>
                      <a:pPr algn="ctr" fontAlgn="b"/>
                      <a:r>
                        <a:rPr lang="en-US" sz="1800" b="0" i="0" u="none" strike="noStrike" dirty="0">
                          <a:solidFill>
                            <a:srgbClr val="000000"/>
                          </a:solidFill>
                          <a:effectLst/>
                          <a:latin typeface="+mn-lt"/>
                        </a:rPr>
                        <a:t>39.6%</a:t>
                      </a:r>
                    </a:p>
                  </a:txBody>
                  <a:tcPr marL="9525" marR="9525" marT="9525" marB="0" anchor="b"/>
                </a:tc>
                <a:extLst>
                  <a:ext uri="{0D108BD9-81ED-4DB2-BD59-A6C34878D82A}">
                    <a16:rowId xmlns:a16="http://schemas.microsoft.com/office/drawing/2014/main" val="2746554598"/>
                  </a:ext>
                </a:extLst>
              </a:tr>
              <a:tr h="426311">
                <a:tc>
                  <a:txBody>
                    <a:bodyPr/>
                    <a:lstStyle/>
                    <a:p>
                      <a:pPr algn="l"/>
                      <a:r>
                        <a:rPr lang="en-US" sz="1800" dirty="0">
                          <a:latin typeface="+mn-lt"/>
                        </a:rPr>
                        <a:t>Hypnotics/Sedatives alone</a:t>
                      </a:r>
                    </a:p>
                  </a:txBody>
                  <a:tcPr anchor="b"/>
                </a:tc>
                <a:tc>
                  <a:txBody>
                    <a:bodyPr/>
                    <a:lstStyle/>
                    <a:p>
                      <a:pPr algn="ctr" fontAlgn="b"/>
                      <a:r>
                        <a:rPr lang="en-US" sz="1800" b="0" i="0" u="none" strike="noStrike" dirty="0">
                          <a:solidFill>
                            <a:srgbClr val="000000"/>
                          </a:solidFill>
                          <a:effectLst/>
                          <a:latin typeface="+mn-lt"/>
                        </a:rPr>
                        <a:t>8</a:t>
                      </a:r>
                    </a:p>
                  </a:txBody>
                  <a:tcPr marL="9525" marR="9525" marT="9525" marB="0" anchor="b"/>
                </a:tc>
                <a:tc>
                  <a:txBody>
                    <a:bodyPr/>
                    <a:lstStyle/>
                    <a:p>
                      <a:pPr algn="ctr" fontAlgn="b"/>
                      <a:r>
                        <a:rPr lang="en-US" sz="1800" b="0" i="0" u="none" strike="noStrike" dirty="0">
                          <a:solidFill>
                            <a:srgbClr val="000000"/>
                          </a:solidFill>
                          <a:effectLst/>
                          <a:latin typeface="+mn-lt"/>
                        </a:rPr>
                        <a:t>0.5%</a:t>
                      </a:r>
                    </a:p>
                  </a:txBody>
                  <a:tcPr marL="9525" marR="9525" marT="9525" marB="0" anchor="b"/>
                </a:tc>
                <a:extLst>
                  <a:ext uri="{0D108BD9-81ED-4DB2-BD59-A6C34878D82A}">
                    <a16:rowId xmlns:a16="http://schemas.microsoft.com/office/drawing/2014/main" val="1810440497"/>
                  </a:ext>
                </a:extLst>
              </a:tr>
              <a:tr h="375285">
                <a:tc>
                  <a:txBody>
                    <a:bodyPr/>
                    <a:lstStyle/>
                    <a:p>
                      <a:pPr algn="l"/>
                      <a:r>
                        <a:rPr lang="en-US" sz="1800" dirty="0">
                          <a:latin typeface="+mn-lt"/>
                        </a:rPr>
                        <a:t>Stimulants alone</a:t>
                      </a:r>
                    </a:p>
                  </a:txBody>
                  <a:tcPr anchor="b"/>
                </a:tc>
                <a:tc>
                  <a:txBody>
                    <a:bodyPr/>
                    <a:lstStyle/>
                    <a:p>
                      <a:pPr algn="ctr" fontAlgn="b"/>
                      <a:r>
                        <a:rPr lang="en-US" sz="1800" b="0" i="0" u="none" strike="noStrike" dirty="0">
                          <a:solidFill>
                            <a:srgbClr val="000000"/>
                          </a:solidFill>
                          <a:effectLst/>
                          <a:latin typeface="+mn-lt"/>
                        </a:rPr>
                        <a:t>95</a:t>
                      </a:r>
                    </a:p>
                  </a:txBody>
                  <a:tcPr marL="9525" marR="9525" marT="9525" marB="0" anchor="b"/>
                </a:tc>
                <a:tc>
                  <a:txBody>
                    <a:bodyPr/>
                    <a:lstStyle/>
                    <a:p>
                      <a:pPr algn="ctr" fontAlgn="b"/>
                      <a:r>
                        <a:rPr lang="en-US" sz="1800" b="0" i="0" u="none" strike="noStrike" dirty="0">
                          <a:solidFill>
                            <a:srgbClr val="000000"/>
                          </a:solidFill>
                          <a:effectLst/>
                          <a:latin typeface="+mn-lt"/>
                        </a:rPr>
                        <a:t>5.5%</a:t>
                      </a:r>
                    </a:p>
                  </a:txBody>
                  <a:tcPr marL="9525" marR="9525" marT="9525" marB="0" anchor="b"/>
                </a:tc>
                <a:extLst>
                  <a:ext uri="{0D108BD9-81ED-4DB2-BD59-A6C34878D82A}">
                    <a16:rowId xmlns:a16="http://schemas.microsoft.com/office/drawing/2014/main" val="3441715863"/>
                  </a:ext>
                </a:extLst>
              </a:tr>
              <a:tr h="786765">
                <a:tc>
                  <a:txBody>
                    <a:bodyPr/>
                    <a:lstStyle/>
                    <a:p>
                      <a:pPr algn="l"/>
                      <a:r>
                        <a:rPr lang="en-US" sz="1800" dirty="0">
                          <a:latin typeface="+mn-lt"/>
                        </a:rPr>
                        <a:t>No individual substances marked and NAS marked “Yes” </a:t>
                      </a:r>
                    </a:p>
                  </a:txBody>
                  <a:tcPr anchor="b"/>
                </a:tc>
                <a:tc>
                  <a:txBody>
                    <a:bodyPr/>
                    <a:lstStyle/>
                    <a:p>
                      <a:pPr algn="ctr" fontAlgn="b"/>
                      <a:r>
                        <a:rPr lang="en-US" sz="1800" b="0" i="0" u="none" strike="noStrike" dirty="0">
                          <a:solidFill>
                            <a:srgbClr val="000000"/>
                          </a:solidFill>
                          <a:effectLst/>
                          <a:latin typeface="+mn-lt"/>
                        </a:rPr>
                        <a:t>264</a:t>
                      </a:r>
                    </a:p>
                  </a:txBody>
                  <a:tcPr marL="9525" marR="9525" marT="9525" marB="0" anchor="ctr"/>
                </a:tc>
                <a:tc>
                  <a:txBody>
                    <a:bodyPr/>
                    <a:lstStyle/>
                    <a:p>
                      <a:pPr algn="ctr" fontAlgn="b"/>
                      <a:r>
                        <a:rPr lang="en-US" sz="1800" b="0" i="0" u="none" strike="noStrike" dirty="0">
                          <a:solidFill>
                            <a:srgbClr val="000000"/>
                          </a:solidFill>
                          <a:effectLst/>
                          <a:latin typeface="+mn-lt"/>
                        </a:rPr>
                        <a:t>15.4%</a:t>
                      </a:r>
                    </a:p>
                  </a:txBody>
                  <a:tcPr marL="9525" marR="9525" marT="9525" marB="0" anchor="ctr"/>
                </a:tc>
                <a:extLst>
                  <a:ext uri="{0D108BD9-81ED-4DB2-BD59-A6C34878D82A}">
                    <a16:rowId xmlns:a16="http://schemas.microsoft.com/office/drawing/2014/main" val="2082830968"/>
                  </a:ext>
                </a:extLst>
              </a:tr>
              <a:tr h="633305">
                <a:tc>
                  <a:txBody>
                    <a:bodyPr/>
                    <a:lstStyle/>
                    <a:p>
                      <a:pPr algn="l"/>
                      <a:r>
                        <a:rPr lang="en-US" sz="1800" dirty="0">
                          <a:solidFill>
                            <a:srgbClr val="FF0000"/>
                          </a:solidFill>
                          <a:latin typeface="+mn-lt"/>
                        </a:rPr>
                        <a:t>Polysubstance use </a:t>
                      </a:r>
                    </a:p>
                    <a:p>
                      <a:pPr algn="l"/>
                      <a:endParaRPr lang="en-US" sz="1800" dirty="0">
                        <a:solidFill>
                          <a:srgbClr val="FF0000"/>
                        </a:solidFill>
                        <a:latin typeface="+mn-lt"/>
                      </a:endParaRPr>
                    </a:p>
                    <a:p>
                      <a:pPr marL="342900" indent="-342900" algn="l">
                        <a:buFont typeface="Arial" panose="020B0604020202020204" pitchFamily="34" charset="0"/>
                        <a:buChar char="•"/>
                      </a:pPr>
                      <a:r>
                        <a:rPr lang="en-US" sz="1800" dirty="0">
                          <a:solidFill>
                            <a:srgbClr val="FF0000"/>
                          </a:solidFill>
                          <a:latin typeface="+mn-lt"/>
                        </a:rPr>
                        <a:t>Opioids and stimulants </a:t>
                      </a:r>
                    </a:p>
                    <a:p>
                      <a:pPr marL="342900" indent="-342900" algn="l">
                        <a:buFont typeface="Arial" panose="020B0604020202020204" pitchFamily="34" charset="0"/>
                        <a:buChar char="•"/>
                      </a:pPr>
                      <a:r>
                        <a:rPr lang="en-US" sz="1800" dirty="0">
                          <a:solidFill>
                            <a:srgbClr val="FF0000"/>
                          </a:solidFill>
                          <a:latin typeface="+mn-lt"/>
                        </a:rPr>
                        <a:t>Cannabis and stimulants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latin typeface="+mn-lt"/>
                        </a:rPr>
                        <a:t>Cannabis and opioids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FF0000"/>
                          </a:solidFill>
                          <a:latin typeface="+mn-lt"/>
                        </a:rPr>
                        <a:t>Cannabis and opioids and stimulants</a:t>
                      </a:r>
                    </a:p>
                  </a:txBody>
                  <a:tcPr anchor="b"/>
                </a:tc>
                <a:tc>
                  <a:txBody>
                    <a:bodyPr/>
                    <a:lstStyle/>
                    <a:p>
                      <a:pPr algn="ctr" fontAlgn="b"/>
                      <a:r>
                        <a:rPr lang="en-US" sz="1800" b="0" i="0" u="none" strike="noStrike" dirty="0">
                          <a:solidFill>
                            <a:srgbClr val="FF0000"/>
                          </a:solidFill>
                          <a:effectLst/>
                          <a:latin typeface="+mn-lt"/>
                        </a:rPr>
                        <a:t>437</a:t>
                      </a:r>
                    </a:p>
                    <a:p>
                      <a:pPr algn="ctr" fontAlgn="b"/>
                      <a:endParaRPr lang="en-US" sz="1800" b="0" i="0" u="none" strike="noStrike" dirty="0">
                        <a:solidFill>
                          <a:srgbClr val="FF0000"/>
                        </a:solidFill>
                        <a:effectLst/>
                        <a:latin typeface="+mn-lt"/>
                      </a:endParaRPr>
                    </a:p>
                    <a:p>
                      <a:pPr algn="ctr" fontAlgn="b"/>
                      <a:r>
                        <a:rPr lang="en-US" sz="1800" b="0" i="0" u="none" strike="noStrike" dirty="0">
                          <a:solidFill>
                            <a:srgbClr val="FF0000"/>
                          </a:solidFill>
                          <a:effectLst/>
                          <a:latin typeface="+mn-lt"/>
                        </a:rPr>
                        <a:t>123</a:t>
                      </a:r>
                    </a:p>
                    <a:p>
                      <a:pPr algn="ctr" fontAlgn="b"/>
                      <a:r>
                        <a:rPr lang="en-US" sz="1800" b="0" i="0" u="none" strike="noStrike" dirty="0">
                          <a:solidFill>
                            <a:srgbClr val="FF0000"/>
                          </a:solidFill>
                          <a:effectLst/>
                          <a:latin typeface="+mn-lt"/>
                        </a:rPr>
                        <a:t>52</a:t>
                      </a:r>
                    </a:p>
                    <a:p>
                      <a:pPr algn="ctr" fontAlgn="b"/>
                      <a:r>
                        <a:rPr lang="en-US" sz="1800" b="0" i="0" u="none" strike="noStrike" dirty="0">
                          <a:solidFill>
                            <a:srgbClr val="FF0000"/>
                          </a:solidFill>
                          <a:effectLst/>
                          <a:latin typeface="+mn-lt"/>
                        </a:rPr>
                        <a:t>135  </a:t>
                      </a:r>
                    </a:p>
                    <a:p>
                      <a:pPr algn="ctr" fontAlgn="b"/>
                      <a:r>
                        <a:rPr lang="en-US" sz="1800" b="0" i="0" u="none" strike="noStrike" dirty="0">
                          <a:solidFill>
                            <a:srgbClr val="FF0000"/>
                          </a:solidFill>
                          <a:effectLst/>
                          <a:latin typeface="+mn-lt"/>
                        </a:rPr>
                        <a:t>61</a:t>
                      </a:r>
                    </a:p>
                  </a:txBody>
                  <a:tcPr marL="9525" marR="9525" marT="9525" marB="0"/>
                </a:tc>
                <a:tc>
                  <a:txBody>
                    <a:bodyPr/>
                    <a:lstStyle/>
                    <a:p>
                      <a:pPr algn="ctr" fontAlgn="b"/>
                      <a:r>
                        <a:rPr lang="en-US" sz="1800" b="0" i="0" u="none" strike="noStrike" dirty="0">
                          <a:solidFill>
                            <a:srgbClr val="FF0000"/>
                          </a:solidFill>
                          <a:effectLst/>
                          <a:latin typeface="+mn-lt"/>
                        </a:rPr>
                        <a:t>25.4%</a:t>
                      </a:r>
                    </a:p>
                    <a:p>
                      <a:pPr algn="ctr" fontAlgn="b"/>
                      <a:endParaRPr lang="en-US" sz="1800" b="0" i="0" u="none" strike="noStrike" dirty="0">
                        <a:solidFill>
                          <a:srgbClr val="FF0000"/>
                        </a:solidFill>
                        <a:effectLst/>
                        <a:latin typeface="+mn-lt"/>
                      </a:endParaRPr>
                    </a:p>
                    <a:p>
                      <a:pPr algn="ctr" fontAlgn="b"/>
                      <a:r>
                        <a:rPr lang="en-US" sz="1800" b="0" i="0" u="none" strike="noStrike" dirty="0">
                          <a:solidFill>
                            <a:srgbClr val="FF0000"/>
                          </a:solidFill>
                          <a:effectLst/>
                          <a:latin typeface="+mn-lt"/>
                        </a:rPr>
                        <a:t>7.2%</a:t>
                      </a:r>
                    </a:p>
                    <a:p>
                      <a:pPr algn="ctr" fontAlgn="b"/>
                      <a:r>
                        <a:rPr lang="en-US" sz="1800" b="0" i="0" u="none" strike="noStrike" dirty="0">
                          <a:solidFill>
                            <a:srgbClr val="FF0000"/>
                          </a:solidFill>
                          <a:effectLst/>
                          <a:latin typeface="+mn-lt"/>
                        </a:rPr>
                        <a:t>3.0%</a:t>
                      </a:r>
                    </a:p>
                    <a:p>
                      <a:pPr algn="ctr" fontAlgn="b"/>
                      <a:r>
                        <a:rPr lang="en-US" sz="1800" b="0" i="0" u="none" strike="noStrike" dirty="0">
                          <a:solidFill>
                            <a:srgbClr val="FF0000"/>
                          </a:solidFill>
                          <a:effectLst/>
                          <a:latin typeface="+mn-lt"/>
                        </a:rPr>
                        <a:t>7.9%</a:t>
                      </a:r>
                    </a:p>
                    <a:p>
                      <a:pPr algn="ctr" fontAlgn="b"/>
                      <a:r>
                        <a:rPr lang="en-US" sz="1800" b="0" i="0" u="none" strike="noStrike" dirty="0">
                          <a:solidFill>
                            <a:srgbClr val="FF0000"/>
                          </a:solidFill>
                          <a:effectLst/>
                          <a:latin typeface="+mn-lt"/>
                        </a:rPr>
                        <a:t>3.6%</a:t>
                      </a:r>
                    </a:p>
                  </a:txBody>
                  <a:tcPr marL="9525" marR="9525" marT="9525" marB="0"/>
                </a:tc>
                <a:extLst>
                  <a:ext uri="{0D108BD9-81ED-4DB2-BD59-A6C34878D82A}">
                    <a16:rowId xmlns:a16="http://schemas.microsoft.com/office/drawing/2014/main" val="4135089120"/>
                  </a:ext>
                </a:extLst>
              </a:tr>
            </a:tbl>
          </a:graphicData>
        </a:graphic>
      </p:graphicFrame>
    </p:spTree>
    <p:extLst>
      <p:ext uri="{BB962C8B-B14F-4D97-AF65-F5344CB8AC3E}">
        <p14:creationId xmlns:p14="http://schemas.microsoft.com/office/powerpoint/2010/main" val="308021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EFD4196-8A84-F54B-B46F-C51FB737F7D3}"/>
              </a:ext>
            </a:extLst>
          </p:cNvPr>
          <p:cNvGraphicFramePr>
            <a:graphicFrameLocks/>
          </p:cNvGraphicFramePr>
          <p:nvPr>
            <p:extLst>
              <p:ext uri="{D42A27DB-BD31-4B8C-83A1-F6EECF244321}">
                <p14:modId xmlns:p14="http://schemas.microsoft.com/office/powerpoint/2010/main" val="2342112789"/>
              </p:ext>
            </p:extLst>
          </p:nvPr>
        </p:nvGraphicFramePr>
        <p:xfrm>
          <a:off x="466093" y="57150"/>
          <a:ext cx="11620500" cy="67437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91555BA-7EA8-5D4B-A9F4-6C782C835C21}"/>
              </a:ext>
            </a:extLst>
          </p:cNvPr>
          <p:cNvSpPr txBox="1"/>
          <p:nvPr/>
        </p:nvSpPr>
        <p:spPr>
          <a:xfrm>
            <a:off x="10562412" y="2954456"/>
            <a:ext cx="1628972" cy="400110"/>
          </a:xfrm>
          <a:prstGeom prst="rect">
            <a:avLst/>
          </a:prstGeom>
          <a:solidFill>
            <a:schemeClr val="bg1">
              <a:lumMod val="85000"/>
            </a:schemeClr>
          </a:solidFill>
          <a:ln>
            <a:noFill/>
          </a:ln>
        </p:spPr>
        <p:txBody>
          <a:bodyPr wrap="none" rtlCol="0">
            <a:spAutoFit/>
          </a:bodyPr>
          <a:lstStyle/>
          <a:p>
            <a:r>
              <a:rPr lang="en-US" sz="2000" b="1" dirty="0">
                <a:solidFill>
                  <a:schemeClr val="accent6"/>
                </a:solidFill>
              </a:rPr>
              <a:t>Cannabinoids</a:t>
            </a:r>
          </a:p>
        </p:txBody>
      </p:sp>
      <p:sp>
        <p:nvSpPr>
          <p:cNvPr id="6" name="TextBox 5">
            <a:extLst>
              <a:ext uri="{FF2B5EF4-FFF2-40B4-BE49-F238E27FC236}">
                <a16:creationId xmlns:a16="http://schemas.microsoft.com/office/drawing/2014/main" id="{00B9B495-623E-8349-A8E8-76C891DE74FA}"/>
              </a:ext>
            </a:extLst>
          </p:cNvPr>
          <p:cNvSpPr txBox="1"/>
          <p:nvPr/>
        </p:nvSpPr>
        <p:spPr>
          <a:xfrm>
            <a:off x="11290236" y="4153328"/>
            <a:ext cx="630301" cy="400110"/>
          </a:xfrm>
          <a:prstGeom prst="rect">
            <a:avLst/>
          </a:prstGeom>
          <a:noFill/>
        </p:spPr>
        <p:txBody>
          <a:bodyPr wrap="none" rtlCol="0">
            <a:spAutoFit/>
          </a:bodyPr>
          <a:lstStyle/>
          <a:p>
            <a:r>
              <a:rPr lang="en-US" sz="2000" b="1" dirty="0">
                <a:solidFill>
                  <a:srgbClr val="C00000"/>
                </a:solidFill>
              </a:rPr>
              <a:t>NAS</a:t>
            </a:r>
          </a:p>
        </p:txBody>
      </p:sp>
      <p:sp>
        <p:nvSpPr>
          <p:cNvPr id="7" name="TextBox 6">
            <a:extLst>
              <a:ext uri="{FF2B5EF4-FFF2-40B4-BE49-F238E27FC236}">
                <a16:creationId xmlns:a16="http://schemas.microsoft.com/office/drawing/2014/main" id="{68D3965E-2342-6B40-8FD3-44E564A5BC0A}"/>
              </a:ext>
            </a:extLst>
          </p:cNvPr>
          <p:cNvSpPr txBox="1"/>
          <p:nvPr/>
        </p:nvSpPr>
        <p:spPr>
          <a:xfrm>
            <a:off x="10921546" y="5169822"/>
            <a:ext cx="998991" cy="400110"/>
          </a:xfrm>
          <a:prstGeom prst="rect">
            <a:avLst/>
          </a:prstGeom>
          <a:noFill/>
        </p:spPr>
        <p:txBody>
          <a:bodyPr wrap="none" rtlCol="0">
            <a:spAutoFit/>
          </a:bodyPr>
          <a:lstStyle/>
          <a:p>
            <a:r>
              <a:rPr lang="en-US" sz="2000" b="1" dirty="0">
                <a:solidFill>
                  <a:schemeClr val="accent4"/>
                </a:solidFill>
              </a:rPr>
              <a:t>Opioids</a:t>
            </a:r>
          </a:p>
        </p:txBody>
      </p:sp>
      <p:sp>
        <p:nvSpPr>
          <p:cNvPr id="9" name="TextBox 8">
            <a:extLst>
              <a:ext uri="{FF2B5EF4-FFF2-40B4-BE49-F238E27FC236}">
                <a16:creationId xmlns:a16="http://schemas.microsoft.com/office/drawing/2014/main" id="{F54BABCF-A877-2843-91F7-1591E3163CFF}"/>
              </a:ext>
            </a:extLst>
          </p:cNvPr>
          <p:cNvSpPr txBox="1"/>
          <p:nvPr/>
        </p:nvSpPr>
        <p:spPr>
          <a:xfrm>
            <a:off x="10475750" y="5812500"/>
            <a:ext cx="1250157" cy="369332"/>
          </a:xfrm>
          <a:prstGeom prst="rect">
            <a:avLst/>
          </a:prstGeom>
          <a:noFill/>
        </p:spPr>
        <p:txBody>
          <a:bodyPr wrap="square">
            <a:spAutoFit/>
          </a:bodyPr>
          <a:lstStyle/>
          <a:p>
            <a:r>
              <a:rPr lang="en-US" sz="1800" b="1" dirty="0">
                <a:ln>
                  <a:solidFill>
                    <a:srgbClr val="00B0F0"/>
                  </a:solidFill>
                </a:ln>
                <a:solidFill>
                  <a:schemeClr val="accent6"/>
                </a:solidFill>
              </a:rPr>
              <a:t>Stimulants</a:t>
            </a:r>
          </a:p>
        </p:txBody>
      </p:sp>
    </p:spTree>
    <p:extLst>
      <p:ext uri="{BB962C8B-B14F-4D97-AF65-F5344CB8AC3E}">
        <p14:creationId xmlns:p14="http://schemas.microsoft.com/office/powerpoint/2010/main" val="3226604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16B615-1E98-2F46-80C7-CD1B12E3DD1F}"/>
              </a:ext>
            </a:extLst>
          </p:cNvPr>
          <p:cNvSpPr>
            <a:spLocks noGrp="1"/>
          </p:cNvSpPr>
          <p:nvPr>
            <p:ph type="title"/>
          </p:nvPr>
        </p:nvSpPr>
        <p:spPr>
          <a:xfrm>
            <a:off x="178368" y="242888"/>
            <a:ext cx="4722245" cy="1841296"/>
          </a:xfrm>
        </p:spPr>
        <p:txBody>
          <a:bodyPr>
            <a:noAutofit/>
          </a:bodyPr>
          <a:lstStyle/>
          <a:p>
            <a:r>
              <a:rPr lang="en-US" sz="2800" b="1" dirty="0"/>
              <a:t>Project WATCH – </a:t>
            </a:r>
            <a:br>
              <a:rPr lang="en-US" sz="2800" b="1" dirty="0"/>
            </a:br>
            <a:r>
              <a:rPr lang="en-US" sz="2800" b="1" dirty="0"/>
              <a:t>SAMHSA Regions </a:t>
            </a:r>
            <a:r>
              <a:rPr lang="en-US" sz="2800" dirty="0"/>
              <a:t>– </a:t>
            </a:r>
            <a:br>
              <a:rPr lang="en-US" sz="2800" dirty="0"/>
            </a:br>
            <a:r>
              <a:rPr lang="en-US" sz="2800" b="1" dirty="0"/>
              <a:t>Feb 1, 2020 – Aug 31, 2021 </a:t>
            </a:r>
            <a:br>
              <a:rPr lang="en-US" sz="2800" b="1" dirty="0"/>
            </a:br>
            <a:r>
              <a:rPr lang="en-US" sz="2800" b="1" dirty="0"/>
              <a:t>N= 28,270 – 19 months</a:t>
            </a:r>
            <a:br>
              <a:rPr lang="en-US" sz="2800" b="1" dirty="0"/>
            </a:br>
            <a:r>
              <a:rPr lang="en-US" sz="2800" b="1" dirty="0"/>
              <a:t>WV = 22,794, 81%</a:t>
            </a:r>
            <a:endParaRPr lang="en-US" sz="2800" dirty="0"/>
          </a:p>
        </p:txBody>
      </p:sp>
      <p:sp>
        <p:nvSpPr>
          <p:cNvPr id="5" name="TextBox 4">
            <a:extLst>
              <a:ext uri="{FF2B5EF4-FFF2-40B4-BE49-F238E27FC236}">
                <a16:creationId xmlns:a16="http://schemas.microsoft.com/office/drawing/2014/main" id="{DAFD34F3-E440-B043-916B-428586E6E05E}"/>
              </a:ext>
            </a:extLst>
          </p:cNvPr>
          <p:cNvSpPr txBox="1"/>
          <p:nvPr/>
        </p:nvSpPr>
        <p:spPr>
          <a:xfrm>
            <a:off x="4471988" y="258300"/>
            <a:ext cx="7362202" cy="381970"/>
          </a:xfrm>
          <a:prstGeom prst="rect">
            <a:avLst/>
          </a:prstGeom>
          <a:solidFill>
            <a:schemeClr val="bg1">
              <a:lumMod val="85000"/>
            </a:schemeClr>
          </a:solidFill>
        </p:spPr>
        <p:txBody>
          <a:bodyPr wrap="square" rtlCol="0">
            <a:spAutoFit/>
          </a:bodyPr>
          <a:lstStyle/>
          <a:p>
            <a:r>
              <a:rPr lang="en-US" b="1" dirty="0"/>
              <a:t>SAMHSA Regions  </a:t>
            </a:r>
          </a:p>
        </p:txBody>
      </p:sp>
      <p:sp>
        <p:nvSpPr>
          <p:cNvPr id="2" name="Rectangle 1">
            <a:extLst>
              <a:ext uri="{FF2B5EF4-FFF2-40B4-BE49-F238E27FC236}">
                <a16:creationId xmlns:a16="http://schemas.microsoft.com/office/drawing/2014/main" id="{68BEC9B8-478F-9D49-B017-BEBDE56E8D98}"/>
              </a:ext>
            </a:extLst>
          </p:cNvPr>
          <p:cNvSpPr/>
          <p:nvPr/>
        </p:nvSpPr>
        <p:spPr>
          <a:xfrm>
            <a:off x="178367" y="5968781"/>
            <a:ext cx="11814849" cy="646331"/>
          </a:xfrm>
          <a:prstGeom prst="rect">
            <a:avLst/>
          </a:prstGeom>
          <a:solidFill>
            <a:schemeClr val="bg1"/>
          </a:solidFill>
        </p:spPr>
        <p:txBody>
          <a:bodyPr wrap="square">
            <a:spAutoFit/>
          </a:bodyPr>
          <a:lstStyle/>
          <a:p>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Substance Abuse and Mental Health Services Administration</a:t>
            </a:r>
            <a:r>
              <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(SAMHSA) is a </a:t>
            </a:r>
            <a:r>
              <a:rPr lang="en-US" sz="1200" dirty="0">
                <a:latin typeface="Calibri" panose="020F0502020204030204" pitchFamily="34" charset="0"/>
                <a:ea typeface="Calibri" panose="020F0502020204030204" pitchFamily="34" charset="0"/>
                <a:cs typeface="Times New Roman" panose="02020603050405020304" pitchFamily="18" charset="0"/>
              </a:rPr>
              <a:t>national organization that works with the state’s DHHR to define regions (which are clusters of counties) to understand the geographic variability of substance use within each state. SAMHSA regions are used for planning, reporting, program development, prevention and intervention efforts, and allocation of funds.</a:t>
            </a:r>
          </a:p>
        </p:txBody>
      </p:sp>
      <p:graphicFrame>
        <p:nvGraphicFramePr>
          <p:cNvPr id="7" name="Table 6">
            <a:extLst>
              <a:ext uri="{FF2B5EF4-FFF2-40B4-BE49-F238E27FC236}">
                <a16:creationId xmlns:a16="http://schemas.microsoft.com/office/drawing/2014/main" id="{6E886651-ED8E-1245-B22F-64ED86E0CC6F}"/>
              </a:ext>
            </a:extLst>
          </p:cNvPr>
          <p:cNvGraphicFramePr>
            <a:graphicFrameLocks noGrp="1"/>
          </p:cNvGraphicFramePr>
          <p:nvPr>
            <p:extLst>
              <p:ext uri="{D42A27DB-BD31-4B8C-83A1-F6EECF244321}">
                <p14:modId xmlns:p14="http://schemas.microsoft.com/office/powerpoint/2010/main" val="2530166081"/>
              </p:ext>
            </p:extLst>
          </p:nvPr>
        </p:nvGraphicFramePr>
        <p:xfrm>
          <a:off x="321244" y="2464954"/>
          <a:ext cx="4007868" cy="3411087"/>
        </p:xfrm>
        <a:graphic>
          <a:graphicData uri="http://schemas.openxmlformats.org/drawingml/2006/table">
            <a:tbl>
              <a:tblPr>
                <a:tableStyleId>{5C22544A-7EE6-4342-B048-85BDC9FD1C3A}</a:tableStyleId>
              </a:tblPr>
              <a:tblGrid>
                <a:gridCol w="1335956">
                  <a:extLst>
                    <a:ext uri="{9D8B030D-6E8A-4147-A177-3AD203B41FA5}">
                      <a16:colId xmlns:a16="http://schemas.microsoft.com/office/drawing/2014/main" val="2210962773"/>
                    </a:ext>
                  </a:extLst>
                </a:gridCol>
                <a:gridCol w="1335956">
                  <a:extLst>
                    <a:ext uri="{9D8B030D-6E8A-4147-A177-3AD203B41FA5}">
                      <a16:colId xmlns:a16="http://schemas.microsoft.com/office/drawing/2014/main" val="260877450"/>
                    </a:ext>
                  </a:extLst>
                </a:gridCol>
                <a:gridCol w="1335956">
                  <a:extLst>
                    <a:ext uri="{9D8B030D-6E8A-4147-A177-3AD203B41FA5}">
                      <a16:colId xmlns:a16="http://schemas.microsoft.com/office/drawing/2014/main" val="2657174928"/>
                    </a:ext>
                  </a:extLst>
                </a:gridCol>
              </a:tblGrid>
              <a:tr h="448670">
                <a:tc gridSpan="3">
                  <a:txBody>
                    <a:bodyPr/>
                    <a:lstStyle/>
                    <a:p>
                      <a:pPr algn="ctr" fontAlgn="b"/>
                      <a:r>
                        <a:rPr lang="en-US" sz="2400" b="0" i="0" u="none" strike="noStrike" dirty="0">
                          <a:solidFill>
                            <a:srgbClr val="000000"/>
                          </a:solidFill>
                          <a:effectLst/>
                          <a:latin typeface="Calibri" panose="020F0502020204030204" pitchFamily="34" charset="0"/>
                        </a:rPr>
                        <a:t>Number of Births by Regions </a:t>
                      </a:r>
                    </a:p>
                  </a:txBody>
                  <a:tcPr marL="9525" marR="9525" marT="9525" marB="0" anchor="b"/>
                </a:tc>
                <a:tc hMerge="1">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6097743"/>
                  </a:ext>
                </a:extLst>
              </a:tr>
              <a:tr h="254161">
                <a:tc>
                  <a:txBody>
                    <a:bodyPr/>
                    <a:lstStyle/>
                    <a:p>
                      <a:pPr algn="ctr" fontAlgn="b"/>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Frequency</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322352564"/>
                  </a:ext>
                </a:extLst>
              </a:tr>
              <a:tr h="254161">
                <a:tc>
                  <a:txBody>
                    <a:bodyPr/>
                    <a:lstStyle/>
                    <a:p>
                      <a:pPr algn="ct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1651</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7.33</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6230593"/>
                  </a:ext>
                </a:extLst>
              </a:tr>
              <a:tr h="254161">
                <a:tc>
                  <a:txBody>
                    <a:bodyPr/>
                    <a:lstStyle/>
                    <a:p>
                      <a:pPr algn="ctr" fontAlgn="b"/>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2445</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10.86</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35823755"/>
                  </a:ext>
                </a:extLst>
              </a:tr>
              <a:tr h="254161">
                <a:tc>
                  <a:txBody>
                    <a:bodyPr/>
                    <a:lstStyle/>
                    <a:p>
                      <a:pPr algn="ctr" fontAlgn="b"/>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2073</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9.21</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80355889"/>
                  </a:ext>
                </a:extLst>
              </a:tr>
              <a:tr h="254161">
                <a:tc>
                  <a:txBody>
                    <a:bodyPr/>
                    <a:lstStyle/>
                    <a:p>
                      <a:pPr algn="ctr" fontAlgn="b"/>
                      <a:r>
                        <a:rPr lang="en-US" sz="2400" u="none" strike="noStrike">
                          <a:effectLst/>
                        </a:rPr>
                        <a:t>4</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5676</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25.21</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0487090"/>
                  </a:ext>
                </a:extLst>
              </a:tr>
              <a:tr h="254161">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6597</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29.3</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4589041"/>
                  </a:ext>
                </a:extLst>
              </a:tr>
              <a:tr h="254161">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4074</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18.09</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6753492"/>
                  </a:ext>
                </a:extLst>
              </a:tr>
              <a:tr h="335422">
                <a:tc gridSpan="3">
                  <a:txBody>
                    <a:bodyPr/>
                    <a:lstStyle/>
                    <a:p>
                      <a:pPr algn="l" fontAlgn="b"/>
                      <a:r>
                        <a:rPr lang="en-US" sz="1200" u="none" strike="noStrike" dirty="0">
                          <a:effectLst/>
                        </a:rPr>
                        <a:t>Frequency Missing = 278</a:t>
                      </a:r>
                    </a:p>
                  </a:txBody>
                  <a:tcPr marL="9525" marR="9525" marT="9525" marB="0" anchor="b"/>
                </a:tc>
                <a:tc hMerge="1">
                  <a:txBody>
                    <a:bodyPr/>
                    <a:lstStyle/>
                    <a:p>
                      <a:pPr algn="ct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ct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2371418"/>
                  </a:ext>
                </a:extLst>
              </a:tr>
            </a:tbl>
          </a:graphicData>
        </a:graphic>
      </p:graphicFrame>
      <p:pic>
        <p:nvPicPr>
          <p:cNvPr id="3" name="Picture 2">
            <a:extLst>
              <a:ext uri="{FF2B5EF4-FFF2-40B4-BE49-F238E27FC236}">
                <a16:creationId xmlns:a16="http://schemas.microsoft.com/office/drawing/2014/main" id="{E2F1CC73-F31C-B54F-8C32-AB764FF5BEC8}"/>
              </a:ext>
            </a:extLst>
          </p:cNvPr>
          <p:cNvPicPr>
            <a:picLocks noChangeAspect="1"/>
          </p:cNvPicPr>
          <p:nvPr/>
        </p:nvPicPr>
        <p:blipFill>
          <a:blip r:embed="rId3"/>
          <a:stretch>
            <a:fillRect/>
          </a:stretch>
        </p:blipFill>
        <p:spPr>
          <a:xfrm>
            <a:off x="4471987" y="640270"/>
            <a:ext cx="7362201" cy="5235771"/>
          </a:xfrm>
          <a:prstGeom prst="rect">
            <a:avLst/>
          </a:prstGeom>
        </p:spPr>
      </p:pic>
    </p:spTree>
    <p:extLst>
      <p:ext uri="{BB962C8B-B14F-4D97-AF65-F5344CB8AC3E}">
        <p14:creationId xmlns:p14="http://schemas.microsoft.com/office/powerpoint/2010/main" val="184812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27CB98A-B7C0-274A-8AD7-B8EB6C422992}"/>
              </a:ext>
            </a:extLst>
          </p:cNvPr>
          <p:cNvGraphicFramePr>
            <a:graphicFrameLocks noGrp="1"/>
          </p:cNvGraphicFramePr>
          <p:nvPr>
            <p:extLst>
              <p:ext uri="{D42A27DB-BD31-4B8C-83A1-F6EECF244321}">
                <p14:modId xmlns:p14="http://schemas.microsoft.com/office/powerpoint/2010/main" val="3787459584"/>
              </p:ext>
            </p:extLst>
          </p:nvPr>
        </p:nvGraphicFramePr>
        <p:xfrm>
          <a:off x="145773" y="1000124"/>
          <a:ext cx="5440642" cy="5374480"/>
        </p:xfrm>
        <a:graphic>
          <a:graphicData uri="http://schemas.openxmlformats.org/drawingml/2006/table">
            <a:tbl>
              <a:tblPr firstRow="1">
                <a:tableStyleId>{5C22544A-7EE6-4342-B048-85BDC9FD1C3A}</a:tableStyleId>
              </a:tblPr>
              <a:tblGrid>
                <a:gridCol w="1033670">
                  <a:extLst>
                    <a:ext uri="{9D8B030D-6E8A-4147-A177-3AD203B41FA5}">
                      <a16:colId xmlns:a16="http://schemas.microsoft.com/office/drawing/2014/main" val="3501954313"/>
                    </a:ext>
                  </a:extLst>
                </a:gridCol>
                <a:gridCol w="779878">
                  <a:extLst>
                    <a:ext uri="{9D8B030D-6E8A-4147-A177-3AD203B41FA5}">
                      <a16:colId xmlns:a16="http://schemas.microsoft.com/office/drawing/2014/main" val="2215604843"/>
                    </a:ext>
                  </a:extLst>
                </a:gridCol>
                <a:gridCol w="906774">
                  <a:extLst>
                    <a:ext uri="{9D8B030D-6E8A-4147-A177-3AD203B41FA5}">
                      <a16:colId xmlns:a16="http://schemas.microsoft.com/office/drawing/2014/main" val="537421"/>
                    </a:ext>
                  </a:extLst>
                </a:gridCol>
                <a:gridCol w="906774">
                  <a:extLst>
                    <a:ext uri="{9D8B030D-6E8A-4147-A177-3AD203B41FA5}">
                      <a16:colId xmlns:a16="http://schemas.microsoft.com/office/drawing/2014/main" val="1954555353"/>
                    </a:ext>
                  </a:extLst>
                </a:gridCol>
                <a:gridCol w="956911">
                  <a:extLst>
                    <a:ext uri="{9D8B030D-6E8A-4147-A177-3AD203B41FA5}">
                      <a16:colId xmlns:a16="http://schemas.microsoft.com/office/drawing/2014/main" val="3382210785"/>
                    </a:ext>
                  </a:extLst>
                </a:gridCol>
                <a:gridCol w="856635">
                  <a:extLst>
                    <a:ext uri="{9D8B030D-6E8A-4147-A177-3AD203B41FA5}">
                      <a16:colId xmlns:a16="http://schemas.microsoft.com/office/drawing/2014/main" val="2830160819"/>
                    </a:ext>
                  </a:extLst>
                </a:gridCol>
              </a:tblGrid>
              <a:tr h="671810">
                <a:tc>
                  <a:txBody>
                    <a:bodyPr/>
                    <a:lstStyle/>
                    <a:p>
                      <a:pPr algn="ctr" fontAlgn="b"/>
                      <a:r>
                        <a:rPr lang="en-US" sz="2000" b="1" u="none" strike="noStrike" dirty="0">
                          <a:effectLst/>
                        </a:rPr>
                        <a:t>REGIONS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IUSE</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NAS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err="1">
                          <a:effectLst/>
                        </a:rPr>
                        <a:t>Cann</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Opioids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effectLst/>
                        </a:rPr>
                        <a:t>Stim</a:t>
                      </a:r>
                      <a:endParaRPr lang="en-US"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9520865"/>
                  </a:ext>
                </a:extLst>
              </a:tr>
              <a:tr h="671810">
                <a:tc>
                  <a:txBody>
                    <a:bodyPr/>
                    <a:lstStyle/>
                    <a:p>
                      <a:pPr algn="ctr" fontAlgn="b"/>
                      <a:r>
                        <a:rPr lang="en-US" sz="2000" b="1" u="none" strike="noStrike" dirty="0">
                          <a:effectLst/>
                        </a:rPr>
                        <a:t>WV residents</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2000" b="1" u="none" strike="noStrike">
                          <a:effectLst/>
                        </a:rPr>
                        <a:t>14.24</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2000" b="1" u="none" strike="noStrike">
                          <a:effectLst/>
                        </a:rPr>
                        <a:t>6.12</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2000" b="1" u="none" strike="noStrike">
                          <a:effectLst/>
                        </a:rPr>
                        <a:t>8.14</a:t>
                      </a:r>
                      <a:endParaRPr lang="en-US" sz="2000" b="1" i="0" u="none" strike="noStrike">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2000" b="1" u="none" strike="noStrike" dirty="0">
                          <a:effectLst/>
                        </a:rPr>
                        <a:t>4.65</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2000" b="1" u="none" strike="noStrike" dirty="0">
                          <a:effectLst/>
                        </a:rPr>
                        <a:t>2.32</a:t>
                      </a:r>
                      <a:endParaRPr lang="en-US" sz="2000" b="1"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3321688090"/>
                  </a:ext>
                </a:extLst>
              </a:tr>
              <a:tr h="671810">
                <a:tc>
                  <a:txBody>
                    <a:bodyPr/>
                    <a:lstStyle/>
                    <a:p>
                      <a:pPr algn="ctr" fontAlgn="b"/>
                      <a:r>
                        <a:rPr lang="en-US" sz="2000" b="1" u="none" strike="noStrike" dirty="0">
                          <a:effectLst/>
                        </a:rPr>
                        <a:t>1</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20.47</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8.42</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13.87</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7.93</a:t>
                      </a:r>
                      <a:endParaRPr lang="en-US" sz="2000" b="0"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2.67</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7983026"/>
                  </a:ext>
                </a:extLst>
              </a:tr>
              <a:tr h="671810">
                <a:tc>
                  <a:txBody>
                    <a:bodyPr/>
                    <a:lstStyle/>
                    <a:p>
                      <a:pPr algn="ctr" fontAlgn="b"/>
                      <a:r>
                        <a:rPr lang="en-US" sz="2000" b="1" u="none" strike="noStrike" dirty="0">
                          <a:effectLst/>
                        </a:rPr>
                        <a:t>2</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15.34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4.83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11.45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2107575"/>
                  </a:ext>
                </a:extLst>
              </a:tr>
              <a:tr h="671810">
                <a:tc>
                  <a:txBody>
                    <a:bodyPr/>
                    <a:lstStyle/>
                    <a:p>
                      <a:pPr algn="ctr" fontAlgn="b"/>
                      <a:r>
                        <a:rPr lang="en-US" sz="2000" b="1" u="none" strike="noStrike" dirty="0">
                          <a:effectLst/>
                        </a:rPr>
                        <a:t>3</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13.94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3.57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9.17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3.42</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2.12</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2613979"/>
                  </a:ext>
                </a:extLst>
              </a:tr>
              <a:tr h="671810">
                <a:tc>
                  <a:txBody>
                    <a:bodyPr/>
                    <a:lstStyle/>
                    <a:p>
                      <a:pPr algn="ctr" fontAlgn="b"/>
                      <a:r>
                        <a:rPr lang="en-US" sz="2000" b="1" u="none" strike="noStrike" dirty="0">
                          <a:effectLst/>
                        </a:rPr>
                        <a:t>4</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10.57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6.61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5.51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4.19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2.08</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40071903"/>
                  </a:ext>
                </a:extLst>
              </a:tr>
              <a:tr h="671810">
                <a:tc>
                  <a:txBody>
                    <a:bodyPr/>
                    <a:lstStyle/>
                    <a:p>
                      <a:pPr algn="ctr" fontAlgn="b"/>
                      <a:r>
                        <a:rPr lang="en-US" sz="2000" b="1" u="none" strike="noStrike" dirty="0">
                          <a:effectLst/>
                        </a:rPr>
                        <a:t>5</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14.67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6.79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8.26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5.49</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solidFill>
                            <a:srgbClr val="FF0000"/>
                          </a:solidFill>
                          <a:effectLst/>
                        </a:rPr>
                        <a:t>3.33</a:t>
                      </a:r>
                      <a:endParaRPr lang="en-US" sz="2000" b="0"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7243056"/>
                  </a:ext>
                </a:extLst>
              </a:tr>
              <a:tr h="671810">
                <a:tc>
                  <a:txBody>
                    <a:bodyPr/>
                    <a:lstStyle/>
                    <a:p>
                      <a:pPr algn="ctr" fontAlgn="b"/>
                      <a:r>
                        <a:rPr lang="en-US" sz="2000" b="1" u="none" strike="noStrike" dirty="0">
                          <a:effectLst/>
                        </a:rPr>
                        <a:t>6</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15.49</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5.57</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6.8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a:effectLst/>
                        </a:rPr>
                        <a:t>3.78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1.62</a:t>
                      </a:r>
                      <a:endParaRPr lang="en-US"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3373184"/>
                  </a:ext>
                </a:extLst>
              </a:tr>
            </a:tbl>
          </a:graphicData>
        </a:graphic>
      </p:graphicFrame>
      <p:sp>
        <p:nvSpPr>
          <p:cNvPr id="7" name="TextBox 6">
            <a:extLst>
              <a:ext uri="{FF2B5EF4-FFF2-40B4-BE49-F238E27FC236}">
                <a16:creationId xmlns:a16="http://schemas.microsoft.com/office/drawing/2014/main" id="{3576EAE0-15B7-A144-8C04-AD0D00F5B0ED}"/>
              </a:ext>
            </a:extLst>
          </p:cNvPr>
          <p:cNvSpPr txBox="1"/>
          <p:nvPr/>
        </p:nvSpPr>
        <p:spPr>
          <a:xfrm>
            <a:off x="145773" y="221786"/>
            <a:ext cx="5224467" cy="523220"/>
          </a:xfrm>
          <a:prstGeom prst="rect">
            <a:avLst/>
          </a:prstGeom>
          <a:noFill/>
        </p:spPr>
        <p:txBody>
          <a:bodyPr wrap="square">
            <a:spAutoFit/>
          </a:bodyPr>
          <a:lstStyle/>
          <a:p>
            <a:r>
              <a:rPr lang="en-US" sz="2800" b="1" dirty="0"/>
              <a:t>Substance use by SAMHSA Region   </a:t>
            </a:r>
          </a:p>
        </p:txBody>
      </p:sp>
      <p:pic>
        <p:nvPicPr>
          <p:cNvPr id="6" name="Picture 5">
            <a:extLst>
              <a:ext uri="{FF2B5EF4-FFF2-40B4-BE49-F238E27FC236}">
                <a16:creationId xmlns:a16="http://schemas.microsoft.com/office/drawing/2014/main" id="{A5FF182B-591E-B14D-82A6-CB3E74F8AAF1}"/>
              </a:ext>
            </a:extLst>
          </p:cNvPr>
          <p:cNvPicPr>
            <a:picLocks noChangeAspect="1"/>
          </p:cNvPicPr>
          <p:nvPr/>
        </p:nvPicPr>
        <p:blipFill>
          <a:blip r:embed="rId2"/>
          <a:stretch>
            <a:fillRect/>
          </a:stretch>
        </p:blipFill>
        <p:spPr>
          <a:xfrm>
            <a:off x="5691187" y="119270"/>
            <a:ext cx="6355040" cy="6490427"/>
          </a:xfrm>
          <a:prstGeom prst="rect">
            <a:avLst/>
          </a:prstGeom>
        </p:spPr>
      </p:pic>
    </p:spTree>
    <p:extLst>
      <p:ext uri="{BB962C8B-B14F-4D97-AF65-F5344CB8AC3E}">
        <p14:creationId xmlns:p14="http://schemas.microsoft.com/office/powerpoint/2010/main" val="2875828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0195-282A-8E43-8D8F-A1FB36E27A14}"/>
              </a:ext>
            </a:extLst>
          </p:cNvPr>
          <p:cNvSpPr>
            <a:spLocks noGrp="1"/>
          </p:cNvSpPr>
          <p:nvPr>
            <p:ph type="title"/>
          </p:nvPr>
        </p:nvSpPr>
        <p:spPr>
          <a:xfrm>
            <a:off x="518699" y="225935"/>
            <a:ext cx="10515600" cy="874643"/>
          </a:xfrm>
        </p:spPr>
        <p:txBody>
          <a:bodyPr>
            <a:normAutofit/>
          </a:bodyPr>
          <a:lstStyle/>
          <a:p>
            <a:pPr algn="ctr"/>
            <a:r>
              <a:rPr lang="en-US" sz="2800" b="1" dirty="0"/>
              <a:t>Outcomes Associated with IUSE </a:t>
            </a:r>
            <a:br>
              <a:rPr lang="en-US" sz="2800" b="1" dirty="0"/>
            </a:br>
            <a:r>
              <a:rPr lang="en-US" sz="2800" b="1" dirty="0"/>
              <a:t>Feb 1, 2020 – Aug 31, 2021 (N= 28,270)</a:t>
            </a:r>
          </a:p>
        </p:txBody>
      </p:sp>
      <p:graphicFrame>
        <p:nvGraphicFramePr>
          <p:cNvPr id="4" name="Table 3">
            <a:extLst>
              <a:ext uri="{FF2B5EF4-FFF2-40B4-BE49-F238E27FC236}">
                <a16:creationId xmlns:a16="http://schemas.microsoft.com/office/drawing/2014/main" id="{7876967F-EC47-4443-B04A-344E88D720CA}"/>
              </a:ext>
            </a:extLst>
          </p:cNvPr>
          <p:cNvGraphicFramePr>
            <a:graphicFrameLocks noGrp="1"/>
          </p:cNvGraphicFramePr>
          <p:nvPr>
            <p:extLst>
              <p:ext uri="{D42A27DB-BD31-4B8C-83A1-F6EECF244321}">
                <p14:modId xmlns:p14="http://schemas.microsoft.com/office/powerpoint/2010/main" val="617893545"/>
              </p:ext>
            </p:extLst>
          </p:nvPr>
        </p:nvGraphicFramePr>
        <p:xfrm>
          <a:off x="302418" y="1100578"/>
          <a:ext cx="11587164" cy="5653504"/>
        </p:xfrm>
        <a:graphic>
          <a:graphicData uri="http://schemas.openxmlformats.org/drawingml/2006/table">
            <a:tbl>
              <a:tblPr>
                <a:tableStyleId>{5C22544A-7EE6-4342-B048-85BDC9FD1C3A}</a:tableStyleId>
              </a:tblPr>
              <a:tblGrid>
                <a:gridCol w="1511122">
                  <a:extLst>
                    <a:ext uri="{9D8B030D-6E8A-4147-A177-3AD203B41FA5}">
                      <a16:colId xmlns:a16="http://schemas.microsoft.com/office/drawing/2014/main" val="3568301937"/>
                    </a:ext>
                  </a:extLst>
                </a:gridCol>
                <a:gridCol w="1353731">
                  <a:extLst>
                    <a:ext uri="{9D8B030D-6E8A-4147-A177-3AD203B41FA5}">
                      <a16:colId xmlns:a16="http://schemas.microsoft.com/office/drawing/2014/main" val="4013401261"/>
                    </a:ext>
                  </a:extLst>
                </a:gridCol>
                <a:gridCol w="105171">
                  <a:extLst>
                    <a:ext uri="{9D8B030D-6E8A-4147-A177-3AD203B41FA5}">
                      <a16:colId xmlns:a16="http://schemas.microsoft.com/office/drawing/2014/main" val="2358531551"/>
                    </a:ext>
                  </a:extLst>
                </a:gridCol>
                <a:gridCol w="729451">
                  <a:extLst>
                    <a:ext uri="{9D8B030D-6E8A-4147-A177-3AD203B41FA5}">
                      <a16:colId xmlns:a16="http://schemas.microsoft.com/office/drawing/2014/main" val="465806679"/>
                    </a:ext>
                  </a:extLst>
                </a:gridCol>
                <a:gridCol w="953979">
                  <a:extLst>
                    <a:ext uri="{9D8B030D-6E8A-4147-A177-3AD203B41FA5}">
                      <a16:colId xmlns:a16="http://schemas.microsoft.com/office/drawing/2014/main" val="3195314323"/>
                    </a:ext>
                  </a:extLst>
                </a:gridCol>
                <a:gridCol w="1026598">
                  <a:extLst>
                    <a:ext uri="{9D8B030D-6E8A-4147-A177-3AD203B41FA5}">
                      <a16:colId xmlns:a16="http://schemas.microsoft.com/office/drawing/2014/main" val="3438090040"/>
                    </a:ext>
                  </a:extLst>
                </a:gridCol>
                <a:gridCol w="73584">
                  <a:extLst>
                    <a:ext uri="{9D8B030D-6E8A-4147-A177-3AD203B41FA5}">
                      <a16:colId xmlns:a16="http://schemas.microsoft.com/office/drawing/2014/main" val="399000357"/>
                    </a:ext>
                  </a:extLst>
                </a:gridCol>
                <a:gridCol w="953979">
                  <a:extLst>
                    <a:ext uri="{9D8B030D-6E8A-4147-A177-3AD203B41FA5}">
                      <a16:colId xmlns:a16="http://schemas.microsoft.com/office/drawing/2014/main" val="2281959419"/>
                    </a:ext>
                  </a:extLst>
                </a:gridCol>
                <a:gridCol w="953979">
                  <a:extLst>
                    <a:ext uri="{9D8B030D-6E8A-4147-A177-3AD203B41FA5}">
                      <a16:colId xmlns:a16="http://schemas.microsoft.com/office/drawing/2014/main" val="3945941864"/>
                    </a:ext>
                  </a:extLst>
                </a:gridCol>
                <a:gridCol w="1007710">
                  <a:extLst>
                    <a:ext uri="{9D8B030D-6E8A-4147-A177-3AD203B41FA5}">
                      <a16:colId xmlns:a16="http://schemas.microsoft.com/office/drawing/2014/main" val="4118839091"/>
                    </a:ext>
                  </a:extLst>
                </a:gridCol>
                <a:gridCol w="55923">
                  <a:extLst>
                    <a:ext uri="{9D8B030D-6E8A-4147-A177-3AD203B41FA5}">
                      <a16:colId xmlns:a16="http://schemas.microsoft.com/office/drawing/2014/main" val="2462881878"/>
                    </a:ext>
                  </a:extLst>
                </a:gridCol>
                <a:gridCol w="953979">
                  <a:extLst>
                    <a:ext uri="{9D8B030D-6E8A-4147-A177-3AD203B41FA5}">
                      <a16:colId xmlns:a16="http://schemas.microsoft.com/office/drawing/2014/main" val="1243748282"/>
                    </a:ext>
                  </a:extLst>
                </a:gridCol>
                <a:gridCol w="953979">
                  <a:extLst>
                    <a:ext uri="{9D8B030D-6E8A-4147-A177-3AD203B41FA5}">
                      <a16:colId xmlns:a16="http://schemas.microsoft.com/office/drawing/2014/main" val="2576638586"/>
                    </a:ext>
                  </a:extLst>
                </a:gridCol>
                <a:gridCol w="953979">
                  <a:extLst>
                    <a:ext uri="{9D8B030D-6E8A-4147-A177-3AD203B41FA5}">
                      <a16:colId xmlns:a16="http://schemas.microsoft.com/office/drawing/2014/main" val="4220352177"/>
                    </a:ext>
                  </a:extLst>
                </a:gridCol>
              </a:tblGrid>
              <a:tr h="725694">
                <a:tc>
                  <a:txBody>
                    <a:bodyPr/>
                    <a:lstStyle/>
                    <a:p>
                      <a:pPr algn="l" fontAlgn="b"/>
                      <a:r>
                        <a:rPr lang="en-US" sz="2400" b="1" u="none" strike="noStrike" dirty="0">
                          <a:solidFill>
                            <a:schemeClr val="bg1"/>
                          </a:solidFill>
                          <a:effectLst/>
                        </a:rPr>
                        <a:t> </a:t>
                      </a:r>
                      <a:endParaRPr lang="en-US" sz="2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en-US" sz="2400" b="1" i="0" u="none" strike="noStrike" dirty="0">
                          <a:solidFill>
                            <a:schemeClr val="bg1"/>
                          </a:solidFill>
                          <a:effectLst/>
                          <a:latin typeface="Calibri" panose="020F0502020204030204" pitchFamily="34" charset="0"/>
                        </a:rPr>
                        <a:t>LOS </a:t>
                      </a:r>
                    </a:p>
                  </a:txBody>
                  <a:tcPr marL="9525" marR="9525" marT="9525" marB="0" anchor="b">
                    <a:solidFill>
                      <a:schemeClr val="accent2"/>
                    </a:solidFill>
                  </a:tcPr>
                </a:tc>
                <a:tc>
                  <a:txBody>
                    <a:bodyPr/>
                    <a:lstStyle/>
                    <a:p>
                      <a:pPr algn="ctr" fontAlgn="b"/>
                      <a:endParaRPr lang="en-US" sz="2400" b="1" i="0" u="none" strike="noStrike" dirty="0">
                        <a:solidFill>
                          <a:schemeClr val="bg1"/>
                        </a:solidFill>
                        <a:effectLst/>
                        <a:latin typeface="Calibri" panose="020F0502020204030204" pitchFamily="34" charset="0"/>
                      </a:endParaRPr>
                    </a:p>
                  </a:txBody>
                  <a:tcPr marL="9525" marR="9525" marT="9525" marB="0" anchor="b">
                    <a:noFill/>
                  </a:tcPr>
                </a:tc>
                <a:tc gridSpan="3">
                  <a:txBody>
                    <a:bodyPr/>
                    <a:lstStyle/>
                    <a:p>
                      <a:pPr algn="ctr" fontAlgn="b"/>
                      <a:r>
                        <a:rPr lang="en-US" sz="2400" b="1" u="none" strike="noStrike" dirty="0">
                          <a:solidFill>
                            <a:schemeClr val="bg1"/>
                          </a:solidFill>
                          <a:effectLst/>
                        </a:rPr>
                        <a:t> SGA vs. AGA</a:t>
                      </a:r>
                      <a:endParaRPr lang="en-US" sz="2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a:txBody>
                    <a:bodyPr/>
                    <a:lstStyle/>
                    <a:p>
                      <a:pPr algn="l" fontAlgn="b"/>
                      <a:r>
                        <a:rPr lang="en-US" sz="2400" b="1" u="none" strike="noStrike" dirty="0">
                          <a:solidFill>
                            <a:schemeClr val="bg1"/>
                          </a:solidFill>
                          <a:effectLst/>
                        </a:rPr>
                        <a:t> </a:t>
                      </a:r>
                      <a:endParaRPr lang="en-US" sz="2400" b="1" i="0" u="none" strike="noStrike" dirty="0">
                        <a:solidFill>
                          <a:schemeClr val="bg1"/>
                        </a:solidFill>
                        <a:effectLst/>
                        <a:latin typeface="Calibri" panose="020F0502020204030204" pitchFamily="34" charset="0"/>
                      </a:endParaRPr>
                    </a:p>
                  </a:txBody>
                  <a:tcPr marL="9525" marR="9525" marT="9525" marB="0" anchor="b">
                    <a:noFill/>
                  </a:tcPr>
                </a:tc>
                <a:tc gridSpan="3">
                  <a:txBody>
                    <a:bodyPr/>
                    <a:lstStyle/>
                    <a:p>
                      <a:pPr algn="ctr" fontAlgn="b"/>
                      <a:r>
                        <a:rPr lang="en-US" sz="2400" b="1" u="none" strike="noStrike" dirty="0">
                          <a:solidFill>
                            <a:schemeClr val="bg1"/>
                          </a:solidFill>
                          <a:effectLst/>
                        </a:rPr>
                        <a:t>PRETERM vs. TERM</a:t>
                      </a:r>
                      <a:endParaRPr lang="en-US" sz="2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tc>
                  <a:txBody>
                    <a:bodyPr/>
                    <a:lstStyle/>
                    <a:p>
                      <a:pPr algn="l" fontAlgn="b"/>
                      <a:r>
                        <a:rPr lang="en-US" sz="2400" b="1" u="none" strike="noStrike" dirty="0">
                          <a:solidFill>
                            <a:schemeClr val="bg1"/>
                          </a:solidFill>
                          <a:effectLst/>
                        </a:rPr>
                        <a:t> </a:t>
                      </a:r>
                      <a:endParaRPr lang="en-US" sz="2400" b="1" i="0" u="none" strike="noStrike" dirty="0">
                        <a:solidFill>
                          <a:schemeClr val="bg1"/>
                        </a:solidFill>
                        <a:effectLst/>
                        <a:latin typeface="Calibri" panose="020F0502020204030204" pitchFamily="34" charset="0"/>
                      </a:endParaRPr>
                    </a:p>
                  </a:txBody>
                  <a:tcPr marL="9525" marR="9525" marT="9525" marB="0" anchor="b">
                    <a:noFill/>
                  </a:tcPr>
                </a:tc>
                <a:tc gridSpan="3">
                  <a:txBody>
                    <a:bodyPr/>
                    <a:lstStyle/>
                    <a:p>
                      <a:pPr algn="ctr" fontAlgn="b"/>
                      <a:r>
                        <a:rPr lang="en-US" sz="2400" b="1" u="none" strike="noStrike" dirty="0">
                          <a:solidFill>
                            <a:schemeClr val="bg1"/>
                          </a:solidFill>
                          <a:effectLst/>
                        </a:rPr>
                        <a:t>Birth Weight </a:t>
                      </a:r>
                    </a:p>
                    <a:p>
                      <a:pPr algn="ctr" fontAlgn="b"/>
                      <a:r>
                        <a:rPr lang="en-US" sz="2400" b="1" u="none" strike="noStrike" dirty="0">
                          <a:solidFill>
                            <a:schemeClr val="bg1"/>
                          </a:solidFill>
                          <a:effectLst/>
                        </a:rPr>
                        <a:t> &lt;2500g vs. &gt;=2500g.</a:t>
                      </a:r>
                      <a:endParaRPr lang="en-US" sz="2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6879587"/>
                  </a:ext>
                </a:extLst>
              </a:tr>
              <a:tr h="614588">
                <a:tc>
                  <a:txBody>
                    <a:bodyPr/>
                    <a:lstStyle/>
                    <a:p>
                      <a:pPr algn="ctr" fontAlgn="b"/>
                      <a:r>
                        <a:rPr lang="en-US" sz="2000" b="1" u="none" strike="noStrike" dirty="0">
                          <a:effectLst/>
                        </a:rPr>
                        <a:t> </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Mean (SD)</a:t>
                      </a:r>
                    </a:p>
                  </a:txBody>
                  <a:tcPr marL="9525" marR="9525" marT="9525" marB="0" anchor="b">
                    <a:solidFill>
                      <a:schemeClr val="accent2">
                        <a:lumMod val="40000"/>
                        <a:lumOff val="6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u="none" strike="noStrike" dirty="0">
                          <a:effectLst/>
                        </a:rPr>
                        <a:t>OR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gridSpan="2">
                  <a:txBody>
                    <a:bodyPr/>
                    <a:lstStyle/>
                    <a:p>
                      <a:pPr algn="ctr" fontAlgn="b"/>
                      <a:r>
                        <a:rPr lang="en-US" sz="1800" u="none" strike="noStrike" dirty="0">
                          <a:effectLst/>
                        </a:rPr>
                        <a:t>95 %CI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hMerge="1">
                  <a:txBody>
                    <a:bodyPr/>
                    <a:lstStyle/>
                    <a:p>
                      <a:endParaRPr lang="en-US"/>
                    </a:p>
                  </a:txBody>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OR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gridSpan="2">
                  <a:txBody>
                    <a:bodyPr/>
                    <a:lstStyle/>
                    <a:p>
                      <a:pPr algn="ctr" fontAlgn="b"/>
                      <a:r>
                        <a:rPr lang="en-US" sz="1800" u="none" strike="noStrike" dirty="0">
                          <a:effectLst/>
                        </a:rPr>
                        <a:t>95 %CI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hMerge="1">
                  <a:txBody>
                    <a:bodyPr/>
                    <a:lstStyle/>
                    <a:p>
                      <a:endParaRPr lang="en-US"/>
                    </a:p>
                  </a:txBody>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OR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gridSpan="2">
                  <a:txBody>
                    <a:bodyPr/>
                    <a:lstStyle/>
                    <a:p>
                      <a:pPr algn="ctr" fontAlgn="b"/>
                      <a:r>
                        <a:rPr lang="en-US" sz="1800" u="none" strike="noStrike" dirty="0">
                          <a:effectLst/>
                        </a:rPr>
                        <a:t>95 %CI </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2266713200"/>
                  </a:ext>
                </a:extLst>
              </a:tr>
              <a:tr h="614588">
                <a:tc>
                  <a:txBody>
                    <a:bodyPr/>
                    <a:lstStyle/>
                    <a:p>
                      <a:pPr algn="ctr" fontAlgn="b"/>
                      <a:r>
                        <a:rPr lang="en-US" sz="2000" b="1" i="0" u="none" strike="noStrike" dirty="0">
                          <a:solidFill>
                            <a:srgbClr val="000000"/>
                          </a:solidFill>
                          <a:effectLst/>
                          <a:latin typeface="Calibri" panose="020F0502020204030204" pitchFamily="34" charset="0"/>
                        </a:rPr>
                        <a:t>None (ref)</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2.9 (6.5)</a:t>
                      </a:r>
                    </a:p>
                  </a:txBody>
                  <a:tcPr marL="9525" marR="9525" marT="9525" marB="0" anchor="b">
                    <a:solidFill>
                      <a:schemeClr val="accent2">
                        <a:lumMod val="40000"/>
                        <a:lumOff val="6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b">
                    <a:solidFill>
                      <a:schemeClr val="accent1">
                        <a:lumMod val="60000"/>
                        <a:lumOff val="40000"/>
                      </a:schemeClr>
                    </a:solidFill>
                  </a:tcPr>
                </a:tc>
                <a:tc gridSpan="2">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hMerge="1">
                  <a:txBody>
                    <a:bodyPr/>
                    <a:lstStyle/>
                    <a:p>
                      <a:endParaRPr lang="en-US"/>
                    </a:p>
                  </a:txBody>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b">
                    <a:solidFill>
                      <a:schemeClr val="accent1">
                        <a:lumMod val="40000"/>
                        <a:lumOff val="60000"/>
                      </a:schemeClr>
                    </a:solidFill>
                  </a:tcPr>
                </a:tc>
                <a:tc gridSpan="2">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hMerge="1">
                  <a:txBody>
                    <a:bodyPr/>
                    <a:lstStyle/>
                    <a:p>
                      <a:endParaRPr lang="en-US"/>
                    </a:p>
                  </a:txBody>
                  <a:tcPr/>
                </a:tc>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a:t>
                      </a:r>
                    </a:p>
                  </a:txBody>
                  <a:tcPr marL="9525" marR="9525" marT="9525" marB="0" anchor="b">
                    <a:solidFill>
                      <a:schemeClr val="accent1">
                        <a:lumMod val="20000"/>
                        <a:lumOff val="80000"/>
                      </a:schemeClr>
                    </a:solidFill>
                  </a:tcPr>
                </a:tc>
                <a:tc gridSpan="2">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3220274647"/>
                  </a:ext>
                </a:extLst>
              </a:tr>
              <a:tr h="614588">
                <a:tc>
                  <a:txBody>
                    <a:bodyPr/>
                    <a:lstStyle/>
                    <a:p>
                      <a:pPr algn="ctr" fontAlgn="b"/>
                      <a:r>
                        <a:rPr lang="en-US" sz="2000" b="1" u="none" strike="noStrike" dirty="0">
                          <a:effectLst/>
                        </a:rPr>
                        <a:t>Smoking </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i="0" u="none" strike="noStrike" dirty="0">
                          <a:solidFill>
                            <a:srgbClr val="000000"/>
                          </a:solidFill>
                          <a:effectLst/>
                          <a:latin typeface="Calibri" panose="020F0502020204030204" pitchFamily="34" charset="0"/>
                        </a:rPr>
                        <a:t>3.4 (7.9)</a:t>
                      </a:r>
                    </a:p>
                  </a:txBody>
                  <a:tcPr marL="9525" marR="9525" marT="9525" marB="0" anchor="b">
                    <a:solidFill>
                      <a:schemeClr val="accent2">
                        <a:lumMod val="40000"/>
                        <a:lumOff val="60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2.04</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1.84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2.28</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1.09</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1.35</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1.81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1.62</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a:effectLst/>
                        </a:rPr>
                        <a:t>2.03</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3420692057"/>
                  </a:ext>
                </a:extLst>
              </a:tr>
              <a:tr h="614588">
                <a:tc>
                  <a:txBody>
                    <a:bodyPr/>
                    <a:lstStyle/>
                    <a:p>
                      <a:pPr algn="ctr" fontAlgn="b"/>
                      <a:r>
                        <a:rPr lang="en-US" sz="2000" b="1" u="none" strike="noStrike" dirty="0">
                          <a:effectLst/>
                        </a:rPr>
                        <a:t>Cannabinoids </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3.4 (7.7)</a:t>
                      </a:r>
                    </a:p>
                  </a:txBody>
                  <a:tcPr marL="9525" marR="9525" marT="9525" marB="0" anchor="b">
                    <a:solidFill>
                      <a:schemeClr val="accent2">
                        <a:lumMod val="40000"/>
                        <a:lumOff val="60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2.16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1.80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2.59</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1.33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1.11</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1.59</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1.89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a:effectLst/>
                        </a:rPr>
                        <a:t>1.56</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2.30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462144900"/>
                  </a:ext>
                </a:extLst>
              </a:tr>
              <a:tr h="614588">
                <a:tc>
                  <a:txBody>
                    <a:bodyPr/>
                    <a:lstStyle/>
                    <a:p>
                      <a:pPr algn="ctr" fontAlgn="b"/>
                      <a:r>
                        <a:rPr lang="en-US" sz="2000" b="1" u="none" strike="noStrike" dirty="0">
                          <a:effectLst/>
                        </a:rPr>
                        <a:t>Opioids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i="0" u="none" strike="noStrike" dirty="0">
                          <a:solidFill>
                            <a:srgbClr val="000000"/>
                          </a:solidFill>
                          <a:effectLst/>
                          <a:latin typeface="Calibri" panose="020F0502020204030204" pitchFamily="34" charset="0"/>
                        </a:rPr>
                        <a:t>7.7 (10.3)</a:t>
                      </a:r>
                    </a:p>
                  </a:txBody>
                  <a:tcPr marL="9525" marR="9525" marT="9525" marB="0" anchor="b">
                    <a:solidFill>
                      <a:schemeClr val="accent2">
                        <a:lumMod val="40000"/>
                        <a:lumOff val="60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u="none" strike="noStrike">
                          <a:effectLst/>
                        </a:rPr>
                        <a:t>1.34</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0.90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1.99</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1.00</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0.68</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1.47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1.65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a:effectLst/>
                        </a:rPr>
                        <a:t>1.12</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2.42</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2670932230"/>
                  </a:ext>
                </a:extLst>
              </a:tr>
              <a:tr h="574833">
                <a:tc>
                  <a:txBody>
                    <a:bodyPr/>
                    <a:lstStyle/>
                    <a:p>
                      <a:pPr algn="ctr" fontAlgn="b"/>
                      <a:r>
                        <a:rPr lang="en-US" sz="2000" b="1" u="none" strike="noStrike" dirty="0">
                          <a:effectLst/>
                        </a:rPr>
                        <a:t>Stimulants</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i="0" u="none" strike="noStrike" dirty="0">
                          <a:solidFill>
                            <a:srgbClr val="000000"/>
                          </a:solidFill>
                          <a:effectLst/>
                          <a:latin typeface="Calibri" panose="020F0502020204030204" pitchFamily="34" charset="0"/>
                        </a:rPr>
                        <a:t>7.9 (17.9)</a:t>
                      </a:r>
                    </a:p>
                  </a:txBody>
                  <a:tcPr marL="9525" marR="9525" marT="9525" marB="0" anchor="b">
                    <a:solidFill>
                      <a:schemeClr val="accent2">
                        <a:lumMod val="40000"/>
                        <a:lumOff val="60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2.31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1.20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4.44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2.76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1.63</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4.68</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3.12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a:effectLst/>
                        </a:rPr>
                        <a:t>1.73</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5.61</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2117301143"/>
                  </a:ext>
                </a:extLst>
              </a:tr>
              <a:tr h="596972">
                <a:tc>
                  <a:txBody>
                    <a:bodyPr/>
                    <a:lstStyle/>
                    <a:p>
                      <a:pPr algn="ctr" fontAlgn="b"/>
                      <a:r>
                        <a:rPr lang="en-US" sz="2000" b="1" u="none" strike="noStrike" dirty="0">
                          <a:effectLst/>
                        </a:rPr>
                        <a:t>Sed/</a:t>
                      </a:r>
                      <a:r>
                        <a:rPr lang="en-US" sz="2000" b="1" u="none" strike="noStrike" dirty="0" err="1">
                          <a:effectLst/>
                        </a:rPr>
                        <a:t>hypn</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2.5 (1.2)</a:t>
                      </a:r>
                    </a:p>
                  </a:txBody>
                  <a:tcPr marL="9525" marR="9525" marT="9525" marB="0" anchor="b">
                    <a:solidFill>
                      <a:schemeClr val="accent2">
                        <a:lumMod val="40000"/>
                        <a:lumOff val="60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1.43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0.33</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6.25</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4.13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1.52</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11.16</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3.91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1.27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12.00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617360459"/>
                  </a:ext>
                </a:extLst>
              </a:tr>
              <a:tr h="667714">
                <a:tc>
                  <a:txBody>
                    <a:bodyPr/>
                    <a:lstStyle/>
                    <a:p>
                      <a:pPr algn="ctr" fontAlgn="b"/>
                      <a:r>
                        <a:rPr lang="en-US" sz="2000" b="1" u="none" strike="noStrike" dirty="0">
                          <a:effectLst/>
                        </a:rPr>
                        <a:t>Multi-drug use</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i="0" u="none" strike="noStrike" dirty="0">
                          <a:solidFill>
                            <a:srgbClr val="000000"/>
                          </a:solidFill>
                          <a:effectLst/>
                          <a:latin typeface="Calibri" panose="020F0502020204030204" pitchFamily="34" charset="0"/>
                        </a:rPr>
                        <a:t>7.1 (11.3)</a:t>
                      </a:r>
                    </a:p>
                  </a:txBody>
                  <a:tcPr marL="9525" marR="9525" marT="9525" marB="0" anchor="b">
                    <a:solidFill>
                      <a:schemeClr val="accent2">
                        <a:lumMod val="40000"/>
                        <a:lumOff val="60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noFill/>
                  </a:tcPr>
                </a:tc>
                <a:tc>
                  <a:txBody>
                    <a:bodyPr/>
                    <a:lstStyle/>
                    <a:p>
                      <a:pPr algn="ctr" fontAlgn="b"/>
                      <a:r>
                        <a:rPr lang="en-US" sz="1800" b="1" u="none" strike="noStrike" dirty="0">
                          <a:effectLst/>
                        </a:rPr>
                        <a:t>2.89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2.57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dirty="0">
                          <a:effectLst/>
                        </a:rPr>
                        <a:t>3.24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60000"/>
                        <a:lumOff val="4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2.03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1.82</a:t>
                      </a:r>
                      <a:endParaRPr lang="en-US" sz="18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dirty="0">
                          <a:effectLst/>
                        </a:rPr>
                        <a:t>2.27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3.09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2.75</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ctr" fontAlgn="b"/>
                      <a:r>
                        <a:rPr lang="en-US" sz="1800" u="none" strike="noStrike" dirty="0">
                          <a:effectLst/>
                        </a:rPr>
                        <a:t>3.47</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814008714"/>
                  </a:ext>
                </a:extLst>
              </a:tr>
            </a:tbl>
          </a:graphicData>
        </a:graphic>
      </p:graphicFrame>
    </p:spTree>
    <p:extLst>
      <p:ext uri="{BB962C8B-B14F-4D97-AF65-F5344CB8AC3E}">
        <p14:creationId xmlns:p14="http://schemas.microsoft.com/office/powerpoint/2010/main" val="877268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1ED5-1ABC-D545-8B7C-B6702E9C5E30}"/>
              </a:ext>
            </a:extLst>
          </p:cNvPr>
          <p:cNvSpPr>
            <a:spLocks noGrp="1"/>
          </p:cNvSpPr>
          <p:nvPr>
            <p:ph type="title"/>
          </p:nvPr>
        </p:nvSpPr>
        <p:spPr>
          <a:xfrm>
            <a:off x="419746" y="0"/>
            <a:ext cx="10515600" cy="1325563"/>
          </a:xfrm>
        </p:spPr>
        <p:txBody>
          <a:bodyPr>
            <a:normAutofit/>
          </a:bodyPr>
          <a:lstStyle/>
          <a:p>
            <a:r>
              <a:rPr lang="en-US" sz="4000" b="1" dirty="0"/>
              <a:t>Project WATCH: </a:t>
            </a:r>
            <a:br>
              <a:rPr lang="en-US" sz="4000" b="1" dirty="0"/>
            </a:br>
            <a:r>
              <a:rPr lang="en-US" sz="4000" b="1" dirty="0"/>
              <a:t>What Does the Data Tell Us?</a:t>
            </a:r>
            <a:endParaRPr lang="en-US" sz="4000" dirty="0"/>
          </a:p>
        </p:txBody>
      </p:sp>
      <p:sp>
        <p:nvSpPr>
          <p:cNvPr id="3" name="Content Placeholder 2">
            <a:extLst>
              <a:ext uri="{FF2B5EF4-FFF2-40B4-BE49-F238E27FC236}">
                <a16:creationId xmlns:a16="http://schemas.microsoft.com/office/drawing/2014/main" id="{460699D5-CB0B-4049-B727-6BFF4D9DD796}"/>
              </a:ext>
            </a:extLst>
          </p:cNvPr>
          <p:cNvSpPr>
            <a:spLocks noGrp="1"/>
          </p:cNvSpPr>
          <p:nvPr>
            <p:ph idx="1"/>
          </p:nvPr>
        </p:nvSpPr>
        <p:spPr>
          <a:xfrm>
            <a:off x="591033" y="1654556"/>
            <a:ext cx="10515600" cy="4311850"/>
          </a:xfrm>
        </p:spPr>
        <p:txBody>
          <a:bodyPr>
            <a:normAutofit/>
          </a:bodyPr>
          <a:lstStyle/>
          <a:p>
            <a:pPr>
              <a:lnSpc>
                <a:spcPct val="100000"/>
              </a:lnSpc>
              <a:spcBef>
                <a:spcPts val="600"/>
              </a:spcBef>
            </a:pPr>
            <a:r>
              <a:rPr lang="en-US" dirty="0"/>
              <a:t>Magnitude of the problem in Oct 2016 – June 2021 </a:t>
            </a:r>
            <a:endParaRPr lang="en-US" sz="900" dirty="0"/>
          </a:p>
          <a:p>
            <a:pPr lvl="1">
              <a:lnSpc>
                <a:spcPct val="100000"/>
              </a:lnSpc>
              <a:spcBef>
                <a:spcPts val="600"/>
              </a:spcBef>
            </a:pPr>
            <a:r>
              <a:rPr lang="en-US" dirty="0"/>
              <a:t>IUSE – 14%</a:t>
            </a:r>
          </a:p>
          <a:p>
            <a:pPr lvl="1">
              <a:lnSpc>
                <a:spcPct val="100000"/>
              </a:lnSpc>
              <a:spcBef>
                <a:spcPts val="600"/>
              </a:spcBef>
            </a:pPr>
            <a:r>
              <a:rPr lang="en-US" dirty="0"/>
              <a:t>NAS – </a:t>
            </a:r>
            <a:r>
              <a:rPr lang="en-US" dirty="0">
                <a:solidFill>
                  <a:srgbClr val="FF0000"/>
                </a:solidFill>
              </a:rPr>
              <a:t>5.6% (56 cases per 1000 live births) </a:t>
            </a:r>
          </a:p>
          <a:p>
            <a:pPr>
              <a:lnSpc>
                <a:spcPct val="100000"/>
              </a:lnSpc>
              <a:spcBef>
                <a:spcPts val="600"/>
              </a:spcBef>
            </a:pPr>
            <a:r>
              <a:rPr lang="en-US" dirty="0"/>
              <a:t>Magnitude of the problem in Feb 2020 – June 2021 </a:t>
            </a:r>
            <a:endParaRPr lang="en-US" dirty="0">
              <a:solidFill>
                <a:srgbClr val="FF0000"/>
              </a:solidFill>
            </a:endParaRPr>
          </a:p>
          <a:p>
            <a:pPr lvl="1">
              <a:lnSpc>
                <a:spcPct val="100000"/>
              </a:lnSpc>
              <a:spcBef>
                <a:spcPts val="600"/>
              </a:spcBef>
            </a:pPr>
            <a:r>
              <a:rPr lang="en-US" dirty="0"/>
              <a:t>IUSE – 14%</a:t>
            </a:r>
          </a:p>
          <a:p>
            <a:pPr lvl="1">
              <a:lnSpc>
                <a:spcPct val="100000"/>
              </a:lnSpc>
              <a:spcBef>
                <a:spcPts val="600"/>
              </a:spcBef>
            </a:pPr>
            <a:r>
              <a:rPr lang="en-US" dirty="0"/>
              <a:t>NAS – </a:t>
            </a:r>
            <a:r>
              <a:rPr lang="en-US" dirty="0">
                <a:solidFill>
                  <a:srgbClr val="FF0000"/>
                </a:solidFill>
              </a:rPr>
              <a:t>6.08% (61 cases per 1000 live births) </a:t>
            </a:r>
          </a:p>
          <a:p>
            <a:pPr lvl="1">
              <a:lnSpc>
                <a:spcPct val="100000"/>
              </a:lnSpc>
              <a:spcBef>
                <a:spcPts val="600"/>
              </a:spcBef>
            </a:pPr>
            <a:r>
              <a:rPr lang="en-US" dirty="0"/>
              <a:t>Cannabinoids – 8.04%</a:t>
            </a:r>
          </a:p>
          <a:p>
            <a:pPr lvl="1">
              <a:lnSpc>
                <a:spcPct val="100000"/>
              </a:lnSpc>
              <a:spcBef>
                <a:spcPts val="600"/>
              </a:spcBef>
            </a:pPr>
            <a:r>
              <a:rPr lang="en-US" dirty="0"/>
              <a:t>Opioids – 4.58%</a:t>
            </a:r>
          </a:p>
          <a:p>
            <a:pPr lvl="1">
              <a:lnSpc>
                <a:spcPct val="100000"/>
              </a:lnSpc>
              <a:spcBef>
                <a:spcPts val="600"/>
              </a:spcBef>
            </a:pPr>
            <a:r>
              <a:rPr lang="en-US" dirty="0"/>
              <a:t>Stimulants – 2.13%</a:t>
            </a:r>
          </a:p>
        </p:txBody>
      </p:sp>
    </p:spTree>
    <p:extLst>
      <p:ext uri="{BB962C8B-B14F-4D97-AF65-F5344CB8AC3E}">
        <p14:creationId xmlns:p14="http://schemas.microsoft.com/office/powerpoint/2010/main" val="3367945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9C497-D36E-1E45-838B-B7A3FCDB7268}"/>
              </a:ext>
            </a:extLst>
          </p:cNvPr>
          <p:cNvSpPr>
            <a:spLocks noGrp="1"/>
          </p:cNvSpPr>
          <p:nvPr>
            <p:ph type="title"/>
          </p:nvPr>
        </p:nvSpPr>
        <p:spPr/>
        <p:txBody>
          <a:bodyPr/>
          <a:lstStyle/>
          <a:p>
            <a:r>
              <a:rPr lang="en-US" b="1" dirty="0"/>
              <a:t>Acknowledgement</a:t>
            </a:r>
            <a:endParaRPr lang="en-US" dirty="0"/>
          </a:p>
        </p:txBody>
      </p:sp>
      <p:sp>
        <p:nvSpPr>
          <p:cNvPr id="3" name="Content Placeholder 2">
            <a:extLst>
              <a:ext uri="{FF2B5EF4-FFF2-40B4-BE49-F238E27FC236}">
                <a16:creationId xmlns:a16="http://schemas.microsoft.com/office/drawing/2014/main" id="{2473695C-CA68-9642-9926-B3DDEDF4B699}"/>
              </a:ext>
            </a:extLst>
          </p:cNvPr>
          <p:cNvSpPr>
            <a:spLocks noGrp="1"/>
          </p:cNvSpPr>
          <p:nvPr>
            <p:ph idx="1"/>
          </p:nvPr>
        </p:nvSpPr>
        <p:spPr>
          <a:xfrm>
            <a:off x="838200" y="1825625"/>
            <a:ext cx="10515600" cy="3541032"/>
          </a:xfrm>
        </p:spPr>
        <p:txBody>
          <a:bodyPr/>
          <a:lstStyle/>
          <a:p>
            <a:r>
              <a:rPr lang="en-US" dirty="0"/>
              <a:t>WVDHHR – Office of Maternal Child and Family Health</a:t>
            </a:r>
          </a:p>
          <a:p>
            <a:r>
              <a:rPr lang="en-US" dirty="0"/>
              <a:t>West Virginia Perinatal Partnership</a:t>
            </a:r>
          </a:p>
          <a:p>
            <a:r>
              <a:rPr lang="en-US" dirty="0"/>
              <a:t>All participating birth facilities/hospitals</a:t>
            </a:r>
          </a:p>
          <a:p>
            <a:r>
              <a:rPr lang="en-US" dirty="0"/>
              <a:t>Medical Advisory Team </a:t>
            </a:r>
          </a:p>
          <a:p>
            <a:r>
              <a:rPr lang="en-US" dirty="0"/>
              <a:t>NAS Workgroup</a:t>
            </a:r>
          </a:p>
          <a:p>
            <a:r>
              <a:rPr lang="en-US" dirty="0"/>
              <a:t>Substance Use in Pregnancy Committee </a:t>
            </a:r>
          </a:p>
          <a:p>
            <a:endParaRPr lang="en-US" dirty="0"/>
          </a:p>
        </p:txBody>
      </p:sp>
    </p:spTree>
    <p:extLst>
      <p:ext uri="{BB962C8B-B14F-4D97-AF65-F5344CB8AC3E}">
        <p14:creationId xmlns:p14="http://schemas.microsoft.com/office/powerpoint/2010/main" val="325005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744DC-4C96-6644-A2FA-A9DDA43B3E88}"/>
              </a:ext>
            </a:extLst>
          </p:cNvPr>
          <p:cNvSpPr>
            <a:spLocks noGrp="1"/>
          </p:cNvSpPr>
          <p:nvPr>
            <p:ph type="title"/>
          </p:nvPr>
        </p:nvSpPr>
        <p:spPr>
          <a:xfrm>
            <a:off x="4367215" y="2589214"/>
            <a:ext cx="2828925" cy="611187"/>
          </a:xfrm>
        </p:spPr>
        <p:txBody>
          <a:bodyPr>
            <a:normAutofit fontScale="90000"/>
          </a:bodyPr>
          <a:lstStyle/>
          <a:p>
            <a:r>
              <a:rPr lang="en-US" dirty="0"/>
              <a:t>Thank you</a:t>
            </a:r>
          </a:p>
        </p:txBody>
      </p:sp>
    </p:spTree>
    <p:extLst>
      <p:ext uri="{BB962C8B-B14F-4D97-AF65-F5344CB8AC3E}">
        <p14:creationId xmlns:p14="http://schemas.microsoft.com/office/powerpoint/2010/main" val="3796031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430665-6B10-D947-8873-70CCCAC9AE2C}"/>
              </a:ext>
            </a:extLst>
          </p:cNvPr>
          <p:cNvSpPr>
            <a:spLocks noGrp="1"/>
          </p:cNvSpPr>
          <p:nvPr>
            <p:ph type="title"/>
          </p:nvPr>
        </p:nvSpPr>
        <p:spPr/>
        <p:txBody>
          <a:bodyPr/>
          <a:lstStyle/>
          <a:p>
            <a:r>
              <a:rPr lang="en-US" dirty="0">
                <a:latin typeface="+mn-lt"/>
              </a:rPr>
              <a:t>Overview</a:t>
            </a:r>
            <a:r>
              <a:rPr lang="en-US" dirty="0"/>
              <a:t>  </a:t>
            </a:r>
          </a:p>
        </p:txBody>
      </p:sp>
      <p:sp>
        <p:nvSpPr>
          <p:cNvPr id="5" name="Content Placeholder 4">
            <a:extLst>
              <a:ext uri="{FF2B5EF4-FFF2-40B4-BE49-F238E27FC236}">
                <a16:creationId xmlns:a16="http://schemas.microsoft.com/office/drawing/2014/main" id="{0A6232B2-75F9-8E4A-B39A-8183255C4B8F}"/>
              </a:ext>
            </a:extLst>
          </p:cNvPr>
          <p:cNvSpPr>
            <a:spLocks noGrp="1"/>
          </p:cNvSpPr>
          <p:nvPr>
            <p:ph idx="1"/>
          </p:nvPr>
        </p:nvSpPr>
        <p:spPr>
          <a:xfrm>
            <a:off x="838200" y="1510748"/>
            <a:ext cx="10515600" cy="4666215"/>
          </a:xfrm>
        </p:spPr>
        <p:txBody>
          <a:bodyPr>
            <a:normAutofit/>
          </a:bodyPr>
          <a:lstStyle/>
          <a:p>
            <a:r>
              <a:rPr lang="en-US" dirty="0"/>
              <a:t>Project WATCH</a:t>
            </a:r>
          </a:p>
          <a:p>
            <a:r>
              <a:rPr lang="en-US" dirty="0"/>
              <a:t>How IUSE and NAS data is collected in WV</a:t>
            </a:r>
          </a:p>
          <a:p>
            <a:r>
              <a:rPr lang="en-US" dirty="0"/>
              <a:t>Expansion of IUSE data </a:t>
            </a:r>
          </a:p>
          <a:p>
            <a:r>
              <a:rPr lang="en-US" dirty="0"/>
              <a:t>Data on IUSE and NAS</a:t>
            </a:r>
          </a:p>
          <a:p>
            <a:pPr lvl="1"/>
            <a:r>
              <a:rPr lang="en-US" dirty="0"/>
              <a:t>Annual</a:t>
            </a:r>
          </a:p>
          <a:p>
            <a:pPr lvl="1"/>
            <a:r>
              <a:rPr lang="en-US" dirty="0"/>
              <a:t>Quarterly </a:t>
            </a:r>
          </a:p>
          <a:p>
            <a:pPr lvl="1"/>
            <a:r>
              <a:rPr lang="en-US" dirty="0"/>
              <a:t>Monthly </a:t>
            </a:r>
          </a:p>
          <a:p>
            <a:pPr lvl="1"/>
            <a:r>
              <a:rPr lang="en-US" dirty="0"/>
              <a:t>Regional </a:t>
            </a:r>
          </a:p>
          <a:p>
            <a:r>
              <a:rPr lang="en-US" dirty="0"/>
              <a:t>Outcomes associated with IUSE</a:t>
            </a:r>
          </a:p>
        </p:txBody>
      </p:sp>
    </p:spTree>
    <p:extLst>
      <p:ext uri="{BB962C8B-B14F-4D97-AF65-F5344CB8AC3E}">
        <p14:creationId xmlns:p14="http://schemas.microsoft.com/office/powerpoint/2010/main" val="2741202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0"/>
            <a:ext cx="12026900" cy="861510"/>
          </a:xfrm>
        </p:spPr>
        <p:txBody>
          <a:bodyPr>
            <a:noAutofit/>
          </a:bodyPr>
          <a:lstStyle/>
          <a:p>
            <a:r>
              <a:rPr lang="en-US" sz="3600" b="1" dirty="0"/>
              <a:t>Project WATCH: Working In Appalachia To Identify At-risk Infants </a:t>
            </a:r>
          </a:p>
        </p:txBody>
      </p:sp>
      <p:sp>
        <p:nvSpPr>
          <p:cNvPr id="3" name="Content Placeholder 2"/>
          <p:cNvSpPr>
            <a:spLocks noGrp="1"/>
          </p:cNvSpPr>
          <p:nvPr>
            <p:ph idx="1"/>
          </p:nvPr>
        </p:nvSpPr>
        <p:spPr>
          <a:xfrm>
            <a:off x="920750" y="861509"/>
            <a:ext cx="10515600" cy="4933781"/>
          </a:xfrm>
        </p:spPr>
        <p:txBody>
          <a:bodyPr>
            <a:normAutofit fontScale="92500" lnSpcReduction="20000"/>
          </a:bodyPr>
          <a:lstStyle/>
          <a:p>
            <a:pPr marL="0" indent="0">
              <a:lnSpc>
                <a:spcPct val="120000"/>
              </a:lnSpc>
              <a:buNone/>
            </a:pPr>
            <a:r>
              <a:rPr lang="en-US" sz="2600" b="1" dirty="0"/>
              <a:t>Components:</a:t>
            </a:r>
          </a:p>
          <a:p>
            <a:pPr marL="914400" lvl="1" indent="-457200">
              <a:lnSpc>
                <a:spcPct val="120000"/>
              </a:lnSpc>
              <a:buFont typeface="+mj-lt"/>
              <a:buAutoNum type="arabicPeriod"/>
            </a:pPr>
            <a:r>
              <a:rPr lang="en-US" sz="2600" dirty="0"/>
              <a:t>Birth Score </a:t>
            </a:r>
          </a:p>
          <a:p>
            <a:pPr marL="914400" lvl="1" indent="-457200">
              <a:lnSpc>
                <a:spcPct val="120000"/>
              </a:lnSpc>
              <a:buFont typeface="+mj-lt"/>
              <a:buAutoNum type="arabicPeriod"/>
            </a:pPr>
            <a:r>
              <a:rPr lang="en-US" sz="2600" dirty="0"/>
              <a:t>Newborn Hearing </a:t>
            </a:r>
          </a:p>
          <a:p>
            <a:pPr marL="914400" lvl="1" indent="-457200">
              <a:lnSpc>
                <a:spcPct val="120000"/>
              </a:lnSpc>
              <a:buFont typeface="+mj-lt"/>
              <a:buAutoNum type="arabicPeriod"/>
            </a:pPr>
            <a:r>
              <a:rPr lang="en-US" sz="2600" dirty="0"/>
              <a:t>Newborn Critical Congenital Heart Disease (CCHD) </a:t>
            </a:r>
          </a:p>
          <a:p>
            <a:pPr marL="914400" lvl="1" indent="-457200">
              <a:lnSpc>
                <a:spcPct val="120000"/>
              </a:lnSpc>
              <a:buFont typeface="+mj-lt"/>
              <a:buAutoNum type="arabicPeriod"/>
            </a:pPr>
            <a:r>
              <a:rPr lang="en-US" sz="2600" dirty="0">
                <a:solidFill>
                  <a:srgbClr val="FF0000"/>
                </a:solidFill>
              </a:rPr>
              <a:t>Intrauterine substance exposure (IUSE) and neonatal abstinence syndrome (NAS) Surveillance </a:t>
            </a:r>
          </a:p>
          <a:p>
            <a:pPr marL="0" indent="0">
              <a:lnSpc>
                <a:spcPct val="120000"/>
              </a:lnSpc>
              <a:buNone/>
            </a:pPr>
            <a:r>
              <a:rPr lang="en-US" sz="2600" b="1" dirty="0"/>
              <a:t>Primary Objective (coordinate risk screening system)</a:t>
            </a:r>
          </a:p>
          <a:p>
            <a:pPr marL="971550" lvl="1" indent="-514350">
              <a:lnSpc>
                <a:spcPct val="120000"/>
              </a:lnSpc>
              <a:buFont typeface="+mj-lt"/>
              <a:buAutoNum type="arabicPeriod"/>
            </a:pPr>
            <a:r>
              <a:rPr lang="en-US" sz="2600" dirty="0"/>
              <a:t>Identify newborns who are at a higher risk for poor health outcomes and infant mortality in the first year of life</a:t>
            </a:r>
          </a:p>
          <a:p>
            <a:pPr marL="971550" lvl="1" indent="-514350">
              <a:lnSpc>
                <a:spcPct val="120000"/>
              </a:lnSpc>
              <a:buFont typeface="+mj-lt"/>
              <a:buAutoNum type="arabicPeriod"/>
            </a:pPr>
            <a:r>
              <a:rPr lang="en-US" sz="2600" dirty="0"/>
              <a:t>Link these infants with pediatric services and case management to initiate close follow-up</a:t>
            </a:r>
            <a:endParaRPr lang="en-US" sz="2600" u="sng" dirty="0"/>
          </a:p>
          <a:p>
            <a:endParaRPr lang="en-US" dirty="0"/>
          </a:p>
          <a:p>
            <a:endParaRPr lang="en-US" dirty="0"/>
          </a:p>
        </p:txBody>
      </p:sp>
      <p:sp>
        <p:nvSpPr>
          <p:cNvPr id="4" name="TextBox 3">
            <a:extLst>
              <a:ext uri="{FF2B5EF4-FFF2-40B4-BE49-F238E27FC236}">
                <a16:creationId xmlns:a16="http://schemas.microsoft.com/office/drawing/2014/main" id="{328C5C76-48A7-BB4E-8070-E5E6C649785E}"/>
              </a:ext>
            </a:extLst>
          </p:cNvPr>
          <p:cNvSpPr txBox="1"/>
          <p:nvPr/>
        </p:nvSpPr>
        <p:spPr>
          <a:xfrm>
            <a:off x="8878229" y="5564459"/>
            <a:ext cx="3313771" cy="230832"/>
          </a:xfrm>
          <a:prstGeom prst="rect">
            <a:avLst/>
          </a:prstGeom>
          <a:noFill/>
        </p:spPr>
        <p:txBody>
          <a:bodyPr wrap="square" rtlCol="0">
            <a:spAutoFit/>
          </a:bodyPr>
          <a:lstStyle/>
          <a:p>
            <a:r>
              <a:rPr lang="en-US" sz="900" dirty="0"/>
              <a:t>(Project WATCH: Working In Appalachia To Identify At-risk Infants)</a:t>
            </a:r>
          </a:p>
        </p:txBody>
      </p:sp>
    </p:spTree>
    <p:extLst>
      <p:ext uri="{BB962C8B-B14F-4D97-AF65-F5344CB8AC3E}">
        <p14:creationId xmlns:p14="http://schemas.microsoft.com/office/powerpoint/2010/main" val="143446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4" y="1"/>
            <a:ext cx="11663363" cy="797688"/>
          </a:xfrm>
        </p:spPr>
        <p:txBody>
          <a:bodyPr>
            <a:normAutofit/>
          </a:bodyPr>
          <a:lstStyle/>
          <a:p>
            <a:r>
              <a:rPr lang="en-US" b="1" dirty="0"/>
              <a:t>Project WATCH </a:t>
            </a:r>
          </a:p>
        </p:txBody>
      </p:sp>
      <p:sp>
        <p:nvSpPr>
          <p:cNvPr id="3" name="Content Placeholder 2"/>
          <p:cNvSpPr>
            <a:spLocks noGrp="1"/>
          </p:cNvSpPr>
          <p:nvPr>
            <p:ph idx="1"/>
          </p:nvPr>
        </p:nvSpPr>
        <p:spPr>
          <a:xfrm>
            <a:off x="306446" y="797688"/>
            <a:ext cx="11418707" cy="5430834"/>
          </a:xfrm>
        </p:spPr>
        <p:txBody>
          <a:bodyPr>
            <a:noAutofit/>
          </a:bodyPr>
          <a:lstStyle/>
          <a:p>
            <a:pPr>
              <a:lnSpc>
                <a:spcPct val="100000"/>
              </a:lnSpc>
            </a:pPr>
            <a:r>
              <a:rPr lang="en-US" sz="2000" b="1" dirty="0"/>
              <a:t>Oct 2016 – </a:t>
            </a:r>
            <a:r>
              <a:rPr lang="en-US" sz="2000" dirty="0"/>
              <a:t>logic-based questions about substance exposure and NAS added to the tool </a:t>
            </a:r>
          </a:p>
          <a:p>
            <a:pPr>
              <a:lnSpc>
                <a:spcPct val="100000"/>
              </a:lnSpc>
            </a:pPr>
            <a:r>
              <a:rPr lang="en-US" sz="2000" b="1" dirty="0"/>
              <a:t>Feb 2020 – </a:t>
            </a:r>
            <a:r>
              <a:rPr lang="en-US" sz="2000" dirty="0"/>
              <a:t>individual substance data added to the tool </a:t>
            </a:r>
          </a:p>
          <a:p>
            <a:r>
              <a:rPr lang="en-US" sz="2000" b="1" dirty="0"/>
              <a:t>Intrauterine Substance Exposure </a:t>
            </a:r>
            <a:r>
              <a:rPr lang="en-US" sz="2000" dirty="0"/>
              <a:t>(any medication prescribed by a physician during pregnancy) </a:t>
            </a:r>
          </a:p>
          <a:p>
            <a:pPr>
              <a:lnSpc>
                <a:spcPct val="100000"/>
              </a:lnSpc>
            </a:pPr>
            <a:r>
              <a:rPr lang="en-US" sz="2000" dirty="0">
                <a:solidFill>
                  <a:srgbClr val="FF0000"/>
                </a:solidFill>
              </a:rPr>
              <a:t>Yes/No </a:t>
            </a:r>
          </a:p>
          <a:p>
            <a:pPr lvl="1">
              <a:lnSpc>
                <a:spcPct val="100000"/>
              </a:lnSpc>
            </a:pPr>
            <a:r>
              <a:rPr lang="en-US" sz="1600" dirty="0"/>
              <a:t>if No, questions below not available </a:t>
            </a:r>
          </a:p>
          <a:p>
            <a:pPr lvl="1">
              <a:lnSpc>
                <a:spcPct val="100000"/>
              </a:lnSpc>
            </a:pPr>
            <a:r>
              <a:rPr lang="en-US" sz="1600" dirty="0"/>
              <a:t>If yes, then check all that apply</a:t>
            </a:r>
          </a:p>
          <a:p>
            <a:pPr lvl="5">
              <a:lnSpc>
                <a:spcPct val="100000"/>
              </a:lnSpc>
              <a:spcBef>
                <a:spcPts val="0"/>
              </a:spcBef>
            </a:pPr>
            <a:r>
              <a:rPr lang="en-US" sz="2000" dirty="0"/>
              <a:t>Self-reported</a:t>
            </a:r>
          </a:p>
          <a:p>
            <a:pPr lvl="5">
              <a:lnSpc>
                <a:spcPct val="100000"/>
              </a:lnSpc>
              <a:spcBef>
                <a:spcPts val="0"/>
              </a:spcBef>
            </a:pPr>
            <a:r>
              <a:rPr lang="en-US" sz="2000" dirty="0"/>
              <a:t>Documented in prenatal record (past medical records)</a:t>
            </a:r>
          </a:p>
          <a:p>
            <a:pPr lvl="5">
              <a:lnSpc>
                <a:spcPct val="100000"/>
              </a:lnSpc>
              <a:spcBef>
                <a:spcPts val="0"/>
              </a:spcBef>
            </a:pPr>
            <a:r>
              <a:rPr lang="en-US" sz="2000" dirty="0"/>
              <a:t>Positive maternal drug test (during their labor and delivery hospital admission)</a:t>
            </a:r>
          </a:p>
          <a:p>
            <a:pPr lvl="5">
              <a:lnSpc>
                <a:spcPct val="100000"/>
              </a:lnSpc>
              <a:spcBef>
                <a:spcPts val="0"/>
              </a:spcBef>
            </a:pPr>
            <a:r>
              <a:rPr lang="en-US" sz="2000" dirty="0"/>
              <a:t>Unknown</a:t>
            </a:r>
          </a:p>
          <a:p>
            <a:pPr lvl="5">
              <a:lnSpc>
                <a:spcPct val="100000"/>
              </a:lnSpc>
              <a:spcBef>
                <a:spcPts val="0"/>
              </a:spcBef>
            </a:pPr>
            <a:r>
              <a:rPr lang="en-US" sz="2000" dirty="0"/>
              <a:t>Other</a:t>
            </a:r>
          </a:p>
          <a:p>
            <a:pPr>
              <a:lnSpc>
                <a:spcPct val="100000"/>
              </a:lnSpc>
            </a:pPr>
            <a:r>
              <a:rPr lang="en-US" sz="2000" b="1" dirty="0"/>
              <a:t>Infant with clinical signs consistent with NAS diagnosis</a:t>
            </a:r>
            <a:r>
              <a:rPr lang="en-US" sz="2000" dirty="0"/>
              <a:t>*?</a:t>
            </a:r>
          </a:p>
          <a:p>
            <a:pPr lvl="1">
              <a:lnSpc>
                <a:spcPct val="100000"/>
              </a:lnSpc>
            </a:pPr>
            <a:r>
              <a:rPr lang="en-US" sz="2000" dirty="0">
                <a:solidFill>
                  <a:srgbClr val="FF0000"/>
                </a:solidFill>
              </a:rPr>
              <a:t>Yes/No</a:t>
            </a:r>
          </a:p>
          <a:p>
            <a:pPr marL="342900" lvl="1" indent="0">
              <a:lnSpc>
                <a:spcPct val="100000"/>
              </a:lnSpc>
              <a:buNone/>
            </a:pPr>
            <a:r>
              <a:rPr lang="en-US" sz="2000" i="1" dirty="0">
                <a:solidFill>
                  <a:srgbClr val="0070C0"/>
                </a:solidFill>
              </a:rPr>
              <a:t>*</a:t>
            </a:r>
            <a:r>
              <a:rPr lang="en-US" sz="2000" i="1" dirty="0">
                <a:solidFill>
                  <a:srgbClr val="0070C0"/>
                </a:solidFill>
                <a:cs typeface="Times New Roman" panose="02020603050405020304" pitchFamily="18" charset="0"/>
              </a:rPr>
              <a:t>NAS is diagnosed when a baby has intrauterine exposure to a neuroactive substance and exhibits clinical signs/symptoms of withdrawal, regardless of whether or not pharmacological treatment is required.  </a:t>
            </a:r>
            <a:endParaRPr lang="en-US" sz="2000" i="1" dirty="0">
              <a:solidFill>
                <a:srgbClr val="0070C0"/>
              </a:solidFill>
            </a:endParaRPr>
          </a:p>
        </p:txBody>
      </p:sp>
    </p:spTree>
    <p:extLst>
      <p:ext uri="{BB962C8B-B14F-4D97-AF65-F5344CB8AC3E}">
        <p14:creationId xmlns:p14="http://schemas.microsoft.com/office/powerpoint/2010/main" val="212984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6289-8745-43F5-A16E-BBB53C4EE162}"/>
              </a:ext>
            </a:extLst>
          </p:cNvPr>
          <p:cNvSpPr>
            <a:spLocks noGrp="1"/>
          </p:cNvSpPr>
          <p:nvPr>
            <p:ph type="title"/>
          </p:nvPr>
        </p:nvSpPr>
        <p:spPr/>
        <p:txBody>
          <a:bodyPr/>
          <a:lstStyle/>
          <a:p>
            <a:r>
              <a:rPr lang="en-US" dirty="0"/>
              <a:t>Expanding IUSE data- February 2020 </a:t>
            </a:r>
          </a:p>
        </p:txBody>
      </p:sp>
      <p:sp>
        <p:nvSpPr>
          <p:cNvPr id="3" name="Content Placeholder 2">
            <a:extLst>
              <a:ext uri="{FF2B5EF4-FFF2-40B4-BE49-F238E27FC236}">
                <a16:creationId xmlns:a16="http://schemas.microsoft.com/office/drawing/2014/main" id="{F574BAF8-8553-4920-A430-2082DFE8881D}"/>
              </a:ext>
            </a:extLst>
          </p:cNvPr>
          <p:cNvSpPr>
            <a:spLocks noGrp="1"/>
          </p:cNvSpPr>
          <p:nvPr>
            <p:ph idx="1"/>
          </p:nvPr>
        </p:nvSpPr>
        <p:spPr/>
        <p:txBody>
          <a:bodyPr/>
          <a:lstStyle/>
          <a:p>
            <a:pPr lvl="1">
              <a:lnSpc>
                <a:spcPct val="120000"/>
              </a:lnSpc>
              <a:spcBef>
                <a:spcPts val="0"/>
              </a:spcBef>
            </a:pPr>
            <a:r>
              <a:rPr lang="en-US" dirty="0"/>
              <a:t>If yes to IUSE: Select all that apply</a:t>
            </a:r>
          </a:p>
          <a:p>
            <a:pPr lvl="2">
              <a:lnSpc>
                <a:spcPct val="120000"/>
              </a:lnSpc>
              <a:spcBef>
                <a:spcPts val="0"/>
              </a:spcBef>
            </a:pPr>
            <a:r>
              <a:rPr lang="en-US" dirty="0"/>
              <a:t>Opioids</a:t>
            </a:r>
          </a:p>
          <a:p>
            <a:pPr lvl="2">
              <a:lnSpc>
                <a:spcPct val="120000"/>
              </a:lnSpc>
              <a:spcBef>
                <a:spcPts val="0"/>
              </a:spcBef>
            </a:pPr>
            <a:r>
              <a:rPr lang="en-US" dirty="0"/>
              <a:t>Stimulants</a:t>
            </a:r>
          </a:p>
          <a:p>
            <a:pPr lvl="2">
              <a:lnSpc>
                <a:spcPct val="120000"/>
              </a:lnSpc>
              <a:spcBef>
                <a:spcPts val="0"/>
              </a:spcBef>
            </a:pPr>
            <a:r>
              <a:rPr lang="en-US" dirty="0"/>
              <a:t>Sedatives-Hypnotics</a:t>
            </a:r>
          </a:p>
          <a:p>
            <a:pPr lvl="2">
              <a:lnSpc>
                <a:spcPct val="120000"/>
              </a:lnSpc>
              <a:spcBef>
                <a:spcPts val="0"/>
              </a:spcBef>
            </a:pPr>
            <a:r>
              <a:rPr lang="en-US" dirty="0"/>
              <a:t>Phencyclidine (PCP)</a:t>
            </a:r>
          </a:p>
          <a:p>
            <a:pPr lvl="2">
              <a:lnSpc>
                <a:spcPct val="120000"/>
              </a:lnSpc>
              <a:spcBef>
                <a:spcPts val="0"/>
              </a:spcBef>
            </a:pPr>
            <a:r>
              <a:rPr lang="en-US" dirty="0"/>
              <a:t>Cannabinoids</a:t>
            </a:r>
          </a:p>
          <a:p>
            <a:pPr lvl="2">
              <a:lnSpc>
                <a:spcPct val="120000"/>
              </a:lnSpc>
              <a:spcBef>
                <a:spcPts val="0"/>
              </a:spcBef>
            </a:pPr>
            <a:r>
              <a:rPr lang="en-US" dirty="0"/>
              <a:t>Gabapentin</a:t>
            </a:r>
          </a:p>
          <a:p>
            <a:pPr lvl="2">
              <a:lnSpc>
                <a:spcPct val="120000"/>
              </a:lnSpc>
              <a:spcBef>
                <a:spcPts val="0"/>
              </a:spcBef>
            </a:pPr>
            <a:r>
              <a:rPr lang="en-US" dirty="0"/>
              <a:t>Alcohol</a:t>
            </a:r>
          </a:p>
          <a:p>
            <a:pPr lvl="2">
              <a:lnSpc>
                <a:spcPct val="120000"/>
              </a:lnSpc>
              <a:spcBef>
                <a:spcPts val="0"/>
              </a:spcBef>
            </a:pPr>
            <a:r>
              <a:rPr lang="en-US" dirty="0"/>
              <a:t>Antidepressants </a:t>
            </a:r>
          </a:p>
          <a:p>
            <a:endParaRPr lang="en-US" dirty="0"/>
          </a:p>
        </p:txBody>
      </p:sp>
    </p:spTree>
    <p:extLst>
      <p:ext uri="{BB962C8B-B14F-4D97-AF65-F5344CB8AC3E}">
        <p14:creationId xmlns:p14="http://schemas.microsoft.com/office/powerpoint/2010/main" val="327435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BCDC-9AB8-194C-BC0E-0642507D0FBE}"/>
              </a:ext>
            </a:extLst>
          </p:cNvPr>
          <p:cNvSpPr>
            <a:spLocks noGrp="1"/>
          </p:cNvSpPr>
          <p:nvPr>
            <p:ph type="title"/>
          </p:nvPr>
        </p:nvSpPr>
        <p:spPr>
          <a:xfrm>
            <a:off x="838200" y="121285"/>
            <a:ext cx="10515600" cy="514819"/>
          </a:xfrm>
        </p:spPr>
        <p:txBody>
          <a:bodyPr>
            <a:normAutofit fontScale="90000"/>
          </a:bodyPr>
          <a:lstStyle/>
          <a:p>
            <a:pPr algn="ctr"/>
            <a:r>
              <a:rPr lang="en-US" dirty="0">
                <a:latin typeface="+mn-lt"/>
              </a:rPr>
              <a:t>Project WATCH- Yearly Data</a:t>
            </a:r>
          </a:p>
        </p:txBody>
      </p:sp>
      <p:graphicFrame>
        <p:nvGraphicFramePr>
          <p:cNvPr id="4" name="Content Placeholder 3">
            <a:extLst>
              <a:ext uri="{FF2B5EF4-FFF2-40B4-BE49-F238E27FC236}">
                <a16:creationId xmlns:a16="http://schemas.microsoft.com/office/drawing/2014/main" id="{246CF048-9825-DC4A-900D-18D053A0174C}"/>
              </a:ext>
            </a:extLst>
          </p:cNvPr>
          <p:cNvGraphicFramePr>
            <a:graphicFrameLocks noGrp="1"/>
          </p:cNvGraphicFramePr>
          <p:nvPr>
            <p:ph idx="1"/>
            <p:extLst>
              <p:ext uri="{D42A27DB-BD31-4B8C-83A1-F6EECF244321}">
                <p14:modId xmlns:p14="http://schemas.microsoft.com/office/powerpoint/2010/main" val="892638146"/>
              </p:ext>
            </p:extLst>
          </p:nvPr>
        </p:nvGraphicFramePr>
        <p:xfrm>
          <a:off x="838200" y="728870"/>
          <a:ext cx="10515600" cy="5326212"/>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431548425"/>
                    </a:ext>
                  </a:extLst>
                </a:gridCol>
                <a:gridCol w="2103120">
                  <a:extLst>
                    <a:ext uri="{9D8B030D-6E8A-4147-A177-3AD203B41FA5}">
                      <a16:colId xmlns:a16="http://schemas.microsoft.com/office/drawing/2014/main" val="2645378030"/>
                    </a:ext>
                  </a:extLst>
                </a:gridCol>
                <a:gridCol w="2103120">
                  <a:extLst>
                    <a:ext uri="{9D8B030D-6E8A-4147-A177-3AD203B41FA5}">
                      <a16:colId xmlns:a16="http://schemas.microsoft.com/office/drawing/2014/main" val="3351207056"/>
                    </a:ext>
                  </a:extLst>
                </a:gridCol>
                <a:gridCol w="2103120">
                  <a:extLst>
                    <a:ext uri="{9D8B030D-6E8A-4147-A177-3AD203B41FA5}">
                      <a16:colId xmlns:a16="http://schemas.microsoft.com/office/drawing/2014/main" val="1767098930"/>
                    </a:ext>
                  </a:extLst>
                </a:gridCol>
                <a:gridCol w="2103120">
                  <a:extLst>
                    <a:ext uri="{9D8B030D-6E8A-4147-A177-3AD203B41FA5}">
                      <a16:colId xmlns:a16="http://schemas.microsoft.com/office/drawing/2014/main" val="3991061825"/>
                    </a:ext>
                  </a:extLst>
                </a:gridCol>
              </a:tblGrid>
              <a:tr h="714794">
                <a:tc>
                  <a:txBody>
                    <a:bodyPr/>
                    <a:lstStyle/>
                    <a:p>
                      <a:pPr algn="ctr"/>
                      <a:r>
                        <a:rPr lang="en-US" sz="2800" b="1" dirty="0"/>
                        <a:t>Year</a:t>
                      </a:r>
                    </a:p>
                  </a:txBody>
                  <a:tcPr anchor="ctr"/>
                </a:tc>
                <a:tc>
                  <a:txBody>
                    <a:bodyPr/>
                    <a:lstStyle/>
                    <a:p>
                      <a:pPr algn="ctr"/>
                      <a:r>
                        <a:rPr lang="en-US" sz="2800" dirty="0"/>
                        <a:t>All Births</a:t>
                      </a:r>
                    </a:p>
                  </a:txBody>
                  <a:tcPr anchor="ctr"/>
                </a:tc>
                <a:tc>
                  <a:txBody>
                    <a:bodyPr/>
                    <a:lstStyle/>
                    <a:p>
                      <a:pPr algn="ctr"/>
                      <a:r>
                        <a:rPr lang="en-US" sz="2800" dirty="0"/>
                        <a:t>IUSE (%) </a:t>
                      </a:r>
                    </a:p>
                  </a:txBody>
                  <a:tcPr anchor="ctr"/>
                </a:tc>
                <a:tc>
                  <a:txBody>
                    <a:bodyPr/>
                    <a:lstStyle/>
                    <a:p>
                      <a:pPr algn="ctr"/>
                      <a:r>
                        <a:rPr lang="en-US" sz="2800" dirty="0"/>
                        <a:t>NAS (%) </a:t>
                      </a:r>
                    </a:p>
                  </a:txBody>
                  <a:tcPr anchor="ctr"/>
                </a:tc>
                <a:tc>
                  <a:txBody>
                    <a:bodyPr/>
                    <a:lstStyle/>
                    <a:p>
                      <a:pPr algn="ctr"/>
                      <a:r>
                        <a:rPr lang="en-US" sz="2800" dirty="0"/>
                        <a:t>NAS/1000</a:t>
                      </a:r>
                    </a:p>
                  </a:txBody>
                  <a:tcPr anchor="ctr"/>
                </a:tc>
                <a:extLst>
                  <a:ext uri="{0D108BD9-81ED-4DB2-BD59-A6C34878D82A}">
                    <a16:rowId xmlns:a16="http://schemas.microsoft.com/office/drawing/2014/main" val="3727060157"/>
                  </a:ext>
                </a:extLst>
              </a:tr>
              <a:tr h="429184">
                <a:tc>
                  <a:txBody>
                    <a:bodyPr/>
                    <a:lstStyle/>
                    <a:p>
                      <a:pPr algn="ctr"/>
                      <a:r>
                        <a:rPr lang="en-US" sz="2400" b="1" dirty="0"/>
                        <a:t>2017</a:t>
                      </a:r>
                    </a:p>
                  </a:txBody>
                  <a:tcPr anchor="b"/>
                </a:tc>
                <a:tc>
                  <a:txBody>
                    <a:bodyPr/>
                    <a:lstStyle/>
                    <a:p>
                      <a:pPr algn="ctr"/>
                      <a:r>
                        <a:rPr lang="en-US" sz="2400" dirty="0"/>
                        <a:t>18797</a:t>
                      </a:r>
                    </a:p>
                  </a:txBody>
                  <a:tcPr anchor="b"/>
                </a:tc>
                <a:tc>
                  <a:txBody>
                    <a:bodyPr/>
                    <a:lstStyle/>
                    <a:p>
                      <a:pPr algn="ctr"/>
                      <a:r>
                        <a:rPr lang="en-US" sz="2400" dirty="0">
                          <a:solidFill>
                            <a:schemeClr val="tx1"/>
                          </a:solidFill>
                        </a:rPr>
                        <a:t>13.99</a:t>
                      </a:r>
                    </a:p>
                  </a:txBody>
                  <a:tcPr anchor="b"/>
                </a:tc>
                <a:tc>
                  <a:txBody>
                    <a:bodyPr/>
                    <a:lstStyle/>
                    <a:p>
                      <a:pPr algn="ctr"/>
                      <a:r>
                        <a:rPr lang="en-US" sz="2400" dirty="0"/>
                        <a:t>5.12</a:t>
                      </a:r>
                    </a:p>
                  </a:txBody>
                  <a:tcPr anchor="b"/>
                </a:tc>
                <a:tc>
                  <a:txBody>
                    <a:bodyPr/>
                    <a:lstStyle/>
                    <a:p>
                      <a:pPr algn="ctr"/>
                      <a:r>
                        <a:rPr lang="en-US" sz="2400" dirty="0"/>
                        <a:t>51.2</a:t>
                      </a:r>
                    </a:p>
                  </a:txBody>
                  <a:tcPr anchor="b"/>
                </a:tc>
                <a:extLst>
                  <a:ext uri="{0D108BD9-81ED-4DB2-BD59-A6C34878D82A}">
                    <a16:rowId xmlns:a16="http://schemas.microsoft.com/office/drawing/2014/main" val="3720267607"/>
                  </a:ext>
                </a:extLst>
              </a:tr>
              <a:tr h="429184">
                <a:tc>
                  <a:txBody>
                    <a:bodyPr/>
                    <a:lstStyle/>
                    <a:p>
                      <a:pPr algn="ctr"/>
                      <a:r>
                        <a:rPr lang="en-US" sz="2400" b="1" dirty="0"/>
                        <a:t>2017 (res)</a:t>
                      </a:r>
                    </a:p>
                  </a:txBody>
                  <a:tcPr anchor="b">
                    <a:solidFill>
                      <a:schemeClr val="accent6">
                        <a:lumMod val="60000"/>
                        <a:lumOff val="40000"/>
                      </a:schemeClr>
                    </a:solidFill>
                  </a:tcPr>
                </a:tc>
                <a:tc>
                  <a:txBody>
                    <a:bodyPr/>
                    <a:lstStyle/>
                    <a:p>
                      <a:pPr algn="ctr"/>
                      <a:r>
                        <a:rPr lang="en-US" sz="2400" dirty="0"/>
                        <a:t>84.3%</a:t>
                      </a:r>
                    </a:p>
                  </a:txBody>
                  <a:tcPr anchor="b">
                    <a:solidFill>
                      <a:schemeClr val="accent6">
                        <a:lumMod val="60000"/>
                        <a:lumOff val="40000"/>
                      </a:schemeClr>
                    </a:solidFill>
                  </a:tcPr>
                </a:tc>
                <a:tc>
                  <a:txBody>
                    <a:bodyPr/>
                    <a:lstStyle/>
                    <a:p>
                      <a:pPr algn="ctr"/>
                      <a:r>
                        <a:rPr lang="en-US" sz="2400" dirty="0">
                          <a:solidFill>
                            <a:schemeClr val="tx1"/>
                          </a:solidFill>
                        </a:rPr>
                        <a:t>14.30</a:t>
                      </a:r>
                    </a:p>
                  </a:txBody>
                  <a:tcPr anchor="b">
                    <a:solidFill>
                      <a:schemeClr val="accent6">
                        <a:lumMod val="60000"/>
                        <a:lumOff val="40000"/>
                      </a:schemeClr>
                    </a:solidFill>
                  </a:tcPr>
                </a:tc>
                <a:tc>
                  <a:txBody>
                    <a:bodyPr/>
                    <a:lstStyle/>
                    <a:p>
                      <a:pPr algn="ctr"/>
                      <a:r>
                        <a:rPr lang="en-US" sz="2400" dirty="0"/>
                        <a:t>5.06</a:t>
                      </a:r>
                    </a:p>
                  </a:txBody>
                  <a:tcPr anchor="b">
                    <a:solidFill>
                      <a:schemeClr val="accent6">
                        <a:lumMod val="60000"/>
                        <a:lumOff val="40000"/>
                      </a:schemeClr>
                    </a:solidFill>
                  </a:tcPr>
                </a:tc>
                <a:tc>
                  <a:txBody>
                    <a:bodyPr/>
                    <a:lstStyle/>
                    <a:p>
                      <a:pPr algn="ctr"/>
                      <a:r>
                        <a:rPr lang="en-US" sz="2400" dirty="0"/>
                        <a:t>50.6</a:t>
                      </a:r>
                    </a:p>
                  </a:txBody>
                  <a:tcPr anchor="b">
                    <a:solidFill>
                      <a:schemeClr val="accent6">
                        <a:lumMod val="60000"/>
                        <a:lumOff val="40000"/>
                      </a:schemeClr>
                    </a:solidFill>
                  </a:tcPr>
                </a:tc>
                <a:extLst>
                  <a:ext uri="{0D108BD9-81ED-4DB2-BD59-A6C34878D82A}">
                    <a16:rowId xmlns:a16="http://schemas.microsoft.com/office/drawing/2014/main" val="4262352988"/>
                  </a:ext>
                </a:extLst>
              </a:tr>
              <a:tr h="429184">
                <a:tc>
                  <a:txBody>
                    <a:bodyPr/>
                    <a:lstStyle/>
                    <a:p>
                      <a:pPr algn="ctr"/>
                      <a:r>
                        <a:rPr lang="en-US" sz="2400" b="1" dirty="0"/>
                        <a:t>2018</a:t>
                      </a:r>
                    </a:p>
                  </a:txBody>
                  <a:tcPr anchor="b"/>
                </a:tc>
                <a:tc>
                  <a:txBody>
                    <a:bodyPr/>
                    <a:lstStyle/>
                    <a:p>
                      <a:pPr algn="ctr"/>
                      <a:r>
                        <a:rPr lang="en-US" sz="2400" dirty="0"/>
                        <a:t>18177</a:t>
                      </a:r>
                    </a:p>
                  </a:txBody>
                  <a:tcPr anchor="b"/>
                </a:tc>
                <a:tc>
                  <a:txBody>
                    <a:bodyPr/>
                    <a:lstStyle/>
                    <a:p>
                      <a:pPr algn="ctr"/>
                      <a:r>
                        <a:rPr lang="en-US" sz="2400" dirty="0">
                          <a:solidFill>
                            <a:schemeClr val="tx1"/>
                          </a:solidFill>
                        </a:rPr>
                        <a:t>14.07</a:t>
                      </a:r>
                    </a:p>
                  </a:txBody>
                  <a:tcPr anchor="b"/>
                </a:tc>
                <a:tc>
                  <a:txBody>
                    <a:bodyPr/>
                    <a:lstStyle/>
                    <a:p>
                      <a:pPr algn="ctr"/>
                      <a:r>
                        <a:rPr lang="en-US" sz="2400" dirty="0"/>
                        <a:t>4.96</a:t>
                      </a:r>
                    </a:p>
                  </a:txBody>
                  <a:tcPr anchor="b"/>
                </a:tc>
                <a:tc>
                  <a:txBody>
                    <a:bodyPr/>
                    <a:lstStyle/>
                    <a:p>
                      <a:pPr algn="ctr"/>
                      <a:r>
                        <a:rPr lang="en-US" sz="2400" dirty="0"/>
                        <a:t>49.6</a:t>
                      </a:r>
                    </a:p>
                  </a:txBody>
                  <a:tcPr anchor="b"/>
                </a:tc>
                <a:extLst>
                  <a:ext uri="{0D108BD9-81ED-4DB2-BD59-A6C34878D82A}">
                    <a16:rowId xmlns:a16="http://schemas.microsoft.com/office/drawing/2014/main" val="3034585531"/>
                  </a:ext>
                </a:extLst>
              </a:tr>
              <a:tr h="429184">
                <a:tc>
                  <a:txBody>
                    <a:bodyPr/>
                    <a:lstStyle/>
                    <a:p>
                      <a:pPr algn="ctr"/>
                      <a:r>
                        <a:rPr lang="en-US" sz="2400" b="1" dirty="0"/>
                        <a:t>2018 (res)</a:t>
                      </a:r>
                    </a:p>
                  </a:txBody>
                  <a:tcPr anchor="b">
                    <a:solidFill>
                      <a:schemeClr val="accent6">
                        <a:lumMod val="60000"/>
                        <a:lumOff val="40000"/>
                      </a:schemeClr>
                    </a:solidFill>
                  </a:tcPr>
                </a:tc>
                <a:tc>
                  <a:txBody>
                    <a:bodyPr/>
                    <a:lstStyle/>
                    <a:p>
                      <a:pPr algn="ctr"/>
                      <a:r>
                        <a:rPr lang="en-US" sz="2400" dirty="0"/>
                        <a:t>82.9%</a:t>
                      </a:r>
                    </a:p>
                  </a:txBody>
                  <a:tcPr anchor="b">
                    <a:solidFill>
                      <a:schemeClr val="accent6">
                        <a:lumMod val="60000"/>
                        <a:lumOff val="40000"/>
                      </a:schemeClr>
                    </a:solidFill>
                  </a:tcPr>
                </a:tc>
                <a:tc>
                  <a:txBody>
                    <a:bodyPr/>
                    <a:lstStyle/>
                    <a:p>
                      <a:pPr algn="ctr"/>
                      <a:r>
                        <a:rPr lang="en-US" sz="2400" dirty="0">
                          <a:solidFill>
                            <a:schemeClr val="tx1"/>
                          </a:solidFill>
                        </a:rPr>
                        <a:t>14.26</a:t>
                      </a:r>
                    </a:p>
                  </a:txBody>
                  <a:tcPr anchor="b">
                    <a:solidFill>
                      <a:schemeClr val="accent6">
                        <a:lumMod val="60000"/>
                        <a:lumOff val="40000"/>
                      </a:schemeClr>
                    </a:solidFill>
                  </a:tcPr>
                </a:tc>
                <a:tc>
                  <a:txBody>
                    <a:bodyPr/>
                    <a:lstStyle/>
                    <a:p>
                      <a:pPr algn="ctr"/>
                      <a:r>
                        <a:rPr lang="en-US" sz="2400" dirty="0"/>
                        <a:t>4.89</a:t>
                      </a:r>
                    </a:p>
                  </a:txBody>
                  <a:tcPr anchor="b">
                    <a:solidFill>
                      <a:schemeClr val="accent6">
                        <a:lumMod val="60000"/>
                        <a:lumOff val="40000"/>
                      </a:schemeClr>
                    </a:solidFill>
                  </a:tcPr>
                </a:tc>
                <a:tc>
                  <a:txBody>
                    <a:bodyPr/>
                    <a:lstStyle/>
                    <a:p>
                      <a:pPr algn="ctr"/>
                      <a:r>
                        <a:rPr lang="en-US" sz="2400" dirty="0"/>
                        <a:t>48.9</a:t>
                      </a:r>
                    </a:p>
                  </a:txBody>
                  <a:tcPr anchor="b">
                    <a:solidFill>
                      <a:schemeClr val="accent6">
                        <a:lumMod val="60000"/>
                        <a:lumOff val="40000"/>
                      </a:schemeClr>
                    </a:solidFill>
                  </a:tcPr>
                </a:tc>
                <a:extLst>
                  <a:ext uri="{0D108BD9-81ED-4DB2-BD59-A6C34878D82A}">
                    <a16:rowId xmlns:a16="http://schemas.microsoft.com/office/drawing/2014/main" val="1549996055"/>
                  </a:ext>
                </a:extLst>
              </a:tr>
              <a:tr h="429184">
                <a:tc>
                  <a:txBody>
                    <a:bodyPr/>
                    <a:lstStyle/>
                    <a:p>
                      <a:pPr algn="ctr"/>
                      <a:r>
                        <a:rPr lang="en-US" sz="2400" b="1" dirty="0"/>
                        <a:t>2019</a:t>
                      </a:r>
                    </a:p>
                  </a:txBody>
                  <a:tcPr anchor="b"/>
                </a:tc>
                <a:tc>
                  <a:txBody>
                    <a:bodyPr/>
                    <a:lstStyle/>
                    <a:p>
                      <a:pPr algn="ctr"/>
                      <a:r>
                        <a:rPr lang="en-US" sz="2400" dirty="0"/>
                        <a:t>18526</a:t>
                      </a:r>
                    </a:p>
                  </a:txBody>
                  <a:tcPr anchor="b"/>
                </a:tc>
                <a:tc>
                  <a:txBody>
                    <a:bodyPr/>
                    <a:lstStyle/>
                    <a:p>
                      <a:pPr algn="ctr"/>
                      <a:r>
                        <a:rPr lang="en-US" sz="2400" dirty="0">
                          <a:solidFill>
                            <a:schemeClr val="tx1"/>
                          </a:solidFill>
                        </a:rPr>
                        <a:t>13.19</a:t>
                      </a:r>
                    </a:p>
                  </a:txBody>
                  <a:tcPr anchor="b"/>
                </a:tc>
                <a:tc>
                  <a:txBody>
                    <a:bodyPr/>
                    <a:lstStyle/>
                    <a:p>
                      <a:pPr algn="ctr"/>
                      <a:r>
                        <a:rPr lang="en-US" sz="2400" dirty="0"/>
                        <a:t>5.55</a:t>
                      </a:r>
                    </a:p>
                  </a:txBody>
                  <a:tcPr anchor="b"/>
                </a:tc>
                <a:tc>
                  <a:txBody>
                    <a:bodyPr/>
                    <a:lstStyle/>
                    <a:p>
                      <a:pPr algn="ctr"/>
                      <a:r>
                        <a:rPr lang="en-US" sz="2400" dirty="0"/>
                        <a:t>55.5</a:t>
                      </a:r>
                    </a:p>
                  </a:txBody>
                  <a:tcPr anchor="b"/>
                </a:tc>
                <a:extLst>
                  <a:ext uri="{0D108BD9-81ED-4DB2-BD59-A6C34878D82A}">
                    <a16:rowId xmlns:a16="http://schemas.microsoft.com/office/drawing/2014/main" val="3227309997"/>
                  </a:ext>
                </a:extLst>
              </a:tr>
              <a:tr h="429184">
                <a:tc>
                  <a:txBody>
                    <a:bodyPr/>
                    <a:lstStyle/>
                    <a:p>
                      <a:pPr algn="ctr"/>
                      <a:r>
                        <a:rPr lang="en-US" sz="2400" b="1" dirty="0"/>
                        <a:t>2019 (res)</a:t>
                      </a:r>
                    </a:p>
                  </a:txBody>
                  <a:tcPr anchor="b">
                    <a:solidFill>
                      <a:schemeClr val="accent6">
                        <a:lumMod val="60000"/>
                        <a:lumOff val="40000"/>
                      </a:schemeClr>
                    </a:solidFill>
                  </a:tcPr>
                </a:tc>
                <a:tc>
                  <a:txBody>
                    <a:bodyPr/>
                    <a:lstStyle/>
                    <a:p>
                      <a:pPr algn="ctr"/>
                      <a:r>
                        <a:rPr lang="en-US" sz="2400" dirty="0"/>
                        <a:t>82.7%</a:t>
                      </a:r>
                    </a:p>
                  </a:txBody>
                  <a:tcPr anchor="b">
                    <a:solidFill>
                      <a:schemeClr val="accent6">
                        <a:lumMod val="60000"/>
                        <a:lumOff val="40000"/>
                      </a:schemeClr>
                    </a:solidFill>
                  </a:tcPr>
                </a:tc>
                <a:tc>
                  <a:txBody>
                    <a:bodyPr/>
                    <a:lstStyle/>
                    <a:p>
                      <a:pPr algn="ctr"/>
                      <a:r>
                        <a:rPr lang="en-US" sz="2400" dirty="0">
                          <a:solidFill>
                            <a:schemeClr val="tx1"/>
                          </a:solidFill>
                        </a:rPr>
                        <a:t>13.40</a:t>
                      </a:r>
                    </a:p>
                  </a:txBody>
                  <a:tcPr anchor="b">
                    <a:solidFill>
                      <a:schemeClr val="accent6">
                        <a:lumMod val="60000"/>
                        <a:lumOff val="40000"/>
                      </a:schemeClr>
                    </a:solidFill>
                  </a:tcPr>
                </a:tc>
                <a:tc>
                  <a:txBody>
                    <a:bodyPr/>
                    <a:lstStyle/>
                    <a:p>
                      <a:pPr algn="ctr"/>
                      <a:r>
                        <a:rPr lang="en-US" sz="2400" dirty="0"/>
                        <a:t>5.63</a:t>
                      </a:r>
                    </a:p>
                  </a:txBody>
                  <a:tcPr anchor="b">
                    <a:solidFill>
                      <a:schemeClr val="accent6">
                        <a:lumMod val="60000"/>
                        <a:lumOff val="40000"/>
                      </a:schemeClr>
                    </a:solidFill>
                  </a:tcPr>
                </a:tc>
                <a:tc>
                  <a:txBody>
                    <a:bodyPr/>
                    <a:lstStyle/>
                    <a:p>
                      <a:pPr algn="ctr"/>
                      <a:r>
                        <a:rPr lang="en-US" sz="2400" dirty="0"/>
                        <a:t>56.3</a:t>
                      </a:r>
                    </a:p>
                  </a:txBody>
                  <a:tcPr anchor="b">
                    <a:solidFill>
                      <a:schemeClr val="accent6">
                        <a:lumMod val="60000"/>
                        <a:lumOff val="40000"/>
                      </a:schemeClr>
                    </a:solidFill>
                  </a:tcPr>
                </a:tc>
                <a:extLst>
                  <a:ext uri="{0D108BD9-81ED-4DB2-BD59-A6C34878D82A}">
                    <a16:rowId xmlns:a16="http://schemas.microsoft.com/office/drawing/2014/main" val="1139485528"/>
                  </a:ext>
                </a:extLst>
              </a:tr>
              <a:tr h="476909">
                <a:tc>
                  <a:txBody>
                    <a:bodyPr/>
                    <a:lstStyle/>
                    <a:p>
                      <a:pPr algn="ctr"/>
                      <a:r>
                        <a:rPr lang="en-US" sz="2400" b="1" dirty="0"/>
                        <a:t>2020</a:t>
                      </a:r>
                    </a:p>
                  </a:txBody>
                  <a:tcPr anchor="b"/>
                </a:tc>
                <a:tc>
                  <a:txBody>
                    <a:bodyPr/>
                    <a:lstStyle/>
                    <a:p>
                      <a:pPr algn="ctr"/>
                      <a:r>
                        <a:rPr lang="en-US" sz="2400" dirty="0"/>
                        <a:t>18093</a:t>
                      </a:r>
                    </a:p>
                  </a:txBody>
                  <a:tcPr anchor="b"/>
                </a:tc>
                <a:tc>
                  <a:txBody>
                    <a:bodyPr/>
                    <a:lstStyle/>
                    <a:p>
                      <a:pPr algn="ctr"/>
                      <a:r>
                        <a:rPr lang="en-US" sz="2400" dirty="0">
                          <a:solidFill>
                            <a:schemeClr val="tx1"/>
                          </a:solidFill>
                        </a:rPr>
                        <a:t>13.86</a:t>
                      </a:r>
                    </a:p>
                  </a:txBody>
                  <a:tcPr anchor="b"/>
                </a:tc>
                <a:tc>
                  <a:txBody>
                    <a:bodyPr/>
                    <a:lstStyle/>
                    <a:p>
                      <a:pPr algn="ctr"/>
                      <a:r>
                        <a:rPr lang="en-US" sz="2400" dirty="0">
                          <a:solidFill>
                            <a:srgbClr val="FF0000"/>
                          </a:solidFill>
                        </a:rPr>
                        <a:t>6.54</a:t>
                      </a:r>
                    </a:p>
                  </a:txBody>
                  <a:tcPr anchor="b"/>
                </a:tc>
                <a:tc>
                  <a:txBody>
                    <a:bodyPr/>
                    <a:lstStyle/>
                    <a:p>
                      <a:pPr algn="ctr"/>
                      <a:r>
                        <a:rPr lang="en-US" sz="2400" dirty="0"/>
                        <a:t>65.4</a:t>
                      </a:r>
                    </a:p>
                  </a:txBody>
                  <a:tcPr anchor="b"/>
                </a:tc>
                <a:extLst>
                  <a:ext uri="{0D108BD9-81ED-4DB2-BD59-A6C34878D82A}">
                    <a16:rowId xmlns:a16="http://schemas.microsoft.com/office/drawing/2014/main" val="3082443290"/>
                  </a:ext>
                </a:extLst>
              </a:tr>
              <a:tr h="429184">
                <a:tc>
                  <a:txBody>
                    <a:bodyPr/>
                    <a:lstStyle/>
                    <a:p>
                      <a:pPr algn="ctr"/>
                      <a:r>
                        <a:rPr lang="en-US" sz="2400" b="1" dirty="0"/>
                        <a:t>2020 (res)</a:t>
                      </a:r>
                    </a:p>
                  </a:txBody>
                  <a:tcPr anchor="b">
                    <a:solidFill>
                      <a:schemeClr val="accent6">
                        <a:lumMod val="60000"/>
                        <a:lumOff val="40000"/>
                      </a:schemeClr>
                    </a:solidFill>
                  </a:tcPr>
                </a:tc>
                <a:tc>
                  <a:txBody>
                    <a:bodyPr/>
                    <a:lstStyle/>
                    <a:p>
                      <a:pPr algn="ctr"/>
                      <a:r>
                        <a:rPr lang="en-US" sz="2400" dirty="0"/>
                        <a:t>81.1%</a:t>
                      </a:r>
                    </a:p>
                  </a:txBody>
                  <a:tcPr anchor="b">
                    <a:solidFill>
                      <a:schemeClr val="accent6">
                        <a:lumMod val="60000"/>
                        <a:lumOff val="40000"/>
                      </a:schemeClr>
                    </a:solidFill>
                  </a:tcPr>
                </a:tc>
                <a:tc>
                  <a:txBody>
                    <a:bodyPr/>
                    <a:lstStyle/>
                    <a:p>
                      <a:pPr algn="ctr"/>
                      <a:r>
                        <a:rPr lang="en-US" sz="2400" dirty="0">
                          <a:solidFill>
                            <a:schemeClr val="tx1"/>
                          </a:solidFill>
                        </a:rPr>
                        <a:t>14.22</a:t>
                      </a:r>
                    </a:p>
                  </a:txBody>
                  <a:tcPr anchor="b">
                    <a:solidFill>
                      <a:schemeClr val="accent6">
                        <a:lumMod val="60000"/>
                        <a:lumOff val="40000"/>
                      </a:schemeClr>
                    </a:solidFill>
                  </a:tcPr>
                </a:tc>
                <a:tc>
                  <a:txBody>
                    <a:bodyPr/>
                    <a:lstStyle/>
                    <a:p>
                      <a:pPr algn="ctr"/>
                      <a:r>
                        <a:rPr lang="en-US" sz="2400" dirty="0">
                          <a:solidFill>
                            <a:srgbClr val="FF0000"/>
                          </a:solidFill>
                        </a:rPr>
                        <a:t>6.56</a:t>
                      </a:r>
                    </a:p>
                  </a:txBody>
                  <a:tcPr anchor="b">
                    <a:solidFill>
                      <a:schemeClr val="accent6">
                        <a:lumMod val="60000"/>
                        <a:lumOff val="40000"/>
                      </a:schemeClr>
                    </a:solidFill>
                  </a:tcPr>
                </a:tc>
                <a:tc>
                  <a:txBody>
                    <a:bodyPr/>
                    <a:lstStyle/>
                    <a:p>
                      <a:pPr algn="ctr"/>
                      <a:r>
                        <a:rPr lang="en-US" sz="2400" dirty="0"/>
                        <a:t>65.6</a:t>
                      </a:r>
                    </a:p>
                  </a:txBody>
                  <a:tcPr anchor="b">
                    <a:solidFill>
                      <a:schemeClr val="accent6">
                        <a:lumMod val="60000"/>
                        <a:lumOff val="40000"/>
                      </a:schemeClr>
                    </a:solidFill>
                  </a:tcPr>
                </a:tc>
                <a:extLst>
                  <a:ext uri="{0D108BD9-81ED-4DB2-BD59-A6C34878D82A}">
                    <a16:rowId xmlns:a16="http://schemas.microsoft.com/office/drawing/2014/main" val="2659339278"/>
                  </a:ext>
                </a:extLst>
              </a:tr>
              <a:tr h="232905">
                <a:tc>
                  <a:txBody>
                    <a:bodyPr/>
                    <a:lstStyle/>
                    <a:p>
                      <a:pPr algn="ctr"/>
                      <a:r>
                        <a:rPr lang="en-US" sz="2400" b="1" dirty="0"/>
                        <a:t>2021 (June)</a:t>
                      </a:r>
                    </a:p>
                  </a:txBody>
                  <a:tcPr anchor="b"/>
                </a:tc>
                <a:tc>
                  <a:txBody>
                    <a:bodyPr/>
                    <a:lstStyle/>
                    <a:p>
                      <a:pPr algn="ctr"/>
                      <a:r>
                        <a:rPr lang="en-US" sz="2400" dirty="0"/>
                        <a:t>8728</a:t>
                      </a:r>
                    </a:p>
                  </a:txBody>
                  <a:tcPr anchor="b"/>
                </a:tc>
                <a:tc>
                  <a:txBody>
                    <a:bodyPr/>
                    <a:lstStyle/>
                    <a:p>
                      <a:pPr algn="ctr"/>
                      <a:r>
                        <a:rPr lang="en-US" sz="2400" dirty="0">
                          <a:solidFill>
                            <a:schemeClr val="tx1"/>
                          </a:solidFill>
                        </a:rPr>
                        <a:t>14.10</a:t>
                      </a:r>
                    </a:p>
                  </a:txBody>
                  <a:tcPr anchor="b"/>
                </a:tc>
                <a:tc>
                  <a:txBody>
                    <a:bodyPr/>
                    <a:lstStyle/>
                    <a:p>
                      <a:pPr algn="ctr"/>
                      <a:r>
                        <a:rPr lang="en-US" sz="2400" dirty="0">
                          <a:solidFill>
                            <a:schemeClr val="tx1"/>
                          </a:solidFill>
                        </a:rPr>
                        <a:t>5.90</a:t>
                      </a:r>
                    </a:p>
                  </a:txBody>
                  <a:tcPr anchor="b"/>
                </a:tc>
                <a:tc>
                  <a:txBody>
                    <a:bodyPr/>
                    <a:lstStyle/>
                    <a:p>
                      <a:pPr algn="ctr"/>
                      <a:r>
                        <a:rPr lang="en-US" sz="2400" dirty="0"/>
                        <a:t>59.0</a:t>
                      </a:r>
                    </a:p>
                  </a:txBody>
                  <a:tcPr anchor="b"/>
                </a:tc>
                <a:extLst>
                  <a:ext uri="{0D108BD9-81ED-4DB2-BD59-A6C34878D82A}">
                    <a16:rowId xmlns:a16="http://schemas.microsoft.com/office/drawing/2014/main" val="122836057"/>
                  </a:ext>
                </a:extLst>
              </a:tr>
              <a:tr h="476909">
                <a:tc>
                  <a:txBody>
                    <a:bodyPr/>
                    <a:lstStyle/>
                    <a:p>
                      <a:pPr algn="ctr"/>
                      <a:r>
                        <a:rPr lang="en-US" sz="2400" b="1" dirty="0"/>
                        <a:t>2021 (res)</a:t>
                      </a:r>
                    </a:p>
                  </a:txBody>
                  <a:tcPr anchor="b">
                    <a:solidFill>
                      <a:schemeClr val="accent6">
                        <a:lumMod val="60000"/>
                        <a:lumOff val="40000"/>
                      </a:schemeClr>
                    </a:solidFill>
                  </a:tcPr>
                </a:tc>
                <a:tc>
                  <a:txBody>
                    <a:bodyPr/>
                    <a:lstStyle/>
                    <a:p>
                      <a:pPr algn="ctr"/>
                      <a:r>
                        <a:rPr lang="en-US" sz="2400" dirty="0"/>
                        <a:t>80.1%</a:t>
                      </a:r>
                    </a:p>
                  </a:txBody>
                  <a:tcPr anchor="b">
                    <a:solidFill>
                      <a:schemeClr val="accent6">
                        <a:lumMod val="60000"/>
                        <a:lumOff val="40000"/>
                      </a:schemeClr>
                    </a:solidFill>
                  </a:tcPr>
                </a:tc>
                <a:tc>
                  <a:txBody>
                    <a:bodyPr/>
                    <a:lstStyle/>
                    <a:p>
                      <a:pPr algn="ctr"/>
                      <a:r>
                        <a:rPr lang="en-US" sz="2400" dirty="0">
                          <a:solidFill>
                            <a:schemeClr val="tx1"/>
                          </a:solidFill>
                        </a:rPr>
                        <a:t>14.43</a:t>
                      </a:r>
                    </a:p>
                  </a:txBody>
                  <a:tcPr anchor="b">
                    <a:solidFill>
                      <a:schemeClr val="accent6">
                        <a:lumMod val="60000"/>
                        <a:lumOff val="40000"/>
                      </a:schemeClr>
                    </a:solidFill>
                  </a:tcPr>
                </a:tc>
                <a:tc>
                  <a:txBody>
                    <a:bodyPr/>
                    <a:lstStyle/>
                    <a:p>
                      <a:pPr algn="ctr"/>
                      <a:r>
                        <a:rPr lang="en-US" sz="2400" dirty="0">
                          <a:solidFill>
                            <a:schemeClr val="tx1"/>
                          </a:solidFill>
                        </a:rPr>
                        <a:t>6.08</a:t>
                      </a:r>
                    </a:p>
                  </a:txBody>
                  <a:tcPr anchor="b">
                    <a:solidFill>
                      <a:schemeClr val="accent6">
                        <a:lumMod val="60000"/>
                        <a:lumOff val="40000"/>
                      </a:schemeClr>
                    </a:solidFill>
                  </a:tcPr>
                </a:tc>
                <a:tc>
                  <a:txBody>
                    <a:bodyPr/>
                    <a:lstStyle/>
                    <a:p>
                      <a:pPr algn="ctr"/>
                      <a:r>
                        <a:rPr lang="en-US" sz="2400" dirty="0"/>
                        <a:t>60.8</a:t>
                      </a:r>
                    </a:p>
                  </a:txBody>
                  <a:tcPr anchor="b">
                    <a:solidFill>
                      <a:schemeClr val="accent6">
                        <a:lumMod val="60000"/>
                        <a:lumOff val="40000"/>
                      </a:schemeClr>
                    </a:solidFill>
                  </a:tcPr>
                </a:tc>
                <a:extLst>
                  <a:ext uri="{0D108BD9-81ED-4DB2-BD59-A6C34878D82A}">
                    <a16:rowId xmlns:a16="http://schemas.microsoft.com/office/drawing/2014/main" val="502656194"/>
                  </a:ext>
                </a:extLst>
              </a:tr>
            </a:tbl>
          </a:graphicData>
        </a:graphic>
      </p:graphicFrame>
    </p:spTree>
    <p:extLst>
      <p:ext uri="{BB962C8B-B14F-4D97-AF65-F5344CB8AC3E}">
        <p14:creationId xmlns:p14="http://schemas.microsoft.com/office/powerpoint/2010/main" val="388303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97E8-15F2-944C-880D-C87CEBE10765}"/>
              </a:ext>
            </a:extLst>
          </p:cNvPr>
          <p:cNvSpPr>
            <a:spLocks noGrp="1"/>
          </p:cNvSpPr>
          <p:nvPr>
            <p:ph type="title"/>
          </p:nvPr>
        </p:nvSpPr>
        <p:spPr>
          <a:xfrm>
            <a:off x="107576" y="143474"/>
            <a:ext cx="12084424" cy="947398"/>
          </a:xfrm>
        </p:spPr>
        <p:txBody>
          <a:bodyPr/>
          <a:lstStyle/>
          <a:p>
            <a:pPr algn="ctr"/>
            <a:r>
              <a:rPr lang="en-US" dirty="0"/>
              <a:t>Project WATCH: Quarterly IUSE % </a:t>
            </a:r>
          </a:p>
        </p:txBody>
      </p:sp>
      <p:graphicFrame>
        <p:nvGraphicFramePr>
          <p:cNvPr id="11" name="Chart 10">
            <a:extLst>
              <a:ext uri="{FF2B5EF4-FFF2-40B4-BE49-F238E27FC236}">
                <a16:creationId xmlns:a16="http://schemas.microsoft.com/office/drawing/2014/main" id="{0C241938-285C-F84A-AA2D-90718B56317A}"/>
              </a:ext>
            </a:extLst>
          </p:cNvPr>
          <p:cNvGraphicFramePr>
            <a:graphicFrameLocks/>
          </p:cNvGraphicFramePr>
          <p:nvPr>
            <p:extLst>
              <p:ext uri="{D42A27DB-BD31-4B8C-83A1-F6EECF244321}">
                <p14:modId xmlns:p14="http://schemas.microsoft.com/office/powerpoint/2010/main" val="1370914846"/>
              </p:ext>
            </p:extLst>
          </p:nvPr>
        </p:nvGraphicFramePr>
        <p:xfrm>
          <a:off x="695325" y="1325217"/>
          <a:ext cx="11231632" cy="5102081"/>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8623C00E-9EDE-2C4C-90F1-EBC2A4E411EB}"/>
              </a:ext>
            </a:extLst>
          </p:cNvPr>
          <p:cNvCxnSpPr>
            <a:cxnSpLocks/>
          </p:cNvCxnSpPr>
          <p:nvPr/>
        </p:nvCxnSpPr>
        <p:spPr>
          <a:xfrm>
            <a:off x="980661" y="2896575"/>
            <a:ext cx="1077401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79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97E8-15F2-944C-880D-C87CEBE10765}"/>
              </a:ext>
            </a:extLst>
          </p:cNvPr>
          <p:cNvSpPr>
            <a:spLocks noGrp="1"/>
          </p:cNvSpPr>
          <p:nvPr>
            <p:ph type="title"/>
          </p:nvPr>
        </p:nvSpPr>
        <p:spPr>
          <a:xfrm>
            <a:off x="145774" y="231918"/>
            <a:ext cx="10515600" cy="854074"/>
          </a:xfrm>
        </p:spPr>
        <p:txBody>
          <a:bodyPr/>
          <a:lstStyle/>
          <a:p>
            <a:pPr algn="ctr"/>
            <a:r>
              <a:rPr lang="en-US" dirty="0"/>
              <a:t>Project WATCH: Quarterly NAS %</a:t>
            </a:r>
          </a:p>
        </p:txBody>
      </p:sp>
      <p:graphicFrame>
        <p:nvGraphicFramePr>
          <p:cNvPr id="9" name="Chart 8">
            <a:extLst>
              <a:ext uri="{FF2B5EF4-FFF2-40B4-BE49-F238E27FC236}">
                <a16:creationId xmlns:a16="http://schemas.microsoft.com/office/drawing/2014/main" id="{A2E68390-30DE-484F-8F94-C2004663DE45}"/>
              </a:ext>
            </a:extLst>
          </p:cNvPr>
          <p:cNvGraphicFramePr>
            <a:graphicFrameLocks/>
          </p:cNvGraphicFramePr>
          <p:nvPr>
            <p:extLst>
              <p:ext uri="{D42A27DB-BD31-4B8C-83A1-F6EECF244321}">
                <p14:modId xmlns:p14="http://schemas.microsoft.com/office/powerpoint/2010/main" val="1566159233"/>
              </p:ext>
            </p:extLst>
          </p:nvPr>
        </p:nvGraphicFramePr>
        <p:xfrm>
          <a:off x="533400" y="1351723"/>
          <a:ext cx="11125200" cy="5009318"/>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98217766-2E47-A348-AA04-68BF5EAB00C3}"/>
              </a:ext>
            </a:extLst>
          </p:cNvPr>
          <p:cNvCxnSpPr>
            <a:cxnSpLocks/>
          </p:cNvCxnSpPr>
          <p:nvPr/>
        </p:nvCxnSpPr>
        <p:spPr>
          <a:xfrm>
            <a:off x="533400" y="2756452"/>
            <a:ext cx="111252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690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310D-647E-DE4D-8A39-855D2F104C10}"/>
              </a:ext>
            </a:extLst>
          </p:cNvPr>
          <p:cNvSpPr>
            <a:spLocks noGrp="1"/>
          </p:cNvSpPr>
          <p:nvPr>
            <p:ph type="title"/>
          </p:nvPr>
        </p:nvSpPr>
        <p:spPr>
          <a:xfrm>
            <a:off x="838198" y="114300"/>
            <a:ext cx="10082465" cy="1576387"/>
          </a:xfrm>
        </p:spPr>
        <p:txBody>
          <a:bodyPr>
            <a:normAutofit fontScale="90000"/>
          </a:bodyPr>
          <a:lstStyle/>
          <a:p>
            <a:pPr algn="ctr"/>
            <a:br>
              <a:rPr lang="en-US" sz="3600" dirty="0">
                <a:latin typeface="+mn-lt"/>
              </a:rPr>
            </a:br>
            <a:r>
              <a:rPr lang="en-US" sz="3600" dirty="0">
                <a:latin typeface="+mn-lt"/>
              </a:rPr>
              <a:t>Feb 1, 2020 – Aug 31, 2021 </a:t>
            </a:r>
            <a:br>
              <a:rPr lang="en-US" sz="3600" dirty="0">
                <a:latin typeface="+mn-lt"/>
              </a:rPr>
            </a:br>
            <a:r>
              <a:rPr lang="en-US" sz="3600" dirty="0">
                <a:latin typeface="+mn-lt"/>
              </a:rPr>
              <a:t>N= 28,270 – 19 months</a:t>
            </a:r>
            <a:br>
              <a:rPr lang="en-US" sz="3600" dirty="0">
                <a:latin typeface="+mn-lt"/>
              </a:rPr>
            </a:br>
            <a:r>
              <a:rPr lang="en-US" sz="3600" dirty="0">
                <a:latin typeface="+mn-lt"/>
              </a:rPr>
              <a:t>IUSE = 3944 (13.95%)</a:t>
            </a:r>
            <a:br>
              <a:rPr lang="en-US" sz="3600" dirty="0">
                <a:latin typeface="+mn-lt"/>
              </a:rPr>
            </a:br>
            <a:r>
              <a:rPr lang="en-US" sz="3600" dirty="0">
                <a:latin typeface="+mn-lt"/>
              </a:rPr>
              <a:t> </a:t>
            </a:r>
          </a:p>
        </p:txBody>
      </p:sp>
      <p:graphicFrame>
        <p:nvGraphicFramePr>
          <p:cNvPr id="4" name="Content Placeholder 3">
            <a:extLst>
              <a:ext uri="{FF2B5EF4-FFF2-40B4-BE49-F238E27FC236}">
                <a16:creationId xmlns:a16="http://schemas.microsoft.com/office/drawing/2014/main" id="{89EC2475-EB94-8F4B-B0CF-27FE34744CD3}"/>
              </a:ext>
            </a:extLst>
          </p:cNvPr>
          <p:cNvGraphicFramePr>
            <a:graphicFrameLocks noGrp="1"/>
          </p:cNvGraphicFramePr>
          <p:nvPr>
            <p:ph idx="1"/>
            <p:extLst>
              <p:ext uri="{D42A27DB-BD31-4B8C-83A1-F6EECF244321}">
                <p14:modId xmlns:p14="http://schemas.microsoft.com/office/powerpoint/2010/main" val="801650724"/>
              </p:ext>
            </p:extLst>
          </p:nvPr>
        </p:nvGraphicFramePr>
        <p:xfrm>
          <a:off x="838199" y="1690688"/>
          <a:ext cx="9834564" cy="4437738"/>
        </p:xfrm>
        <a:graphic>
          <a:graphicData uri="http://schemas.openxmlformats.org/drawingml/2006/table">
            <a:tbl>
              <a:tblPr firstRow="1" bandRow="1">
                <a:tableStyleId>{5C22544A-7EE6-4342-B048-85BDC9FD1C3A}</a:tableStyleId>
              </a:tblPr>
              <a:tblGrid>
                <a:gridCol w="3402013">
                  <a:extLst>
                    <a:ext uri="{9D8B030D-6E8A-4147-A177-3AD203B41FA5}">
                      <a16:colId xmlns:a16="http://schemas.microsoft.com/office/drawing/2014/main" val="1840709443"/>
                    </a:ext>
                  </a:extLst>
                </a:gridCol>
                <a:gridCol w="3402013">
                  <a:extLst>
                    <a:ext uri="{9D8B030D-6E8A-4147-A177-3AD203B41FA5}">
                      <a16:colId xmlns:a16="http://schemas.microsoft.com/office/drawing/2014/main" val="2943797292"/>
                    </a:ext>
                  </a:extLst>
                </a:gridCol>
                <a:gridCol w="3030538">
                  <a:extLst>
                    <a:ext uri="{9D8B030D-6E8A-4147-A177-3AD203B41FA5}">
                      <a16:colId xmlns:a16="http://schemas.microsoft.com/office/drawing/2014/main" val="2051034943"/>
                    </a:ext>
                  </a:extLst>
                </a:gridCol>
              </a:tblGrid>
              <a:tr h="493082">
                <a:tc>
                  <a:txBody>
                    <a:bodyPr/>
                    <a:lstStyle/>
                    <a:p>
                      <a:r>
                        <a:rPr lang="en-US" sz="2400" dirty="0"/>
                        <a:t>Substance</a:t>
                      </a:r>
                    </a:p>
                  </a:txBody>
                  <a:tcPr/>
                </a:tc>
                <a:tc>
                  <a:txBody>
                    <a:bodyPr/>
                    <a:lstStyle/>
                    <a:p>
                      <a:pPr algn="ctr"/>
                      <a:r>
                        <a:rPr lang="en-US" sz="2400" dirty="0"/>
                        <a:t>Frequency</a:t>
                      </a:r>
                    </a:p>
                  </a:txBody>
                  <a:tcPr/>
                </a:tc>
                <a:tc>
                  <a:txBody>
                    <a:bodyPr/>
                    <a:lstStyle/>
                    <a:p>
                      <a:pPr algn="ctr"/>
                      <a:r>
                        <a:rPr lang="en-US" sz="2400" dirty="0"/>
                        <a:t>Percent (%)</a:t>
                      </a:r>
                    </a:p>
                  </a:txBody>
                  <a:tcPr/>
                </a:tc>
                <a:extLst>
                  <a:ext uri="{0D108BD9-81ED-4DB2-BD59-A6C34878D82A}">
                    <a16:rowId xmlns:a16="http://schemas.microsoft.com/office/drawing/2014/main" val="1251841159"/>
                  </a:ext>
                </a:extLst>
              </a:tr>
              <a:tr h="493082">
                <a:tc>
                  <a:txBody>
                    <a:bodyPr/>
                    <a:lstStyle/>
                    <a:p>
                      <a:r>
                        <a:rPr lang="en-US" sz="2400" dirty="0"/>
                        <a:t>Alcohol </a:t>
                      </a:r>
                    </a:p>
                  </a:txBody>
                  <a:tcPr anchor="b"/>
                </a:tc>
                <a:tc>
                  <a:txBody>
                    <a:bodyPr/>
                    <a:lstStyle/>
                    <a:p>
                      <a:pPr algn="ctr"/>
                      <a:r>
                        <a:rPr lang="en-US" sz="2400" dirty="0"/>
                        <a:t>0</a:t>
                      </a:r>
                    </a:p>
                  </a:txBody>
                  <a:tcPr anchor="b"/>
                </a:tc>
                <a:tc>
                  <a:txBody>
                    <a:bodyPr/>
                    <a:lstStyle/>
                    <a:p>
                      <a:pPr algn="ctr"/>
                      <a:endParaRPr lang="en-US" sz="2400" dirty="0"/>
                    </a:p>
                  </a:txBody>
                  <a:tcPr anchor="b"/>
                </a:tc>
                <a:extLst>
                  <a:ext uri="{0D108BD9-81ED-4DB2-BD59-A6C34878D82A}">
                    <a16:rowId xmlns:a16="http://schemas.microsoft.com/office/drawing/2014/main" val="471753667"/>
                  </a:ext>
                </a:extLst>
              </a:tr>
              <a:tr h="4930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 Antidepressants</a:t>
                      </a:r>
                    </a:p>
                  </a:txBody>
                  <a:tcPr marL="9525" marR="9525" marT="9525" marB="0" anchor="b"/>
                </a:tc>
                <a:tc>
                  <a:txBody>
                    <a:bodyPr/>
                    <a:lstStyle/>
                    <a:p>
                      <a:pPr algn="ctr"/>
                      <a:r>
                        <a:rPr lang="en-US" sz="2400" dirty="0"/>
                        <a:t>0</a:t>
                      </a:r>
                    </a:p>
                  </a:txBody>
                  <a:tcPr anchor="b"/>
                </a:tc>
                <a:tc>
                  <a:txBody>
                    <a:bodyPr/>
                    <a:lstStyle/>
                    <a:p>
                      <a:pPr algn="ctr"/>
                      <a:endParaRPr lang="en-US" sz="2400" dirty="0"/>
                    </a:p>
                  </a:txBody>
                  <a:tcPr anchor="b"/>
                </a:tc>
                <a:extLst>
                  <a:ext uri="{0D108BD9-81ED-4DB2-BD59-A6C34878D82A}">
                    <a16:rowId xmlns:a16="http://schemas.microsoft.com/office/drawing/2014/main" val="522319206"/>
                  </a:ext>
                </a:extLst>
              </a:tr>
              <a:tr h="493082">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panose="020F0502020204030204" pitchFamily="34" charset="0"/>
                        </a:rPr>
                        <a:t> Gabapentin</a:t>
                      </a:r>
                    </a:p>
                  </a:txBody>
                  <a:tcPr marL="9525" marR="9525" marT="9525" marB="0" anchor="b"/>
                </a:tc>
                <a:tc>
                  <a:txBody>
                    <a:bodyPr/>
                    <a:lstStyle/>
                    <a:p>
                      <a:pPr algn="ctr"/>
                      <a:r>
                        <a:rPr lang="en-US" sz="2400" dirty="0"/>
                        <a:t>0</a:t>
                      </a:r>
                    </a:p>
                  </a:txBody>
                  <a:tcPr anchor="b"/>
                </a:tc>
                <a:tc>
                  <a:txBody>
                    <a:bodyPr/>
                    <a:lstStyle/>
                    <a:p>
                      <a:pPr algn="ctr"/>
                      <a:endParaRPr lang="en-US" sz="2400" dirty="0"/>
                    </a:p>
                  </a:txBody>
                  <a:tcPr anchor="b"/>
                </a:tc>
                <a:extLst>
                  <a:ext uri="{0D108BD9-81ED-4DB2-BD59-A6C34878D82A}">
                    <a16:rowId xmlns:a16="http://schemas.microsoft.com/office/drawing/2014/main" val="2764872818"/>
                  </a:ext>
                </a:extLst>
              </a:tr>
              <a:tr h="493082">
                <a:tc>
                  <a:txBody>
                    <a:bodyPr/>
                    <a:lstStyle/>
                    <a:p>
                      <a:pPr algn="l" fontAlgn="b"/>
                      <a:r>
                        <a:rPr lang="en-US" sz="2400" b="0" i="0" u="none" strike="noStrike" dirty="0">
                          <a:solidFill>
                            <a:srgbClr val="000000"/>
                          </a:solidFill>
                          <a:effectLst/>
                          <a:latin typeface="Calibri" panose="020F0502020204030204" pitchFamily="34" charset="0"/>
                        </a:rPr>
                        <a:t> Phencyclidine (PCP)</a:t>
                      </a:r>
                    </a:p>
                  </a:txBody>
                  <a:tcPr marL="9525" marR="9525" marT="9525" marB="0" anchor="b"/>
                </a:tc>
                <a:tc>
                  <a:txBody>
                    <a:bodyPr/>
                    <a:lstStyle/>
                    <a:p>
                      <a:pPr algn="ctr"/>
                      <a:r>
                        <a:rPr lang="en-US" sz="2400" dirty="0"/>
                        <a:t>5</a:t>
                      </a:r>
                    </a:p>
                  </a:txBody>
                  <a:tcPr anchor="b"/>
                </a:tc>
                <a:tc>
                  <a:txBody>
                    <a:bodyPr/>
                    <a:lstStyle/>
                    <a:p>
                      <a:pPr algn="ctr"/>
                      <a:r>
                        <a:rPr lang="en-US" sz="2400" dirty="0"/>
                        <a:t>0.02</a:t>
                      </a:r>
                    </a:p>
                  </a:txBody>
                  <a:tcPr anchor="b"/>
                </a:tc>
                <a:extLst>
                  <a:ext uri="{0D108BD9-81ED-4DB2-BD59-A6C34878D82A}">
                    <a16:rowId xmlns:a16="http://schemas.microsoft.com/office/drawing/2014/main" val="249835430"/>
                  </a:ext>
                </a:extLst>
              </a:tr>
              <a:tr h="493082">
                <a:tc>
                  <a:txBody>
                    <a:bodyPr/>
                    <a:lstStyle/>
                    <a:p>
                      <a:pPr algn="l"/>
                      <a:r>
                        <a:rPr lang="en-US" sz="2400" dirty="0">
                          <a:latin typeface="+mn-lt"/>
                        </a:rPr>
                        <a:t>Cannabinoids</a:t>
                      </a:r>
                    </a:p>
                  </a:txBody>
                  <a:tcPr anchor="b"/>
                </a:tc>
                <a:tc>
                  <a:txBody>
                    <a:bodyPr/>
                    <a:lstStyle/>
                    <a:p>
                      <a:pPr algn="ctr" fontAlgn="b"/>
                      <a:r>
                        <a:rPr lang="en-US" sz="2400" b="0" i="0" u="none" strike="noStrike" dirty="0">
                          <a:solidFill>
                            <a:srgbClr val="000000"/>
                          </a:solidFill>
                          <a:effectLst/>
                          <a:latin typeface="+mn-lt"/>
                        </a:rPr>
                        <a:t>2274</a:t>
                      </a:r>
                    </a:p>
                  </a:txBody>
                  <a:tcPr marL="9525" marR="9525" marT="9525" marB="0" anchor="b"/>
                </a:tc>
                <a:tc>
                  <a:txBody>
                    <a:bodyPr/>
                    <a:lstStyle/>
                    <a:p>
                      <a:pPr algn="ctr" fontAlgn="b"/>
                      <a:r>
                        <a:rPr lang="en-US" sz="2400" b="0" i="0" u="none" strike="noStrike" dirty="0">
                          <a:solidFill>
                            <a:srgbClr val="000000"/>
                          </a:solidFill>
                          <a:effectLst/>
                          <a:latin typeface="+mn-lt"/>
                        </a:rPr>
                        <a:t>8.04</a:t>
                      </a:r>
                    </a:p>
                  </a:txBody>
                  <a:tcPr marL="9525" marR="9525" marT="9525" marB="0" anchor="b"/>
                </a:tc>
                <a:extLst>
                  <a:ext uri="{0D108BD9-81ED-4DB2-BD59-A6C34878D82A}">
                    <a16:rowId xmlns:a16="http://schemas.microsoft.com/office/drawing/2014/main" val="2713167040"/>
                  </a:ext>
                </a:extLst>
              </a:tr>
              <a:tr h="493082">
                <a:tc>
                  <a:txBody>
                    <a:bodyPr/>
                    <a:lstStyle/>
                    <a:p>
                      <a:pPr algn="l"/>
                      <a:r>
                        <a:rPr lang="en-US" sz="2400" dirty="0">
                          <a:latin typeface="+mn-lt"/>
                        </a:rPr>
                        <a:t>Opioids</a:t>
                      </a:r>
                    </a:p>
                  </a:txBody>
                  <a:tcPr anchor="b"/>
                </a:tc>
                <a:tc>
                  <a:txBody>
                    <a:bodyPr/>
                    <a:lstStyle/>
                    <a:p>
                      <a:pPr algn="ctr" fontAlgn="b"/>
                      <a:r>
                        <a:rPr lang="en-US" sz="2400" b="0" i="0" u="none" strike="noStrike" dirty="0">
                          <a:solidFill>
                            <a:srgbClr val="000000"/>
                          </a:solidFill>
                          <a:effectLst/>
                          <a:latin typeface="+mn-lt"/>
                        </a:rPr>
                        <a:t>1296</a:t>
                      </a:r>
                    </a:p>
                  </a:txBody>
                  <a:tcPr marL="9525" marR="9525" marT="9525" marB="0" anchor="b"/>
                </a:tc>
                <a:tc>
                  <a:txBody>
                    <a:bodyPr/>
                    <a:lstStyle/>
                    <a:p>
                      <a:pPr algn="ctr" fontAlgn="b"/>
                      <a:r>
                        <a:rPr lang="en-US" sz="2400" b="0" i="0" u="none" strike="noStrike" dirty="0">
                          <a:solidFill>
                            <a:srgbClr val="000000"/>
                          </a:solidFill>
                          <a:effectLst/>
                          <a:latin typeface="+mn-lt"/>
                        </a:rPr>
                        <a:t>4.58</a:t>
                      </a:r>
                    </a:p>
                  </a:txBody>
                  <a:tcPr marL="9525" marR="9525" marT="9525" marB="0" anchor="b"/>
                </a:tc>
                <a:extLst>
                  <a:ext uri="{0D108BD9-81ED-4DB2-BD59-A6C34878D82A}">
                    <a16:rowId xmlns:a16="http://schemas.microsoft.com/office/drawing/2014/main" val="831685787"/>
                  </a:ext>
                </a:extLst>
              </a:tr>
              <a:tr h="493082">
                <a:tc>
                  <a:txBody>
                    <a:bodyPr/>
                    <a:lstStyle/>
                    <a:p>
                      <a:pPr algn="l"/>
                      <a:r>
                        <a:rPr lang="en-US" sz="2400" dirty="0">
                          <a:latin typeface="+mn-lt"/>
                        </a:rPr>
                        <a:t>Hypnotics/Sedatives</a:t>
                      </a:r>
                    </a:p>
                  </a:txBody>
                  <a:tcPr anchor="b"/>
                </a:tc>
                <a:tc>
                  <a:txBody>
                    <a:bodyPr/>
                    <a:lstStyle/>
                    <a:p>
                      <a:pPr algn="ctr" fontAlgn="b"/>
                      <a:r>
                        <a:rPr lang="en-US" sz="2400" b="0" i="0" u="none" strike="noStrike" dirty="0">
                          <a:solidFill>
                            <a:srgbClr val="000000"/>
                          </a:solidFill>
                          <a:effectLst/>
                          <a:latin typeface="+mn-lt"/>
                        </a:rPr>
                        <a:t>114</a:t>
                      </a:r>
                    </a:p>
                  </a:txBody>
                  <a:tcPr marL="9525" marR="9525" marT="9525" marB="0" anchor="b"/>
                </a:tc>
                <a:tc>
                  <a:txBody>
                    <a:bodyPr/>
                    <a:lstStyle/>
                    <a:p>
                      <a:pPr algn="ctr" fontAlgn="b"/>
                      <a:r>
                        <a:rPr lang="en-US" sz="2400" b="0" i="0" u="none" strike="noStrike" dirty="0">
                          <a:solidFill>
                            <a:srgbClr val="000000"/>
                          </a:solidFill>
                          <a:effectLst/>
                          <a:latin typeface="+mn-lt"/>
                        </a:rPr>
                        <a:t>0.40</a:t>
                      </a:r>
                    </a:p>
                  </a:txBody>
                  <a:tcPr marL="9525" marR="9525" marT="9525" marB="0" anchor="b"/>
                </a:tc>
                <a:extLst>
                  <a:ext uri="{0D108BD9-81ED-4DB2-BD59-A6C34878D82A}">
                    <a16:rowId xmlns:a16="http://schemas.microsoft.com/office/drawing/2014/main" val="3393172245"/>
                  </a:ext>
                </a:extLst>
              </a:tr>
              <a:tr h="493082">
                <a:tc>
                  <a:txBody>
                    <a:bodyPr/>
                    <a:lstStyle/>
                    <a:p>
                      <a:pPr algn="l"/>
                      <a:r>
                        <a:rPr lang="en-US" sz="2400" dirty="0">
                          <a:latin typeface="+mn-lt"/>
                        </a:rPr>
                        <a:t>Stimulants</a:t>
                      </a:r>
                    </a:p>
                  </a:txBody>
                  <a:tcPr anchor="b"/>
                </a:tc>
                <a:tc>
                  <a:txBody>
                    <a:bodyPr/>
                    <a:lstStyle/>
                    <a:p>
                      <a:pPr algn="ctr" fontAlgn="b"/>
                      <a:r>
                        <a:rPr lang="en-US" sz="2400" b="0" i="0" u="none" strike="noStrike" dirty="0">
                          <a:solidFill>
                            <a:srgbClr val="000000"/>
                          </a:solidFill>
                          <a:effectLst/>
                          <a:latin typeface="+mn-lt"/>
                        </a:rPr>
                        <a:t>603</a:t>
                      </a:r>
                    </a:p>
                  </a:txBody>
                  <a:tcPr marL="9525" marR="9525" marT="9525" marB="0" anchor="b"/>
                </a:tc>
                <a:tc>
                  <a:txBody>
                    <a:bodyPr/>
                    <a:lstStyle/>
                    <a:p>
                      <a:pPr algn="ctr" fontAlgn="b"/>
                      <a:r>
                        <a:rPr lang="en-US" sz="2400" b="0" i="0" u="none" strike="noStrike" dirty="0">
                          <a:solidFill>
                            <a:srgbClr val="000000"/>
                          </a:solidFill>
                          <a:effectLst/>
                          <a:latin typeface="+mn-lt"/>
                        </a:rPr>
                        <a:t>2.13</a:t>
                      </a:r>
                    </a:p>
                  </a:txBody>
                  <a:tcPr marL="9525" marR="9525" marT="9525" marB="0" anchor="b"/>
                </a:tc>
                <a:extLst>
                  <a:ext uri="{0D108BD9-81ED-4DB2-BD59-A6C34878D82A}">
                    <a16:rowId xmlns:a16="http://schemas.microsoft.com/office/drawing/2014/main" val="930205067"/>
                  </a:ext>
                </a:extLst>
              </a:tr>
            </a:tbl>
          </a:graphicData>
        </a:graphic>
      </p:graphicFrame>
    </p:spTree>
    <p:extLst>
      <p:ext uri="{BB962C8B-B14F-4D97-AF65-F5344CB8AC3E}">
        <p14:creationId xmlns:p14="http://schemas.microsoft.com/office/powerpoint/2010/main" val="3569023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1388</Words>
  <Application>Microsoft Office PowerPoint</Application>
  <PresentationFormat>Widescreen</PresentationFormat>
  <Paragraphs>502</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Infants with Prenatal Substance Use Exposure and Neonatal Abstinence Syndrome (NAS) – Updates and Trends from Project WATCH 2016 – 2021</vt:lpstr>
      <vt:lpstr>Overview  </vt:lpstr>
      <vt:lpstr>Project WATCH: Working In Appalachia To Identify At-risk Infants </vt:lpstr>
      <vt:lpstr>Project WATCH </vt:lpstr>
      <vt:lpstr>Expanding IUSE data- February 2020 </vt:lpstr>
      <vt:lpstr>Project WATCH- Yearly Data</vt:lpstr>
      <vt:lpstr>Project WATCH: Quarterly IUSE % </vt:lpstr>
      <vt:lpstr>Project WATCH: Quarterly NAS %</vt:lpstr>
      <vt:lpstr> Feb 1, 2020 – Aug 31, 2021  N= 28,270 – 19 months IUSE = 3944 (13.95%)  </vt:lpstr>
      <vt:lpstr>Feb 1, 2020 – Aug 31, 2021  N= 28,270 – 19 months IUSE = 3944 (13.95%)</vt:lpstr>
      <vt:lpstr>Feb 1, 2020 – Aug 31, 2021  N= 28,270 – 19 months NAS = 1719 (6.08%)</vt:lpstr>
      <vt:lpstr>Summary of IUSE and NAS by Substances Reported </vt:lpstr>
      <vt:lpstr>PowerPoint Presentation</vt:lpstr>
      <vt:lpstr>Project WATCH –  SAMHSA Regions –  Feb 1, 2020 – Aug 31, 2021  N= 28,270 – 19 months WV = 22,794, 81%</vt:lpstr>
      <vt:lpstr>PowerPoint Presentation</vt:lpstr>
      <vt:lpstr>Outcomes Associated with IUSE  Feb 1, 2020 – Aug 31, 2021 (N= 28,270)</vt:lpstr>
      <vt:lpstr>Project WATCH:  What Does the Data Tell Us?</vt:lpstr>
      <vt:lpstr>Acknowledgement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Candice</dc:creator>
  <cp:lastModifiedBy>Shauna</cp:lastModifiedBy>
  <cp:revision>50</cp:revision>
  <dcterms:created xsi:type="dcterms:W3CDTF">2021-03-11T15:09:50Z</dcterms:created>
  <dcterms:modified xsi:type="dcterms:W3CDTF">2021-10-06T16:43:11Z</dcterms:modified>
</cp:coreProperties>
</file>