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8" r:id="rId2"/>
    <p:sldId id="260" r:id="rId3"/>
    <p:sldId id="262" r:id="rId4"/>
    <p:sldId id="278" r:id="rId5"/>
    <p:sldId id="280" r:id="rId6"/>
    <p:sldId id="277" r:id="rId7"/>
    <p:sldId id="266" r:id="rId8"/>
    <p:sldId id="270" r:id="rId9"/>
    <p:sldId id="271" r:id="rId10"/>
    <p:sldId id="269" r:id="rId11"/>
    <p:sldId id="267" r:id="rId12"/>
    <p:sldId id="284" r:id="rId13"/>
    <p:sldId id="275" r:id="rId14"/>
    <p:sldId id="281" r:id="rId15"/>
    <p:sldId id="273" r:id="rId16"/>
    <p:sldId id="274" r:id="rId17"/>
    <p:sldId id="283" r:id="rId18"/>
    <p:sldId id="276" r:id="rId19"/>
    <p:sldId id="289" r:id="rId20"/>
    <p:sldId id="292" r:id="rId21"/>
    <p:sldId id="293" r:id="rId22"/>
    <p:sldId id="294" r:id="rId23"/>
    <p:sldId id="295" r:id="rId24"/>
    <p:sldId id="296" r:id="rId25"/>
    <p:sldId id="299" r:id="rId26"/>
    <p:sldId id="286" r:id="rId27"/>
    <p:sldId id="287" r:id="rId28"/>
    <p:sldId id="300" r:id="rId29"/>
    <p:sldId id="257" r:id="rId30"/>
    <p:sldId id="263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7" autoAdjust="0"/>
    <p:restoredTop sz="83599" autoAdjust="0"/>
  </p:normalViewPr>
  <p:slideViewPr>
    <p:cSldViewPr snapToGrid="0" snapToObjects="1">
      <p:cViewPr varScale="1">
        <p:scale>
          <a:sx n="114" d="100"/>
          <a:sy n="114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99634-6592-4086-B53F-B5A082C506F2}" type="doc">
      <dgm:prSet loTypeId="urn:microsoft.com/office/officeart/2009/3/layout/SubSte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8AC2AC-713F-46AF-8579-AB7CF3CA06C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Structure</a:t>
          </a:r>
        </a:p>
      </dgm:t>
    </dgm:pt>
    <dgm:pt modelId="{A355ECD2-3828-49A1-840E-5ACC408C9C3A}" type="parTrans" cxnId="{FEE18434-4E1A-462B-8F37-B8E1A62A4E74}">
      <dgm:prSet/>
      <dgm:spPr/>
      <dgm:t>
        <a:bodyPr/>
        <a:lstStyle/>
        <a:p>
          <a:endParaRPr lang="en-US"/>
        </a:p>
      </dgm:t>
    </dgm:pt>
    <dgm:pt modelId="{D7B3530C-1976-415A-A0D7-FFFF26D7891E}" type="sibTrans" cxnId="{FEE18434-4E1A-462B-8F37-B8E1A62A4E74}">
      <dgm:prSet/>
      <dgm:spPr/>
      <dgm:t>
        <a:bodyPr/>
        <a:lstStyle/>
        <a:p>
          <a:endParaRPr lang="en-US"/>
        </a:p>
      </dgm:t>
    </dgm:pt>
    <dgm:pt modelId="{A7796452-9D9A-4E82-864D-97D0CA35F66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Process</a:t>
          </a:r>
        </a:p>
      </dgm:t>
    </dgm:pt>
    <dgm:pt modelId="{24B9F155-EA15-4966-AE28-17A2CA576465}" type="parTrans" cxnId="{47E0EA92-7A97-4CFF-97EF-5BBBB197415E}">
      <dgm:prSet/>
      <dgm:spPr/>
      <dgm:t>
        <a:bodyPr/>
        <a:lstStyle/>
        <a:p>
          <a:endParaRPr lang="en-US"/>
        </a:p>
      </dgm:t>
    </dgm:pt>
    <dgm:pt modelId="{1CAB76D3-6E01-42B0-BFEE-3C51C506015F}" type="sibTrans" cxnId="{47E0EA92-7A97-4CFF-97EF-5BBBB197415E}">
      <dgm:prSet/>
      <dgm:spPr/>
      <dgm:t>
        <a:bodyPr/>
        <a:lstStyle/>
        <a:p>
          <a:endParaRPr lang="en-US"/>
        </a:p>
      </dgm:t>
    </dgm:pt>
    <dgm:pt modelId="{A4CA2E63-2AF7-410E-A41F-92DE6907924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Outcome</a:t>
          </a:r>
        </a:p>
      </dgm:t>
    </dgm:pt>
    <dgm:pt modelId="{D3191523-A74E-4A0B-B4DA-02DF40E392DD}" type="parTrans" cxnId="{9A6610DD-2BA1-451F-98B0-9FFD52634D8A}">
      <dgm:prSet/>
      <dgm:spPr/>
      <dgm:t>
        <a:bodyPr/>
        <a:lstStyle/>
        <a:p>
          <a:endParaRPr lang="en-US"/>
        </a:p>
      </dgm:t>
    </dgm:pt>
    <dgm:pt modelId="{CDA9701A-5A99-43FB-889B-CF88A003FF22}" type="sibTrans" cxnId="{9A6610DD-2BA1-451F-98B0-9FFD52634D8A}">
      <dgm:prSet/>
      <dgm:spPr/>
      <dgm:t>
        <a:bodyPr/>
        <a:lstStyle/>
        <a:p>
          <a:endParaRPr lang="en-US"/>
        </a:p>
      </dgm:t>
    </dgm:pt>
    <dgm:pt modelId="{4C95B897-0678-4DE6-9622-35F66C9662DE}" type="pres">
      <dgm:prSet presAssocID="{5A399634-6592-4086-B53F-B5A082C506F2}" presName="Name0" presStyleCnt="0">
        <dgm:presLayoutVars>
          <dgm:chMax val="7"/>
          <dgm:dir/>
          <dgm:animOne val="branch"/>
        </dgm:presLayoutVars>
      </dgm:prSet>
      <dgm:spPr/>
    </dgm:pt>
    <dgm:pt modelId="{950051F9-21BF-46CC-B943-533E874876F8}" type="pres">
      <dgm:prSet presAssocID="{458AC2AC-713F-46AF-8579-AB7CF3CA06C8}" presName="parTx1" presStyleLbl="node1" presStyleIdx="0" presStyleCnt="3"/>
      <dgm:spPr/>
    </dgm:pt>
    <dgm:pt modelId="{3264553F-D88D-4734-8971-256DCE24BF09}" type="pres">
      <dgm:prSet presAssocID="{A7796452-9D9A-4E82-864D-97D0CA35F665}" presName="parTx2" presStyleLbl="node1" presStyleIdx="1" presStyleCnt="3"/>
      <dgm:spPr/>
    </dgm:pt>
    <dgm:pt modelId="{DDE21A2D-1A1D-40F8-823F-34ADCEDF08CD}" type="pres">
      <dgm:prSet presAssocID="{A4CA2E63-2AF7-410E-A41F-92DE69079249}" presName="parTx3" presStyleLbl="node1" presStyleIdx="2" presStyleCnt="3"/>
      <dgm:spPr/>
    </dgm:pt>
  </dgm:ptLst>
  <dgm:cxnLst>
    <dgm:cxn modelId="{FEE18434-4E1A-462B-8F37-B8E1A62A4E74}" srcId="{5A399634-6592-4086-B53F-B5A082C506F2}" destId="{458AC2AC-713F-46AF-8579-AB7CF3CA06C8}" srcOrd="0" destOrd="0" parTransId="{A355ECD2-3828-49A1-840E-5ACC408C9C3A}" sibTransId="{D7B3530C-1976-415A-A0D7-FFFF26D7891E}"/>
    <dgm:cxn modelId="{47E0EA92-7A97-4CFF-97EF-5BBBB197415E}" srcId="{5A399634-6592-4086-B53F-B5A082C506F2}" destId="{A7796452-9D9A-4E82-864D-97D0CA35F665}" srcOrd="1" destOrd="0" parTransId="{24B9F155-EA15-4966-AE28-17A2CA576465}" sibTransId="{1CAB76D3-6E01-42B0-BFEE-3C51C506015F}"/>
    <dgm:cxn modelId="{86A47A9A-8AA3-45EC-8861-20F2EDF7301F}" type="presOf" srcId="{A4CA2E63-2AF7-410E-A41F-92DE69079249}" destId="{DDE21A2D-1A1D-40F8-823F-34ADCEDF08CD}" srcOrd="0" destOrd="0" presId="urn:microsoft.com/office/officeart/2009/3/layout/SubStepProcess"/>
    <dgm:cxn modelId="{C2812AB0-D0D0-43CE-B8A2-00268C29177A}" type="presOf" srcId="{A7796452-9D9A-4E82-864D-97D0CA35F665}" destId="{3264553F-D88D-4734-8971-256DCE24BF09}" srcOrd="0" destOrd="0" presId="urn:microsoft.com/office/officeart/2009/3/layout/SubStepProcess"/>
    <dgm:cxn modelId="{867C74C8-84F5-437B-9827-958754368256}" type="presOf" srcId="{458AC2AC-713F-46AF-8579-AB7CF3CA06C8}" destId="{950051F9-21BF-46CC-B943-533E874876F8}" srcOrd="0" destOrd="0" presId="urn:microsoft.com/office/officeart/2009/3/layout/SubStepProcess"/>
    <dgm:cxn modelId="{9A6610DD-2BA1-451F-98B0-9FFD52634D8A}" srcId="{5A399634-6592-4086-B53F-B5A082C506F2}" destId="{A4CA2E63-2AF7-410E-A41F-92DE69079249}" srcOrd="2" destOrd="0" parTransId="{D3191523-A74E-4A0B-B4DA-02DF40E392DD}" sibTransId="{CDA9701A-5A99-43FB-889B-CF88A003FF22}"/>
    <dgm:cxn modelId="{C2C3B1DF-AF67-4032-9739-DAE0E151D4F1}" type="presOf" srcId="{5A399634-6592-4086-B53F-B5A082C506F2}" destId="{4C95B897-0678-4DE6-9622-35F66C9662DE}" srcOrd="0" destOrd="0" presId="urn:microsoft.com/office/officeart/2009/3/layout/SubStepProcess"/>
    <dgm:cxn modelId="{F6E88BAF-2937-4B8F-B32A-69D1C7CEB050}" type="presParOf" srcId="{4C95B897-0678-4DE6-9622-35F66C9662DE}" destId="{950051F9-21BF-46CC-B943-533E874876F8}" srcOrd="0" destOrd="0" presId="urn:microsoft.com/office/officeart/2009/3/layout/SubStepProcess"/>
    <dgm:cxn modelId="{3DFB9E8C-7060-4CD5-AEAF-F6B44271C5CE}" type="presParOf" srcId="{4C95B897-0678-4DE6-9622-35F66C9662DE}" destId="{3264553F-D88D-4734-8971-256DCE24BF09}" srcOrd="1" destOrd="0" presId="urn:microsoft.com/office/officeart/2009/3/layout/SubStepProcess"/>
    <dgm:cxn modelId="{F3F2601C-A7F7-49F1-8E96-80A28C835C36}" type="presParOf" srcId="{4C95B897-0678-4DE6-9622-35F66C9662DE}" destId="{DDE21A2D-1A1D-40F8-823F-34ADCEDF08CD}" srcOrd="2" destOrd="0" presId="urn:microsoft.com/office/officeart/2009/3/layout/SubSte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051F9-21BF-46CC-B943-533E874876F8}">
      <dsp:nvSpPr>
        <dsp:cNvPr id="0" name=""/>
        <dsp:cNvSpPr/>
      </dsp:nvSpPr>
      <dsp:spPr>
        <a:xfrm>
          <a:off x="4018" y="552201"/>
          <a:ext cx="2740521" cy="2740521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2060"/>
              </a:solidFill>
            </a:rPr>
            <a:t>Structure</a:t>
          </a:r>
        </a:p>
      </dsp:txBody>
      <dsp:txXfrm>
        <a:off x="405358" y="953541"/>
        <a:ext cx="1937841" cy="1937841"/>
      </dsp:txXfrm>
    </dsp:sp>
    <dsp:sp modelId="{3264553F-D88D-4734-8971-256DCE24BF09}">
      <dsp:nvSpPr>
        <dsp:cNvPr id="0" name=""/>
        <dsp:cNvSpPr/>
      </dsp:nvSpPr>
      <dsp:spPr>
        <a:xfrm>
          <a:off x="2744539" y="552201"/>
          <a:ext cx="2740521" cy="2740521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2060"/>
              </a:solidFill>
            </a:rPr>
            <a:t>Process</a:t>
          </a:r>
        </a:p>
      </dsp:txBody>
      <dsp:txXfrm>
        <a:off x="3145879" y="953541"/>
        <a:ext cx="1937841" cy="1937841"/>
      </dsp:txXfrm>
    </dsp:sp>
    <dsp:sp modelId="{DDE21A2D-1A1D-40F8-823F-34ADCEDF08CD}">
      <dsp:nvSpPr>
        <dsp:cNvPr id="0" name=""/>
        <dsp:cNvSpPr/>
      </dsp:nvSpPr>
      <dsp:spPr>
        <a:xfrm>
          <a:off x="5485060" y="552201"/>
          <a:ext cx="2740521" cy="2740521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2060"/>
              </a:solidFill>
            </a:rPr>
            <a:t>Outcome</a:t>
          </a:r>
        </a:p>
      </dsp:txBody>
      <dsp:txXfrm>
        <a:off x="5886400" y="953541"/>
        <a:ext cx="1937841" cy="1937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3959-E2FB-D749-BF55-C3EB6C51714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366AF-3A51-B044-9594-E9302EB39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reported in 10% increments – so the highest 5 hospitals reported 90-100% - I think the bars are going to 95% - so I tried to put the line at 90%</a:t>
            </a:r>
          </a:p>
          <a:p>
            <a:endParaRPr lang="en-US" dirty="0"/>
          </a:p>
          <a:p>
            <a:r>
              <a:rPr lang="en-US" dirty="0"/>
              <a:t>The ones at 75% are 70-79%</a:t>
            </a:r>
          </a:p>
          <a:p>
            <a:endParaRPr lang="en-US" dirty="0"/>
          </a:p>
          <a:p>
            <a:r>
              <a:rPr lang="en-US" dirty="0"/>
              <a:t>Then two at 65% are 60-69%</a:t>
            </a:r>
          </a:p>
          <a:p>
            <a:endParaRPr lang="en-US" dirty="0"/>
          </a:p>
          <a:p>
            <a:r>
              <a:rPr lang="en-US" dirty="0"/>
              <a:t>One at 30-19%</a:t>
            </a:r>
          </a:p>
          <a:p>
            <a:endParaRPr lang="en-US" dirty="0"/>
          </a:p>
          <a:p>
            <a:r>
              <a:rPr lang="en-US" dirty="0"/>
              <a:t>And 4 at 0-9%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66AF-3A51-B044-9594-E9302EB39C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pink bar is 87.5.  The target line is attempting to be 90%.  Purple and other two blues are at 100.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66AF-3A51-B044-9594-E9302EB39C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0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66AF-3A51-B044-9594-E9302EB39C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5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66AF-3A51-B044-9594-E9302EB39C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8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66AF-3A51-B044-9594-E9302EB39C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6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7041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0" y="0"/>
            <a:ext cx="9144000" cy="5704132"/>
          </a:xfrm>
          <a:prstGeom prst="rtTriangle">
            <a:avLst/>
          </a:prstGeom>
          <a:gradFill flip="none" rotWithShape="1">
            <a:gsLst>
              <a:gs pos="61000">
                <a:schemeClr val="tx2">
                  <a:lumMod val="50000"/>
                  <a:alpha val="20000"/>
                </a:schemeClr>
              </a:gs>
              <a:gs pos="100000">
                <a:srgbClr val="FFFFFF">
                  <a:alpha val="20000"/>
                </a:srgbClr>
              </a:gs>
            </a:gsLst>
            <a:lin ang="82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389" y="1841556"/>
            <a:ext cx="8191439" cy="1066389"/>
          </a:xfrm>
        </p:spPr>
        <p:txBody>
          <a:bodyPr anchor="b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89" y="2987643"/>
            <a:ext cx="819143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1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2" y="272166"/>
            <a:ext cx="8235147" cy="1100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054"/>
            <a:ext cx="8229600" cy="3844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1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02342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1" cap="none" baseline="0"/>
            </a:lvl1pPr>
          </a:lstStyle>
          <a:p>
            <a:r>
              <a:rPr lang="en-US" dirty="0"/>
              <a:t>Insert your focus area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701035"/>
            <a:ext cx="7772400" cy="1277025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This is a template for a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37277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5054"/>
            <a:ext cx="4038600" cy="439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054"/>
            <a:ext cx="4038600" cy="439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71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53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5402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4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7041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 userDrawn="1"/>
        </p:nvSpPr>
        <p:spPr>
          <a:xfrm flipH="1" flipV="1">
            <a:off x="0" y="0"/>
            <a:ext cx="9144000" cy="5704132"/>
          </a:xfrm>
          <a:prstGeom prst="rtTriangle">
            <a:avLst/>
          </a:prstGeom>
          <a:gradFill flip="none" rotWithShape="1">
            <a:gsLst>
              <a:gs pos="61000">
                <a:schemeClr val="tx2">
                  <a:lumMod val="50000"/>
                  <a:alpha val="20000"/>
                </a:schemeClr>
              </a:gs>
              <a:gs pos="100000">
                <a:srgbClr val="FFFFFF">
                  <a:alpha val="20000"/>
                </a:srgbClr>
              </a:gs>
            </a:gsLst>
            <a:lin ang="82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5020" y="567011"/>
            <a:ext cx="7847029" cy="3662892"/>
          </a:xfrm>
        </p:spPr>
        <p:txBody>
          <a:bodyPr anchor="b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Use a slide like this to draw emphasis to a statistic, quote, or other bit of succinct and powerful text.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5020" y="4365986"/>
            <a:ext cx="7847029" cy="1326141"/>
          </a:xfrm>
        </p:spPr>
        <p:txBody>
          <a:bodyPr>
            <a:noAutofit/>
          </a:bodyPr>
          <a:lstStyle>
            <a:lvl1pPr marL="0" indent="0" algn="r">
              <a:buNone/>
              <a:defRPr sz="2400" i="1">
                <a:solidFill>
                  <a:schemeClr val="accent1"/>
                </a:solidFill>
              </a:defRPr>
            </a:lvl1pPr>
            <a:lvl2pPr marL="457200" indent="0" algn="r">
              <a:buNone/>
              <a:defRPr sz="2400" i="1"/>
            </a:lvl2pPr>
            <a:lvl3pPr marL="914400" indent="0" algn="r">
              <a:buNone/>
              <a:defRPr sz="2400" i="1"/>
            </a:lvl3pPr>
            <a:lvl4pPr marL="1371600" indent="0" algn="r">
              <a:buNone/>
              <a:defRPr sz="2400" i="1"/>
            </a:lvl4pPr>
            <a:lvl5pPr marL="1828800" indent="0" algn="r">
              <a:buNone/>
              <a:defRPr sz="2400" i="1"/>
            </a:lvl5pPr>
          </a:lstStyle>
          <a:p>
            <a:pPr lvl="0"/>
            <a:r>
              <a:rPr lang="en-US" dirty="0"/>
              <a:t>- Credit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336623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2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7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585" y="306186"/>
            <a:ext cx="8198558" cy="104330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585" y="1950518"/>
            <a:ext cx="8198558" cy="159897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0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"/>
            <a:ext cx="9144000" cy="162165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652" y="204124"/>
            <a:ext cx="8235147" cy="11793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162"/>
            <a:ext cx="8229600" cy="367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36856" y="6404943"/>
            <a:ext cx="368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accent1"/>
                </a:solidFill>
                <a:latin typeface="Myriad Pro"/>
                <a:cs typeface="Myriad Pro"/>
              </a:rPr>
              <a:t>Working together for</a:t>
            </a:r>
            <a:r>
              <a:rPr lang="en-US" sz="1200" b="0" i="0" baseline="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lang="en-US" sz="1200" b="1" i="0" dirty="0">
                <a:solidFill>
                  <a:schemeClr val="tx2"/>
                </a:solidFill>
                <a:latin typeface="Myriad Pro"/>
                <a:cs typeface="Myriad Pro"/>
              </a:rPr>
              <a:t>healthier mothers and babies</a:t>
            </a:r>
          </a:p>
        </p:txBody>
      </p:sp>
      <p:pic>
        <p:nvPicPr>
          <p:cNvPr id="29" name="Picture 28" descr="WV Perinatal logo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t="5257" r="4981" b="14091"/>
          <a:stretch/>
        </p:blipFill>
        <p:spPr>
          <a:xfrm>
            <a:off x="417632" y="5886747"/>
            <a:ext cx="1260636" cy="781575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678268" y="6382264"/>
            <a:ext cx="700853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054586" y="1530930"/>
            <a:ext cx="8100753" cy="2154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9" r:id="rId7"/>
    <p:sldLayoutId id="2147483657" r:id="rId8"/>
    <p:sldLayoutId id="2147483658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FFFF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1968"/>
        </a:spcBef>
        <a:buClr>
          <a:schemeClr val="accent1"/>
        </a:buClr>
        <a:buSzPct val="80000"/>
        <a:buFontTx/>
        <a:buBlip>
          <a:blip r:embed="rId12"/>
        </a:buBlip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1968"/>
        </a:spcBef>
        <a:buClr>
          <a:schemeClr val="accent1"/>
        </a:buClr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1968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1968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968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vperinatal.or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West Virginia AIM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Patient Safety Bundle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1903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6206AE-59CF-4DE1-91C4-2F5256FC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SMM Excluding Blood Transfusions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06A36-E103-4859-8CFC-951CCD12C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569"/>
            <a:ext cx="9144000" cy="3256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D522E8-F04C-4771-8A04-912A19745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" y="4834804"/>
            <a:ext cx="7505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4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dirty="0"/>
              <a:t>SMM among OB Hemorrhage Cases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0A4C16-1BA8-40C3-A6CF-74CA02394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647"/>
            <a:ext cx="9144000" cy="36307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E9E960-FCEC-4B65-92D3-EDAEE4B8C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31" y="5119414"/>
            <a:ext cx="46386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3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dirty="0"/>
              <a:t>SMM among OB Hemorrhage Cases</a:t>
            </a:r>
            <a:br>
              <a:rPr lang="en-US" sz="4000" dirty="0"/>
            </a:br>
            <a:r>
              <a:rPr lang="en-US" sz="4000" dirty="0"/>
              <a:t>4Q 2020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756C6-C6F7-44B7-9BA0-70D5C6E4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2" y="1891369"/>
            <a:ext cx="7464056" cy="42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0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dirty="0"/>
              <a:t>HEM Process Measure</a:t>
            </a:r>
            <a:br>
              <a:rPr lang="en-US" sz="4000" dirty="0"/>
            </a:br>
            <a:r>
              <a:rPr lang="en-US" sz="4000" dirty="0"/>
              <a:t>Blood Loss Measurement – 2Q 2019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39071-96F4-4E3B-B40E-234618C14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87" y="1854314"/>
            <a:ext cx="7423826" cy="412118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B2E6AC-FC8F-4494-A350-7A168024B3E3}"/>
              </a:ext>
            </a:extLst>
          </p:cNvPr>
          <p:cNvCxnSpPr>
            <a:cxnSpLocks/>
          </p:cNvCxnSpPr>
          <p:nvPr/>
        </p:nvCxnSpPr>
        <p:spPr>
          <a:xfrm>
            <a:off x="1703693" y="2303227"/>
            <a:ext cx="62636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81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Severe Hypertension in Pregnancy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922"/>
            <a:ext cx="8229600" cy="3959257"/>
          </a:xfrm>
        </p:spPr>
        <p:txBody>
          <a:bodyPr/>
          <a:lstStyle/>
          <a:p>
            <a:r>
              <a:rPr lang="en-US" dirty="0"/>
              <a:t>Launched bundle implementation with webinar May 2021</a:t>
            </a:r>
          </a:p>
          <a:p>
            <a:r>
              <a:rPr lang="en-US" dirty="0"/>
              <a:t>Pilot set of hospitals collected and inputted data on HTN safety bundle</a:t>
            </a:r>
          </a:p>
          <a:p>
            <a:r>
              <a:rPr lang="en-US" dirty="0"/>
              <a:t>Webinars on diagnosing pre-eclampsia and assessing risk for HTN complications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0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dirty="0"/>
              <a:t>SMM among HTN Cases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68D40-102A-4CBE-A766-99A86DF5C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522"/>
            <a:ext cx="9144000" cy="343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5AA02F-F1FE-436B-9963-28ADA73AF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718" y="5163717"/>
            <a:ext cx="43148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9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dirty="0"/>
              <a:t>SMM among HTN Cases</a:t>
            </a:r>
            <a:br>
              <a:rPr lang="en-US" sz="4000" dirty="0"/>
            </a:br>
            <a:r>
              <a:rPr lang="en-US" sz="4000" dirty="0"/>
              <a:t>excluding blood transfusions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BB35E-8E4A-454C-9702-45F4E818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798"/>
            <a:ext cx="9144000" cy="3184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D99DF-3668-418E-B1BF-0205CF1F3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010" y="5021202"/>
            <a:ext cx="43148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8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35054"/>
            <a:ext cx="3671740" cy="4391109"/>
          </a:xfrm>
        </p:spPr>
        <p:txBody>
          <a:bodyPr/>
          <a:lstStyle/>
          <a:p>
            <a:r>
              <a:rPr lang="en-US" dirty="0"/>
              <a:t>New measure for HTN patient safety bundle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Time to Treatment </a:t>
            </a:r>
            <a:r>
              <a:rPr lang="en-US" dirty="0"/>
              <a:t>– how many patients with severe HTN received treatment within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dirty="0"/>
              <a:t> minutes?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Quarterly Data Submission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0197" y="1564850"/>
            <a:ext cx="4883803" cy="52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4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dirty="0"/>
              <a:t>HTN Process Measure</a:t>
            </a:r>
            <a:br>
              <a:rPr lang="en-US" sz="4000" dirty="0"/>
            </a:br>
            <a:r>
              <a:rPr lang="en-US" sz="4000" dirty="0"/>
              <a:t>Timely Treatment of HTN – 2Q 2021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62B97-5B51-4305-946C-51EAD9ADE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52" y="1956918"/>
            <a:ext cx="8041899" cy="490108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83752A-47EF-4143-9EDB-EEC6CAF2FBD7}"/>
              </a:ext>
            </a:extLst>
          </p:cNvPr>
          <p:cNvCxnSpPr>
            <a:cxnSpLocks/>
          </p:cNvCxnSpPr>
          <p:nvPr/>
        </p:nvCxnSpPr>
        <p:spPr>
          <a:xfrm>
            <a:off x="1703693" y="2441448"/>
            <a:ext cx="62636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272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WVU Medicine – Ruby Memorial </a:t>
            </a:r>
          </a:p>
          <a:p>
            <a:endParaRPr lang="en-US" dirty="0"/>
          </a:p>
          <a:p>
            <a:pPr algn="ctr"/>
            <a:r>
              <a:rPr lang="en-US" dirty="0"/>
              <a:t>Hypertension Protocols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of the Pre-Eclampsia Early Recognition Tool </a:t>
            </a:r>
          </a:p>
        </p:txBody>
      </p:sp>
    </p:spTree>
    <p:extLst>
      <p:ext uri="{BB962C8B-B14F-4D97-AF65-F5344CB8AC3E}">
        <p14:creationId xmlns:p14="http://schemas.microsoft.com/office/powerpoint/2010/main" val="258195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584" y="197265"/>
            <a:ext cx="7281215" cy="1195912"/>
          </a:xfrm>
        </p:spPr>
        <p:txBody>
          <a:bodyPr>
            <a:normAutofit/>
          </a:bodyPr>
          <a:lstStyle/>
          <a:p>
            <a:r>
              <a:rPr lang="en-US" sz="4800" dirty="0"/>
              <a:t>AIM in West Virginia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528" y="1984967"/>
            <a:ext cx="8137588" cy="5546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Review of Progress:</a:t>
            </a:r>
          </a:p>
          <a:p>
            <a:r>
              <a:rPr lang="en-US" sz="2400" dirty="0"/>
              <a:t> Accepted as an AIM State in the fall of 2017</a:t>
            </a:r>
          </a:p>
          <a:p>
            <a:r>
              <a:rPr lang="en-US" sz="2400" dirty="0"/>
              <a:t>Launched the first patient safety bundle on obstetric hemorrhage in March of 2018</a:t>
            </a:r>
          </a:p>
          <a:p>
            <a:r>
              <a:rPr lang="en-US" sz="2400" dirty="0"/>
              <a:t>Collaborative effort with WVPP, WV ACOG, WV Hospital Association, WV Office of MCFH, and healthcare providers from across the state</a:t>
            </a:r>
          </a:p>
          <a:p>
            <a:r>
              <a:rPr lang="en-US" sz="2400" dirty="0"/>
              <a:t>100% participation by WV delivering facilities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ios7-g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" y="530147"/>
            <a:ext cx="961661" cy="9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26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" descr="Image"/>
          <p:cNvPicPr>
            <a:picLocks noChangeAspect="1"/>
          </p:cNvPicPr>
          <p:nvPr/>
        </p:nvPicPr>
        <p:blipFill>
          <a:blip r:embed="rId2"/>
          <a:srcRect l="4570" t="6187" r="19189" b="3760"/>
          <a:stretch>
            <a:fillRect/>
          </a:stretch>
        </p:blipFill>
        <p:spPr>
          <a:xfrm>
            <a:off x="320510" y="0"/>
            <a:ext cx="8540685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568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Table"/>
          <p:cNvGraphicFramePr/>
          <p:nvPr>
            <p:extLst>
              <p:ext uri="{D42A27DB-BD31-4B8C-83A1-F6EECF244321}">
                <p14:modId xmlns:p14="http://schemas.microsoft.com/office/powerpoint/2010/main" val="1329990258"/>
              </p:ext>
            </p:extLst>
          </p:nvPr>
        </p:nvGraphicFramePr>
        <p:xfrm>
          <a:off x="482210" y="1833767"/>
          <a:ext cx="8199433" cy="3190464"/>
        </p:xfrm>
        <a:graphic>
          <a:graphicData uri="http://schemas.openxmlformats.org/drawingml/2006/table">
            <a:tbl>
              <a:tblPr bandRow="1"/>
              <a:tblGrid>
                <a:gridCol w="807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7329">
                <a:tc>
                  <a:txBody>
                    <a:bodyPr/>
                    <a:lstStyle/>
                    <a:p>
                      <a:pPr algn="ctr" defTabSz="228600">
                        <a:defRPr sz="1100" b="1">
                          <a:solidFill>
                            <a:srgbClr val="FFFB00"/>
                          </a:solidFill>
                          <a:uFill>
                            <a:solidFill>
                              <a:srgbClr val="FFFB00"/>
                            </a:solidFill>
                          </a:uFill>
                        </a:defRPr>
                      </a:pPr>
                      <a:r>
                        <a:rPr sz="2800" dirty="0"/>
                        <a:t>NORMAL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28600">
                        <a:spcBef>
                          <a:spcPts val="400"/>
                        </a:spcBef>
                        <a:defRPr sz="6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063">
                <a:tc>
                  <a:txBody>
                    <a:bodyPr/>
                    <a:lstStyle/>
                    <a:p>
                      <a:pPr algn="ctr" defTabSz="228600">
                        <a:defRPr sz="900" b="1">
                          <a:solidFill>
                            <a:srgbClr val="002060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</a:defRPr>
                      </a:pPr>
                      <a:r>
                        <a:rPr sz="2800" dirty="0"/>
                        <a:t>ACT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28600">
                        <a:spcBef>
                          <a:spcPts val="400"/>
                        </a:spcBef>
                        <a:defRPr sz="6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6072">
                <a:tc>
                  <a:txBody>
                    <a:bodyPr/>
                    <a:lstStyle/>
                    <a:p>
                      <a:pPr algn="ctr" defTabSz="228600">
                        <a:defRPr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dirty="0"/>
                    </a:p>
                    <a:p>
                      <a:pPr algn="ctr" defTabSz="228600">
                        <a:defRPr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2800" dirty="0"/>
                        <a:t>Proceed with normal care</a:t>
                      </a:r>
                    </a:p>
                    <a:p>
                      <a:pPr algn="ctr" defTabSz="228600">
                        <a:defRPr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dirty="0"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228600">
                        <a:spcBef>
                          <a:spcPts val="400"/>
                        </a:spcBef>
                        <a:defRPr sz="6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677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Table"/>
          <p:cNvGraphicFramePr/>
          <p:nvPr>
            <p:extLst>
              <p:ext uri="{D42A27DB-BD31-4B8C-83A1-F6EECF244321}">
                <p14:modId xmlns:p14="http://schemas.microsoft.com/office/powerpoint/2010/main" val="4190329073"/>
              </p:ext>
            </p:extLst>
          </p:nvPr>
        </p:nvGraphicFramePr>
        <p:xfrm>
          <a:off x="292231" y="179109"/>
          <a:ext cx="8502977" cy="6678891"/>
        </p:xfrm>
        <a:graphic>
          <a:graphicData uri="http://schemas.openxmlformats.org/drawingml/2006/table">
            <a:tbl>
              <a:tblPr bandRow="1"/>
              <a:tblGrid>
                <a:gridCol w="223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2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33">
                <a:tc gridSpan="3">
                  <a:txBody>
                    <a:bodyPr/>
                    <a:lstStyle/>
                    <a:p>
                      <a:pPr algn="ctr" defTabSz="228600">
                        <a:defRPr sz="1100" b="1">
                          <a:solidFill>
                            <a:srgbClr val="FFFB00"/>
                          </a:solidFill>
                          <a:uFill>
                            <a:solidFill>
                              <a:srgbClr val="FFFB00"/>
                            </a:solidFill>
                          </a:uFill>
                        </a:defRPr>
                      </a:pPr>
                      <a:r>
                        <a:rPr sz="2800" dirty="0"/>
                        <a:t>YELLOW 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74">
                <a:tc>
                  <a:txBody>
                    <a:bodyPr/>
                    <a:lstStyle/>
                    <a:p>
                      <a:pPr algn="ctr" defTabSz="228600">
                        <a:defRPr sz="900" b="1">
                          <a:solidFill>
                            <a:srgbClr val="002060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</a:defRPr>
                      </a:pPr>
                      <a:r>
                        <a:rPr sz="2000" dirty="0"/>
                        <a:t>MOBILIZE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28600">
                        <a:defRPr sz="900" b="1">
                          <a:solidFill>
                            <a:srgbClr val="002060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</a:defRPr>
                      </a:pPr>
                      <a:r>
                        <a:rPr sz="2400" dirty="0"/>
                        <a:t>ACT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28600">
                        <a:defRPr sz="900" b="1">
                          <a:solidFill>
                            <a:srgbClr val="002060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</a:defRPr>
                      </a:pPr>
                      <a:r>
                        <a:rPr sz="1800" dirty="0"/>
                        <a:t>THINK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184">
                <a:tc>
                  <a:txBody>
                    <a:bodyPr/>
                    <a:lstStyle/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400" b="1" dirty="0"/>
                        <a:t>Notify Provider: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/>
                        <a:t>      Junior PHONE # </a:t>
                      </a:r>
                      <a:r>
                        <a:rPr sz="1400" b="1" dirty="0"/>
                        <a:t>78744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/>
                        <a:t>      Senior PHONE# </a:t>
                      </a:r>
                      <a:r>
                        <a:rPr sz="1400" b="1" dirty="0"/>
                        <a:t> 76152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/>
                        <a:t>      Attending PHONE# </a:t>
                      </a:r>
                      <a:r>
                        <a:rPr sz="1400" b="1" dirty="0"/>
                        <a:t>78617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/>
                        <a:t>      Midwife PHONE# </a:t>
                      </a:r>
                      <a:r>
                        <a:rPr sz="1400" b="1" dirty="0"/>
                        <a:t>74044</a:t>
                      </a:r>
                      <a:r>
                        <a:rPr sz="1400" dirty="0"/>
                        <a:t> 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sz="1400" dirty="0"/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</a:t>
                      </a:r>
                      <a:r>
                        <a:rPr lang="en-US" sz="14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 </a:t>
                      </a:r>
                      <a:r>
                        <a:rPr sz="1400" b="1" dirty="0"/>
                        <a:t>Notify Charge </a:t>
                      </a:r>
                      <a:r>
                        <a:rPr sz="1600" dirty="0"/>
                        <a:t>RN # </a:t>
                      </a:r>
                      <a:r>
                        <a:rPr sz="1600" b="1" dirty="0"/>
                        <a:t>76161</a:t>
                      </a:r>
                      <a:endParaRPr sz="1400" b="1" dirty="0"/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b="1" dirty="0"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Wingdings 2"/>
                          <a:ea typeface="Wingdings 2"/>
                          <a:cs typeface="Wingdings 2"/>
                          <a:sym typeface="Wingdings 2"/>
                        </a:defRPr>
                      </a:pPr>
                      <a:r>
                        <a:rPr sz="1800" b="1" dirty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Primary Nurse or designee</a:t>
                      </a:r>
                      <a:r>
                        <a:rPr sz="1800" dirty="0"/>
                        <a:t>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8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800" dirty="0"/>
                        <a:t>Confirm with manual blood pressure cuff or serial  BP measurements every 15 minutes with automated BP Cuff until a care plan for admission or discharge is made</a:t>
                      </a:r>
                      <a:r>
                        <a:rPr lang="en-US" sz="1800" dirty="0"/>
                        <a:t>.</a:t>
                      </a:r>
                      <a:endParaRPr sz="1800" dirty="0"/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8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800" dirty="0"/>
                        <a:t>Obtain IV access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8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800" dirty="0"/>
                        <a:t>Sending the following labs: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800" b="1" dirty="0"/>
                        <a:t>         </a:t>
                      </a:r>
                      <a:r>
                        <a:rPr sz="18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800" dirty="0"/>
                        <a:t>Urine protein/creatinine ratio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8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⬜</a:t>
                      </a:r>
                      <a:r>
                        <a:rPr sz="1800" dirty="0"/>
                        <a:t>Creatinine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800" b="1" dirty="0"/>
                        <a:t>         </a:t>
                      </a:r>
                      <a:r>
                        <a:rPr sz="18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800" dirty="0"/>
                        <a:t>CBC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800" b="1" dirty="0"/>
                        <a:t>         </a:t>
                      </a:r>
                      <a:r>
                        <a:rPr sz="18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800" dirty="0"/>
                        <a:t>AST/ALT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800" b="1" dirty="0"/>
                        <a:t>         </a:t>
                      </a:r>
                      <a:r>
                        <a:rPr sz="18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800" dirty="0"/>
                        <a:t>Uric acid and LDH (per provider request)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sz="1800" dirty="0"/>
                    </a:p>
                    <a:p>
                      <a:pPr algn="l" defTabSz="228600">
                        <a:defRPr sz="9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800" dirty="0"/>
                        <a:t>Provider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8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800" dirty="0"/>
                        <a:t>Provider to perform in-person evaluation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dirty="0"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6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</a:t>
                      </a:r>
                      <a:r>
                        <a:rPr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</a:t>
                      </a:r>
                      <a:r>
                        <a:rPr sz="1800" dirty="0"/>
                        <a:t>Consider Magnesium Sulfate</a:t>
                      </a:r>
                    </a:p>
                    <a:p>
                      <a:pPr algn="l" defTabSz="228600">
                        <a:defRPr sz="9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sz="1800" dirty="0"/>
                    </a:p>
                    <a:p>
                      <a:pPr algn="l" defTabSz="228600">
                        <a:defRPr sz="9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800" b="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</a:t>
                      </a:r>
                      <a:r>
                        <a:rPr lang="en-US" sz="1800" b="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 </a:t>
                      </a:r>
                      <a:r>
                        <a:rPr sz="1800" b="0" dirty="0"/>
                        <a:t>Consider Anesthesia consult PAGE #</a:t>
                      </a:r>
                      <a:r>
                        <a:rPr sz="1800" dirty="0"/>
                        <a:t>1343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1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Table"/>
          <p:cNvGraphicFramePr/>
          <p:nvPr>
            <p:extLst>
              <p:ext uri="{D42A27DB-BD31-4B8C-83A1-F6EECF244321}">
                <p14:modId xmlns:p14="http://schemas.microsoft.com/office/powerpoint/2010/main" val="3244985454"/>
              </p:ext>
            </p:extLst>
          </p:nvPr>
        </p:nvGraphicFramePr>
        <p:xfrm>
          <a:off x="84842" y="0"/>
          <a:ext cx="8780541" cy="8084323"/>
        </p:xfrm>
        <a:graphic>
          <a:graphicData uri="http://schemas.openxmlformats.org/drawingml/2006/table">
            <a:tbl>
              <a:tblPr bandRow="1"/>
              <a:tblGrid>
                <a:gridCol w="1211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8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3273">
                <a:tc gridSpan="5">
                  <a:txBody>
                    <a:bodyPr/>
                    <a:lstStyle/>
                    <a:p>
                      <a:pPr algn="ctr" defTabSz="228600">
                        <a:defRPr sz="6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defRPr>
                      </a:pPr>
                      <a:r>
                        <a:rPr sz="2400" b="1" dirty="0">
                          <a:solidFill>
                            <a:srgbClr val="FFFB00"/>
                          </a:solidFill>
                          <a:uFill>
                            <a:solidFill>
                              <a:srgbClr val="FFFB00"/>
                            </a:solidFill>
                          </a:uFill>
                        </a:rPr>
                        <a:t>RED 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309">
                <a:tc gridSpan="2">
                  <a:txBody>
                    <a:bodyPr/>
                    <a:lstStyle/>
                    <a:p>
                      <a:pPr algn="ctr" defTabSz="228600">
                        <a:defRPr sz="900" b="1">
                          <a:solidFill>
                            <a:srgbClr val="002060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</a:defRPr>
                      </a:pPr>
                      <a:r>
                        <a:rPr sz="2800" dirty="0"/>
                        <a:t>MOBILIZE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900" b="1">
                          <a:solidFill>
                            <a:srgbClr val="002060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</a:defRPr>
                      </a:pPr>
                      <a:r>
                        <a:rPr sz="2400" dirty="0"/>
                        <a:t>ACT</a:t>
                      </a:r>
                    </a:p>
                  </a:txBody>
                  <a:tcPr marL="50800" marR="50800" marT="50800" marB="50800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900" b="1">
                          <a:solidFill>
                            <a:srgbClr val="002060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</a:defRPr>
                      </a:pPr>
                      <a:r>
                        <a:rPr sz="2400" dirty="0"/>
                        <a:t>THINK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4741">
                <a:tc gridSpan="2">
                  <a:txBody>
                    <a:bodyPr/>
                    <a:lstStyle/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2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200" dirty="0"/>
                        <a:t>Notify Provider: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200" dirty="0"/>
                        <a:t>       Junior PHONE # </a:t>
                      </a:r>
                      <a:r>
                        <a:rPr sz="1200" b="1" dirty="0"/>
                        <a:t>78744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200" dirty="0"/>
                        <a:t>       Senior PHONE# </a:t>
                      </a:r>
                      <a:r>
                        <a:rPr sz="1200" b="1" dirty="0"/>
                        <a:t> 76152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200" dirty="0"/>
                        <a:t>       Attending PHONE# </a:t>
                      </a:r>
                      <a:r>
                        <a:rPr sz="1200" b="1" dirty="0"/>
                        <a:t>78617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200" dirty="0"/>
                        <a:t>       Midwife PHONE# </a:t>
                      </a:r>
                      <a:r>
                        <a:rPr sz="1200" b="1" dirty="0"/>
                        <a:t>74044</a:t>
                      </a:r>
                      <a:r>
                        <a:rPr sz="1200" dirty="0"/>
                        <a:t>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sz="1200" dirty="0"/>
                    </a:p>
                    <a:p>
                      <a:pPr algn="l" defTabSz="228600">
                        <a:defRPr sz="7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200" b="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200" b="0" dirty="0"/>
                        <a:t>Notify Charge RN # </a:t>
                      </a:r>
                      <a:r>
                        <a:rPr sz="1200" dirty="0"/>
                        <a:t>76161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sz="1200" dirty="0"/>
                    </a:p>
                    <a:p>
                      <a:pPr algn="l" defTabSz="228600">
                        <a:defRPr sz="7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200" b="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200" b="0" dirty="0"/>
                        <a:t>Anesthesia PAGE #</a:t>
                      </a:r>
                      <a:r>
                        <a:rPr sz="1200" dirty="0"/>
                        <a:t>1343 for Consult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sz="1200" dirty="0"/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2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200" dirty="0"/>
                        <a:t>Notify STAT RN PAGER # </a:t>
                      </a:r>
                      <a:r>
                        <a:rPr sz="1200" b="1" dirty="0"/>
                        <a:t>1241</a:t>
                      </a:r>
                    </a:p>
                    <a:p>
                      <a:pPr algn="l" defTabSz="228600">
                        <a:defRPr sz="7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200" b="0" dirty="0"/>
                        <a:t>         -</a:t>
                      </a:r>
                      <a:r>
                        <a:rPr sz="1200" dirty="0"/>
                        <a:t>Consider for IV placement</a:t>
                      </a:r>
                    </a:p>
                    <a:p>
                      <a:pPr algn="l" defTabSz="228600">
                        <a:defRPr sz="7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sz="1200" dirty="0"/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2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200" dirty="0"/>
                        <a:t>Notify Chaplin/Support Care or assign family support person </a:t>
                      </a:r>
                    </a:p>
                    <a:p>
                      <a:pPr algn="l" defTabSz="228600">
                        <a:defRPr sz="7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sz="1200" dirty="0"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defTabSz="228600">
                        <a:defRPr sz="7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/>
                        <a:t>Primary Nurse or designee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050" dirty="0"/>
                        <a:t>Notify provider of severe symptoms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050" dirty="0"/>
                        <a:t>Place patient on following monitors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⬜</a:t>
                      </a:r>
                      <a:r>
                        <a:rPr sz="1050" dirty="0"/>
                        <a:t>Maternal cardiac monitoring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⬜</a:t>
                      </a:r>
                      <a:r>
                        <a:rPr sz="1050" dirty="0"/>
                        <a:t>Continuous fetal monitoring if fetus is considered viable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⬜</a:t>
                      </a:r>
                      <a:r>
                        <a:rPr sz="1050" dirty="0"/>
                        <a:t>Monitor BP every 10 minutes until systolic BP (SBP) &lt; 160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/>
                        <a:t>                   diastolic BP (DBP) &lt; 100mmHG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⬜</a:t>
                      </a:r>
                      <a:r>
                        <a:rPr sz="1050" dirty="0"/>
                        <a:t>Once below Threshold Monitor as follows: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⬜</a:t>
                      </a:r>
                      <a:r>
                        <a:rPr sz="1050" dirty="0"/>
                        <a:t>Every 10 minutes X 1 Hour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⬜</a:t>
                      </a:r>
                      <a:r>
                        <a:rPr sz="1050" dirty="0"/>
                        <a:t>Every 15 minutes X 1 Hour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⬜</a:t>
                      </a:r>
                      <a:r>
                        <a:rPr sz="1050" dirty="0"/>
                        <a:t>Every 30 minutes X 1 Hour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⬜</a:t>
                      </a:r>
                      <a:r>
                        <a:rPr sz="1050" dirty="0"/>
                        <a:t>Every 60 minutes X 1 Hour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⬜</a:t>
                      </a:r>
                      <a:r>
                        <a:rPr sz="1050" dirty="0"/>
                        <a:t>Then every 4 hours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050" dirty="0"/>
                        <a:t> Pad patient bed side rails for seizure prophylaxis </a:t>
                      </a:r>
                    </a:p>
                    <a:p>
                      <a:pPr algn="l" defTabSz="228600">
                        <a:defRPr sz="7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/>
                        <a:t>Provider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050" dirty="0"/>
                        <a:t>Consider </a:t>
                      </a:r>
                      <a:r>
                        <a:rPr sz="1050" b="1" dirty="0"/>
                        <a:t>Labetalol Protocol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⬜</a:t>
                      </a:r>
                      <a:r>
                        <a:rPr sz="1050" dirty="0"/>
                        <a:t>Administer 20mg labetalol IVP STAT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⬜</a:t>
                      </a:r>
                      <a:r>
                        <a:rPr sz="1050" dirty="0"/>
                        <a:t>If NOT effective within 10 minutes follow with 40mg Labetalol IVP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⬜</a:t>
                      </a:r>
                      <a:r>
                        <a:rPr sz="1050" dirty="0"/>
                        <a:t>Continue with </a:t>
                      </a:r>
                      <a:r>
                        <a:rPr sz="1050" b="1" dirty="0"/>
                        <a:t>80mg labetalol IVP every 10 minutes</a:t>
                      </a:r>
                      <a:r>
                        <a:rPr sz="1050" dirty="0"/>
                        <a:t>, up to maximum</a:t>
                      </a:r>
                      <a:r>
                        <a:rPr lang="en-US" sz="1050" dirty="0"/>
                        <a:t> </a:t>
                      </a:r>
                      <a:r>
                        <a:rPr sz="1050" dirty="0"/>
                        <a:t>cumulative dose of 300mg or SBP of &lt; 160 or DBP &lt; 105 is achieved.</a:t>
                      </a:r>
                    </a:p>
                    <a:p>
                      <a:pPr algn="l" defTabSz="228600">
                        <a:defRPr sz="7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b="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050" b="0" dirty="0"/>
                        <a:t>Consider </a:t>
                      </a:r>
                      <a:r>
                        <a:rPr sz="1050" dirty="0"/>
                        <a:t>Hydralazine Protocol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⬜</a:t>
                      </a:r>
                      <a:r>
                        <a:rPr sz="1050" dirty="0"/>
                        <a:t>Administer </a:t>
                      </a:r>
                      <a:r>
                        <a:rPr sz="1050" b="1" dirty="0"/>
                        <a:t>10mg hydralazine IVP every 10 minutes </a:t>
                      </a:r>
                      <a:r>
                        <a:rPr sz="1050" dirty="0"/>
                        <a:t>up to maximum</a:t>
                      </a:r>
                      <a:r>
                        <a:rPr lang="en-US" sz="1050" dirty="0"/>
                        <a:t> cumulative dose of 30mg or SBP of &lt; 160 or DBP &lt; 105 is achieved.</a:t>
                      </a:r>
                      <a:endParaRPr sz="1050" b="0" dirty="0"/>
                    </a:p>
                    <a:p>
                      <a:pPr algn="l" defTabSz="228600">
                        <a:defRPr sz="7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b="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050" b="0" dirty="0"/>
                        <a:t>Consider </a:t>
                      </a:r>
                      <a:r>
                        <a:rPr sz="1050" dirty="0" err="1"/>
                        <a:t>NIFEdipine</a:t>
                      </a:r>
                      <a:r>
                        <a:rPr sz="1050" dirty="0"/>
                        <a:t> (Procardia) if no IV access available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⬜</a:t>
                      </a:r>
                      <a:r>
                        <a:rPr sz="1050" dirty="0"/>
                        <a:t>Administer 10mg </a:t>
                      </a:r>
                      <a:r>
                        <a:rPr sz="1050" dirty="0" err="1"/>
                        <a:t>NIFEdipine</a:t>
                      </a:r>
                      <a:r>
                        <a:rPr sz="1050" dirty="0"/>
                        <a:t> IR (immediate release)  STAT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⬜</a:t>
                      </a:r>
                      <a:r>
                        <a:rPr sz="1050" dirty="0"/>
                        <a:t>If NOT effective within 20 minutes follow with 20mg </a:t>
                      </a:r>
                      <a:r>
                        <a:rPr sz="1050" dirty="0" err="1"/>
                        <a:t>NIFEdipine</a:t>
                      </a:r>
                      <a:r>
                        <a:rPr sz="1050" dirty="0"/>
                        <a:t> IR.  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/>
                        <a:t>     </a:t>
                      </a: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050" dirty="0"/>
                        <a:t>Continue with additional 20mg  </a:t>
                      </a:r>
                      <a:r>
                        <a:rPr sz="1050" dirty="0" err="1"/>
                        <a:t>NIFEdipine</a:t>
                      </a:r>
                      <a:r>
                        <a:rPr sz="1050" dirty="0"/>
                        <a:t> IR after 20 minutes if 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/>
                        <a:t>                    repeat BP if SBP not &lt; 160, DBP not &lt;110.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⬜</a:t>
                      </a:r>
                      <a:r>
                        <a:rPr sz="1050" dirty="0"/>
                        <a:t>ONCE IV obtained continue with 40mg labetalol IVP after 20 minutes</a:t>
                      </a:r>
                      <a:r>
                        <a:rPr lang="en-US" sz="1050" dirty="0"/>
                        <a:t> </a:t>
                      </a:r>
                      <a:r>
                        <a:rPr sz="1050" dirty="0"/>
                        <a:t>once, if SBP of &lt; 160 or DBP &lt; 105 is not achieved.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sz="1050" dirty="0"/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05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050" dirty="0"/>
                        <a:t>Consider </a:t>
                      </a:r>
                      <a:r>
                        <a:rPr sz="1050" b="1" dirty="0"/>
                        <a:t>Magnesium sulfate</a:t>
                      </a:r>
                    </a:p>
                  </a:txBody>
                  <a:tcPr marL="50800" marR="50800" marT="50800" marB="50800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Wingdings 2"/>
                          <a:ea typeface="Wingdings 2"/>
                          <a:cs typeface="Wingdings 2"/>
                          <a:sym typeface="Wingdings 2"/>
                        </a:defRPr>
                      </a:pPr>
                      <a:r>
                        <a:rPr sz="1600" dirty="0"/>
                        <a:t>⬜</a:t>
                      </a:r>
                      <a:r>
                        <a:rPr dirty="0"/>
                        <a:t></a:t>
                      </a:r>
                      <a:r>
                        <a:rPr sz="1400" dirty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Consider Emergent Delivery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Wingdings 2"/>
                          <a:ea typeface="Wingdings 2"/>
                          <a:cs typeface="Wingdings 2"/>
                          <a:sym typeface="Wingdings 2"/>
                        </a:defRPr>
                      </a:pPr>
                      <a:r>
                        <a:rPr sz="1400" dirty="0"/>
                        <a:t>⬜</a:t>
                      </a:r>
                      <a:r>
                        <a:rPr sz="1400" dirty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Consider Neurology consult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400" dirty="0"/>
                        <a:t>Consider CT angiogram for Chest Pain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400" dirty="0"/>
                        <a:t>Rule out pulmonary edema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>
                          <a:latin typeface="Wingdings 2"/>
                          <a:ea typeface="Wingdings 2"/>
                          <a:cs typeface="Wingdings 2"/>
                          <a:sym typeface="Wingdings 2"/>
                        </a:rPr>
                        <a:t>⬜</a:t>
                      </a:r>
                      <a:r>
                        <a:rPr sz="1400" dirty="0"/>
                        <a:t>Consider X-ray</a:t>
                      </a:r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sz="1600" dirty="0"/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sz="1600" dirty="0"/>
                    </a:p>
                    <a:p>
                      <a:pPr algn="l" defTabSz="228600">
                        <a:defRPr sz="7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 dirty="0"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062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Table"/>
          <p:cNvGraphicFramePr/>
          <p:nvPr/>
        </p:nvGraphicFramePr>
        <p:xfrm>
          <a:off x="257566" y="907906"/>
          <a:ext cx="8628865" cy="5354081"/>
        </p:xfrm>
        <a:graphic>
          <a:graphicData uri="http://schemas.openxmlformats.org/drawingml/2006/table">
            <a:tbl>
              <a:tblPr bandRow="1"/>
              <a:tblGrid>
                <a:gridCol w="119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7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6986">
                <a:tc gridSpan="6">
                  <a:txBody>
                    <a:bodyPr/>
                    <a:lstStyle/>
                    <a:p>
                      <a:pPr algn="ctr" defTabSz="228600">
                        <a:lnSpc>
                          <a:spcPct val="115000"/>
                        </a:lnSpc>
                        <a:defRPr sz="1000" b="1">
                          <a:solidFill>
                            <a:srgbClr val="FFFB00"/>
                          </a:solidFill>
                          <a:uFill>
                            <a:solidFill>
                              <a:srgbClr val="FFFB00"/>
                            </a:solidFill>
                          </a:uFill>
                        </a:defRPr>
                      </a:pPr>
                      <a:r>
                        <a:t>Debriefing of event required if patient requires high level of care or emergent delivery of fetus</a:t>
                      </a:r>
                    </a:p>
                    <a:p>
                      <a:pPr algn="ctr" defTabSz="228600">
                        <a:lnSpc>
                          <a:spcPct val="115000"/>
                        </a:lnSpc>
                        <a:defRPr sz="1000" b="1">
                          <a:solidFill>
                            <a:srgbClr val="FFFB00"/>
                          </a:solidFill>
                          <a:uFill>
                            <a:solidFill>
                              <a:srgbClr val="FFFB00"/>
                            </a:solidFill>
                          </a:uFill>
                        </a:defRPr>
                      </a:pPr>
                      <a:endParaRPr/>
                    </a:p>
                    <a:p>
                      <a:pPr algn="ctr" defTabSz="228600">
                        <a:lnSpc>
                          <a:spcPct val="115000"/>
                        </a:lnSpc>
                        <a:defRPr sz="1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defRPr>
                      </a:pPr>
                      <a:r>
                        <a:rPr b="1">
                          <a:solidFill>
                            <a:srgbClr val="FFFB00"/>
                          </a:solidFill>
                          <a:uFill>
                            <a:solidFill>
                              <a:srgbClr val="FFFB00"/>
                            </a:solidFill>
                          </a:uFill>
                        </a:rPr>
                        <a:t>HYPERTENSIVE MEDICATIONS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45">
                <a:tc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DRUG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DOSE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Comments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Onset of Action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54">
                <a:tc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Magnesium 20 grams/500 mL bag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b="1"/>
                        <a:t>Initial (loading Dose</a:t>
                      </a:r>
                      <a:r>
                        <a:t>): 4-6 g (100-150 ml) over 20 minutes</a:t>
                      </a:r>
                    </a:p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b="1"/>
                        <a:t>Maintenance Dose</a:t>
                      </a:r>
                      <a:r>
                        <a:t>: 1-2 g/hour 925 ml/her – 50 ml/hr) 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Immediate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892">
                <a:tc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Labetalol 100mg/ 20mL vial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Initial: Draw</a:t>
                      </a:r>
                    </a:p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10-20mg IG, then 20-80 mg every 10 – 30 minutes to a maximum cumulative dosage of 300mg; or constant infusion 1 -2 mg/min IV 1-2 minutes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Tachycardia is less common and fewer adverse effects than other agents are.</a:t>
                      </a:r>
                    </a:p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Avoid in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1 – 2 minutes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198">
                <a:tc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Hydralazine 20mg/mL vial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10mg IV, then 10mg every 10 minutes up to maximum cumulative dose of 30 mg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Higher or frequent dosage associated with maternal hypotension, headaches, and abnormal fetal heart rate tracings; may be more common than other agents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10 – 20 minutes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892">
                <a:tc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Calcium gluconate 100 mg/10mL vial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1-2 g over 5 minutes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Avoid extravasation; adverse events from extravasation can be devastating.  Monitor IV site closely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5 minutes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229">
                <a:tc>
                  <a:txBody>
                    <a:bodyPr/>
                    <a:lstStyle/>
                    <a:p>
                      <a:pPr algn="l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Nifedipine IR (Immediate Release) 10 mg, 20mg 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10 mg orally, repeat in 20 minutes if needed; then 10-20 mg every 2-6 hours; maximum daily dose is 180 mg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May observe reflex tachycardia and headaches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2286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5-10 minutes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530">
                <a:tc gridSpan="6">
                  <a:txBody>
                    <a:bodyPr/>
                    <a:lstStyle/>
                    <a:p>
                      <a:pPr algn="ctr" defTabSz="228600">
                        <a:lnSpc>
                          <a:spcPct val="115000"/>
                        </a:lnSpc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66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Physician  Peer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04215" indent="-204215" defTabSz="816843">
              <a:spcBef>
                <a:spcPts val="1500"/>
              </a:spcBef>
              <a:defRPr sz="1608"/>
            </a:pPr>
            <a:r>
              <a:rPr lang="en-US" sz="2400" dirty="0"/>
              <a:t>We identified a Leader from each delivering hospital</a:t>
            </a:r>
          </a:p>
          <a:p>
            <a:pPr marL="204215" indent="-204215" defTabSz="816843">
              <a:spcBef>
                <a:spcPts val="1500"/>
              </a:spcBef>
              <a:defRPr sz="1608"/>
            </a:pPr>
            <a:r>
              <a:rPr lang="en-US" sz="2400" dirty="0"/>
              <a:t>Arranged a zoom session </a:t>
            </a:r>
          </a:p>
          <a:p>
            <a:pPr marL="612648" lvl="1" indent="-204215" defTabSz="816843">
              <a:spcBef>
                <a:spcPts val="1500"/>
              </a:spcBef>
              <a:defRPr sz="1608"/>
            </a:pPr>
            <a:r>
              <a:rPr lang="en-US" sz="2400" dirty="0"/>
              <a:t>Held in January</a:t>
            </a:r>
          </a:p>
          <a:p>
            <a:pPr marL="204215" indent="-204215" defTabSz="816843">
              <a:spcBef>
                <a:spcPts val="1500"/>
              </a:spcBef>
              <a:defRPr sz="1608"/>
            </a:pPr>
            <a:r>
              <a:rPr lang="en-US" sz="2400" dirty="0"/>
              <a:t>Goals of session</a:t>
            </a:r>
          </a:p>
          <a:p>
            <a:pPr marL="612648" lvl="1" indent="-204215" defTabSz="816843">
              <a:spcBef>
                <a:spcPts val="1500"/>
              </a:spcBef>
              <a:defRPr sz="1608"/>
            </a:pPr>
            <a:r>
              <a:rPr lang="en-US" sz="2400" dirty="0"/>
              <a:t>AIM presentation from ACOG</a:t>
            </a:r>
          </a:p>
          <a:p>
            <a:pPr marL="612648" lvl="1" indent="-204215" defTabSz="816843">
              <a:spcBef>
                <a:spcPts val="1500"/>
              </a:spcBef>
              <a:defRPr sz="1608"/>
            </a:pPr>
            <a:r>
              <a:rPr lang="en-US" sz="2400" dirty="0"/>
              <a:t>Engage with physician leaders</a:t>
            </a:r>
          </a:p>
          <a:p>
            <a:pPr marL="612648" lvl="1" indent="-204215" defTabSz="816843">
              <a:spcBef>
                <a:spcPts val="1500"/>
              </a:spcBef>
              <a:defRPr sz="1608"/>
            </a:pPr>
            <a:r>
              <a:rPr lang="en-US" sz="2400" dirty="0"/>
              <a:t>Encourage leaders to work with lead nurses on AIM Bundles</a:t>
            </a:r>
          </a:p>
          <a:p>
            <a:pPr marL="612648" lvl="1" indent="-204215" defTabSz="816843">
              <a:spcBef>
                <a:spcPts val="1500"/>
              </a:spcBef>
              <a:defRPr sz="1608"/>
            </a:pPr>
            <a:r>
              <a:rPr lang="en-US" sz="2400" dirty="0"/>
              <a:t>Identify areas where we can support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78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60C942-EE8B-42ED-9980-2EF5ACA0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8" y="1918802"/>
            <a:ext cx="7175705" cy="4035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dirty="0"/>
              <a:t>HEM Process Measure</a:t>
            </a:r>
            <a:br>
              <a:rPr lang="en-US" sz="4000" dirty="0"/>
            </a:br>
            <a:r>
              <a:rPr lang="en-US" sz="4000" dirty="0"/>
              <a:t>Provider Education – 2Q 2019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83752A-47EF-4143-9EDB-EEC6CAF2FBD7}"/>
              </a:ext>
            </a:extLst>
          </p:cNvPr>
          <p:cNvCxnSpPr>
            <a:cxnSpLocks/>
          </p:cNvCxnSpPr>
          <p:nvPr/>
        </p:nvCxnSpPr>
        <p:spPr>
          <a:xfrm>
            <a:off x="1703693" y="2356384"/>
            <a:ext cx="62636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028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B18EF-3C63-4628-910A-44D84DBA2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37" y="1843881"/>
            <a:ext cx="7702127" cy="4220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dirty="0"/>
              <a:t>HTN Process Measure</a:t>
            </a:r>
            <a:br>
              <a:rPr lang="en-US" sz="4000" dirty="0"/>
            </a:br>
            <a:r>
              <a:rPr lang="en-US" sz="4000" dirty="0"/>
              <a:t>Provider Education – 2Q 2021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83752A-47EF-4143-9EDB-EEC6CAF2FBD7}"/>
              </a:ext>
            </a:extLst>
          </p:cNvPr>
          <p:cNvCxnSpPr>
            <a:cxnSpLocks/>
          </p:cNvCxnSpPr>
          <p:nvPr/>
        </p:nvCxnSpPr>
        <p:spPr>
          <a:xfrm>
            <a:off x="1546043" y="2356384"/>
            <a:ext cx="62636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05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Physician Peer Group </a:t>
            </a:r>
            <a:br>
              <a:rPr lang="en-US" dirty="0"/>
            </a:br>
            <a:r>
              <a:rPr lang="en-US" dirty="0"/>
              <a:t> Future Plans</a:t>
            </a:r>
          </a:p>
        </p:txBody>
      </p:sp>
      <p:sp>
        <p:nvSpPr>
          <p:cNvPr id="3" name="Setting up a second session…"/>
          <p:cNvSpPr txBox="1">
            <a:spLocks/>
          </p:cNvSpPr>
          <p:nvPr/>
        </p:nvSpPr>
        <p:spPr>
          <a:xfrm>
            <a:off x="452437" y="2095837"/>
            <a:ext cx="8239126" cy="34506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1968"/>
              </a:spcBef>
              <a:buClr>
                <a:schemeClr val="accent1"/>
              </a:buClr>
              <a:buSzPct val="8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1968"/>
              </a:spcBef>
              <a:buClr>
                <a:schemeClr val="accent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1968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1968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1968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3840" indent="-243840" defTabSz="975335">
              <a:spcBef>
                <a:spcPts val="1800"/>
              </a:spcBef>
              <a:defRPr sz="1920"/>
            </a:pPr>
            <a:r>
              <a:rPr lang="en-US" sz="2400" dirty="0"/>
              <a:t>Setting up a second session </a:t>
            </a:r>
          </a:p>
          <a:p>
            <a:pPr marL="731520" lvl="1" indent="-243840" defTabSz="975335">
              <a:spcBef>
                <a:spcPts val="1800"/>
              </a:spcBef>
              <a:defRPr sz="1920"/>
            </a:pPr>
            <a:r>
              <a:rPr lang="en-US" sz="2400" dirty="0"/>
              <a:t>To assess current status</a:t>
            </a:r>
          </a:p>
          <a:p>
            <a:pPr marL="731520" lvl="1" indent="-243840" defTabSz="975335">
              <a:spcBef>
                <a:spcPts val="1800"/>
              </a:spcBef>
              <a:defRPr sz="1920"/>
            </a:pPr>
            <a:r>
              <a:rPr lang="en-US" sz="2400" dirty="0"/>
              <a:t>Re-engage with Leaders</a:t>
            </a:r>
          </a:p>
          <a:p>
            <a:pPr marL="731520" lvl="1" indent="-243840" defTabSz="975335">
              <a:spcBef>
                <a:spcPts val="1800"/>
              </a:spcBef>
              <a:defRPr sz="1920"/>
            </a:pPr>
            <a:r>
              <a:rPr lang="en-US" sz="2400" dirty="0"/>
              <a:t>Introduce the next bundle</a:t>
            </a:r>
          </a:p>
          <a:p>
            <a:pPr marL="243840" indent="-243840" defTabSz="975335">
              <a:spcBef>
                <a:spcPts val="1800"/>
              </a:spcBef>
              <a:defRPr sz="1920"/>
            </a:pPr>
            <a:r>
              <a:rPr lang="en-US" sz="2400" dirty="0"/>
              <a:t>If you are meeting physician resistance, please discuss with me so I can try to help.</a:t>
            </a:r>
          </a:p>
        </p:txBody>
      </p:sp>
    </p:spTree>
    <p:extLst>
      <p:ext uri="{BB962C8B-B14F-4D97-AF65-F5344CB8AC3E}">
        <p14:creationId xmlns:p14="http://schemas.microsoft.com/office/powerpoint/2010/main" val="1814207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581342" y="1032813"/>
            <a:ext cx="4262746" cy="5683662"/>
          </a:xfrm>
        </p:spPr>
      </p:pic>
      <p:sp>
        <p:nvSpPr>
          <p:cNvPr id="11" name="TextBox 10"/>
          <p:cNvSpPr txBox="1"/>
          <p:nvPr/>
        </p:nvSpPr>
        <p:spPr>
          <a:xfrm>
            <a:off x="1654310" y="431515"/>
            <a:ext cx="702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srgbClr val="FFFFFF"/>
                </a:solidFill>
                <a:latin typeface="Adobe Garamond Pro"/>
                <a:cs typeface="Adobe Garamond Pro"/>
              </a:rPr>
              <a:t>Why we do what we do.</a:t>
            </a:r>
            <a:endParaRPr lang="en-US" sz="2000" i="1" dirty="0">
              <a:solidFill>
                <a:srgbClr val="FFFFFF"/>
              </a:solidFill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94795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A Patient Safety Bundle is “a small, straightforward set of evidence-based practices — generally three to five — that, when performed collectively and reliably, have been proven to improve patient outcomes.”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Institute for Healthcare Improvement</a:t>
            </a:r>
          </a:p>
        </p:txBody>
      </p:sp>
    </p:spTree>
    <p:extLst>
      <p:ext uri="{BB962C8B-B14F-4D97-AF65-F5344CB8AC3E}">
        <p14:creationId xmlns:p14="http://schemas.microsoft.com/office/powerpoint/2010/main" val="3730781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Shon Rowan, MD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353" y="1950518"/>
            <a:ext cx="7591790" cy="37595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Associate Professor, Dept. OB/GYN</a:t>
            </a:r>
          </a:p>
          <a:p>
            <a:pPr>
              <a:lnSpc>
                <a:spcPct val="100000"/>
              </a:lnSpc>
            </a:pPr>
            <a:r>
              <a:rPr lang="en-US" dirty="0"/>
              <a:t>West Virginia University School of Medicine</a:t>
            </a:r>
          </a:p>
          <a:p>
            <a:pPr>
              <a:lnSpc>
                <a:spcPct val="100000"/>
              </a:lnSpc>
            </a:pPr>
            <a:r>
              <a:rPr lang="en-US" dirty="0"/>
              <a:t>Morgantown, WV</a:t>
            </a:r>
          </a:p>
          <a:p>
            <a:pPr>
              <a:lnSpc>
                <a:spcPct val="100000"/>
              </a:lnSpc>
            </a:pPr>
            <a:r>
              <a:rPr lang="en-US" dirty="0"/>
              <a:t>WV Section Vice Chair for ACOG</a:t>
            </a:r>
          </a:p>
          <a:p>
            <a:pPr>
              <a:lnSpc>
                <a:spcPct val="100000"/>
              </a:lnSpc>
            </a:pPr>
            <a:r>
              <a:rPr lang="en-US" dirty="0"/>
              <a:t>srowan@hsc.wvu.edu</a:t>
            </a: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60353" y="3624723"/>
            <a:ext cx="7591789" cy="3282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968"/>
              </a:spcBef>
              <a:buFont typeface="Arial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/>
                <a:ea typeface="+mn-ea"/>
                <a:cs typeface="Adobe Garamond Pro"/>
              </a:defRPr>
            </a:lvl1pPr>
            <a:lvl2pPr marL="457200" indent="0" algn="ctr" defTabSz="457200" rtl="0" eaLnBrk="1" latinLnBrk="0" hangingPunct="1">
              <a:lnSpc>
                <a:spcPct val="90000"/>
              </a:lnSpc>
              <a:spcBef>
                <a:spcPts val="1968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Garamond Pro"/>
                <a:ea typeface="+mn-ea"/>
                <a:cs typeface="Adobe Garamond Pro"/>
              </a:defRPr>
            </a:lvl2pPr>
            <a:lvl3pPr marL="914400" indent="0" algn="ctr" defTabSz="457200" rtl="0" eaLnBrk="1" latinLnBrk="0" hangingPunct="1">
              <a:lnSpc>
                <a:spcPct val="90000"/>
              </a:lnSpc>
              <a:spcBef>
                <a:spcPts val="1968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Garamond Pro"/>
                <a:ea typeface="+mn-ea"/>
                <a:cs typeface="Adobe Garamond Pro"/>
              </a:defRPr>
            </a:lvl3pPr>
            <a:lvl4pPr marL="1371600" indent="0" algn="ctr" defTabSz="457200" rtl="0" eaLnBrk="1" latinLnBrk="0" hangingPunct="1">
              <a:lnSpc>
                <a:spcPct val="90000"/>
              </a:lnSpc>
              <a:spcBef>
                <a:spcPts val="1968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Garamond Pro"/>
                <a:ea typeface="+mn-ea"/>
                <a:cs typeface="Adobe Garamond Pro"/>
              </a:defRPr>
            </a:lvl4pPr>
            <a:lvl5pPr marL="1828800" indent="0" algn="ctr" defTabSz="457200" rtl="0" eaLnBrk="1" latinLnBrk="0" hangingPunct="1">
              <a:lnSpc>
                <a:spcPct val="90000"/>
              </a:lnSpc>
              <a:spcBef>
                <a:spcPts val="1968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Garamond Pro"/>
                <a:ea typeface="+mn-ea"/>
                <a:cs typeface="Adobe Garamond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>
                <a:latin typeface="Myriad Pro"/>
                <a:cs typeface="Myriad Pro"/>
              </a:rPr>
              <a:t> </a:t>
            </a:r>
          </a:p>
          <a:p>
            <a:endParaRPr lang="en-US" sz="12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48379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85" y="306186"/>
            <a:ext cx="8198558" cy="1233164"/>
          </a:xfrm>
        </p:spPr>
        <p:txBody>
          <a:bodyPr>
            <a:normAutofit fontScale="90000"/>
          </a:bodyPr>
          <a:lstStyle/>
          <a:p>
            <a:r>
              <a:rPr lang="en-US" dirty="0"/>
              <a:t>Melanie Riley, RN, MSN</a:t>
            </a:r>
            <a:br>
              <a:rPr lang="en-US" dirty="0"/>
            </a:br>
            <a:r>
              <a:rPr lang="en-US" dirty="0"/>
              <a:t>Nurse Coordinator, WV Perinatal Partnership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353" y="1950518"/>
            <a:ext cx="7591790" cy="15989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1018 Kanawha Boulevard East</a:t>
            </a:r>
            <a:br>
              <a:rPr lang="en-US" dirty="0"/>
            </a:br>
            <a:r>
              <a:rPr lang="en-US" dirty="0"/>
              <a:t>Charleston, WV 25301</a:t>
            </a:r>
          </a:p>
          <a:p>
            <a:pPr>
              <a:lnSpc>
                <a:spcPct val="100000"/>
              </a:lnSpc>
            </a:pPr>
            <a:r>
              <a:rPr lang="en-US" dirty="0"/>
              <a:t>(304) 582-2461</a:t>
            </a:r>
          </a:p>
          <a:p>
            <a:pPr>
              <a:lnSpc>
                <a:spcPct val="100000"/>
              </a:lnSpc>
            </a:pPr>
            <a:r>
              <a:rPr lang="en-US" dirty="0"/>
              <a:t>rileym@marshall.edu </a:t>
            </a: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60353" y="3624723"/>
            <a:ext cx="7591789" cy="3282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968"/>
              </a:spcBef>
              <a:buFont typeface="Arial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/>
                <a:ea typeface="+mn-ea"/>
                <a:cs typeface="Adobe Garamond Pro"/>
              </a:defRPr>
            </a:lvl1pPr>
            <a:lvl2pPr marL="457200" indent="0" algn="ctr" defTabSz="457200" rtl="0" eaLnBrk="1" latinLnBrk="0" hangingPunct="1">
              <a:lnSpc>
                <a:spcPct val="90000"/>
              </a:lnSpc>
              <a:spcBef>
                <a:spcPts val="1968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Garamond Pro"/>
                <a:ea typeface="+mn-ea"/>
                <a:cs typeface="Adobe Garamond Pro"/>
              </a:defRPr>
            </a:lvl2pPr>
            <a:lvl3pPr marL="914400" indent="0" algn="ctr" defTabSz="457200" rtl="0" eaLnBrk="1" latinLnBrk="0" hangingPunct="1">
              <a:lnSpc>
                <a:spcPct val="90000"/>
              </a:lnSpc>
              <a:spcBef>
                <a:spcPts val="1968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Garamond Pro"/>
                <a:ea typeface="+mn-ea"/>
                <a:cs typeface="Adobe Garamond Pro"/>
              </a:defRPr>
            </a:lvl3pPr>
            <a:lvl4pPr marL="1371600" indent="0" algn="ctr" defTabSz="457200" rtl="0" eaLnBrk="1" latinLnBrk="0" hangingPunct="1">
              <a:lnSpc>
                <a:spcPct val="90000"/>
              </a:lnSpc>
              <a:spcBef>
                <a:spcPts val="1968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Garamond Pro"/>
                <a:ea typeface="+mn-ea"/>
                <a:cs typeface="Adobe Garamond Pro"/>
              </a:defRPr>
            </a:lvl4pPr>
            <a:lvl5pPr marL="1828800" indent="0" algn="ctr" defTabSz="457200" rtl="0" eaLnBrk="1" latinLnBrk="0" hangingPunct="1">
              <a:lnSpc>
                <a:spcPct val="90000"/>
              </a:lnSpc>
              <a:spcBef>
                <a:spcPts val="1968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Garamond Pro"/>
                <a:ea typeface="+mn-ea"/>
                <a:cs typeface="Adobe Garamond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/>
                </a:solidFill>
                <a:latin typeface="Myriad Pro"/>
                <a:cs typeface="Myriad Pro"/>
                <a:hlinkClick r:id="rId2"/>
              </a:rPr>
              <a:t>www.wvperinatal.org</a:t>
            </a:r>
            <a:r>
              <a:rPr lang="en-US" b="1" dirty="0">
                <a:latin typeface="Myriad Pro"/>
                <a:cs typeface="Myriad Pro"/>
              </a:rPr>
              <a:t> </a:t>
            </a:r>
          </a:p>
          <a:p>
            <a:r>
              <a:rPr lang="en-US" sz="1200" dirty="0">
                <a:latin typeface="Myriad Pro"/>
                <a:cs typeface="Myriad Pro"/>
              </a:rPr>
              <a:t>Coordinated by the West Virginia Higher Education </a:t>
            </a:r>
            <a:br>
              <a:rPr lang="en-US" sz="1200" dirty="0">
                <a:latin typeface="Myriad Pro"/>
                <a:cs typeface="Myriad Pro"/>
              </a:rPr>
            </a:br>
            <a:r>
              <a:rPr lang="en-US" sz="1200" dirty="0">
                <a:latin typeface="Myriad Pro"/>
                <a:cs typeface="Myriad Pro"/>
              </a:rPr>
              <a:t>Policy Commission, Division of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218441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3" y="1735138"/>
            <a:ext cx="3127853" cy="439102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Readiness in every unit</a:t>
            </a:r>
          </a:p>
          <a:p>
            <a:r>
              <a:rPr lang="en-US" dirty="0"/>
              <a:t>Recognition for every patient</a:t>
            </a:r>
          </a:p>
          <a:p>
            <a:r>
              <a:rPr lang="en-US" dirty="0"/>
              <a:t>Response that is timely and evidence based</a:t>
            </a:r>
          </a:p>
          <a:p>
            <a:r>
              <a:rPr lang="en-US" dirty="0"/>
              <a:t>Report data and event reviews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 Bundle Elements</a:t>
            </a:r>
          </a:p>
        </p:txBody>
      </p:sp>
    </p:spTree>
    <p:extLst>
      <p:ext uri="{BB962C8B-B14F-4D97-AF65-F5344CB8AC3E}">
        <p14:creationId xmlns:p14="http://schemas.microsoft.com/office/powerpoint/2010/main" val="389637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dTechSandyK: &lt;strong&gt;Equality&lt;/strong&gt; and Equity in Education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8098"/>
            <a:ext cx="4038600" cy="304510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Equitable access to care </a:t>
            </a:r>
          </a:p>
          <a:p>
            <a:r>
              <a:rPr lang="en-US" dirty="0"/>
              <a:t>Reduce bias and pre-conceived judgement</a:t>
            </a:r>
          </a:p>
          <a:p>
            <a:r>
              <a:rPr lang="en-US" dirty="0"/>
              <a:t>Listen to patients and families</a:t>
            </a:r>
          </a:p>
          <a:p>
            <a:r>
              <a:rPr lang="en-US" dirty="0"/>
              <a:t>Collegial teams that communicate and value each other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5</a:t>
            </a:r>
            <a:r>
              <a:rPr lang="en-US" baseline="30000" dirty="0"/>
              <a:t>th</a:t>
            </a:r>
            <a:r>
              <a:rPr lang="en-US" dirty="0"/>
              <a:t> R:  Respectful Care</a:t>
            </a:r>
          </a:p>
        </p:txBody>
      </p:sp>
    </p:spTree>
    <p:extLst>
      <p:ext uri="{BB962C8B-B14F-4D97-AF65-F5344CB8AC3E}">
        <p14:creationId xmlns:p14="http://schemas.microsoft.com/office/powerpoint/2010/main" val="127496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Obstetric Hemorrhage</a:t>
            </a:r>
          </a:p>
          <a:p>
            <a:r>
              <a:rPr lang="en-US" dirty="0"/>
              <a:t>Assess and prepare unit to recognize and respond to OBH</a:t>
            </a:r>
          </a:p>
          <a:p>
            <a:r>
              <a:rPr lang="en-US" dirty="0"/>
              <a:t>Collect data to measure outcomes</a:t>
            </a:r>
          </a:p>
          <a:p>
            <a:r>
              <a:rPr lang="en-US" dirty="0"/>
              <a:t>Sustain improvement with continued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199" y="1735054"/>
            <a:ext cx="4429813" cy="439110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Severe HTN in Pregnancy</a:t>
            </a:r>
          </a:p>
          <a:p>
            <a:r>
              <a:rPr lang="en-US" dirty="0"/>
              <a:t>Educate and prepare staff to recognize and respond to severe HTN</a:t>
            </a:r>
          </a:p>
          <a:p>
            <a:r>
              <a:rPr lang="en-US" dirty="0"/>
              <a:t>Support case and data review to facilitate improvement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Patient Safety Bundles Currently Being Implemented in WV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C7A1AA-6E34-4E94-9FCA-2CFC4C06F2C3}"/>
              </a:ext>
            </a:extLst>
          </p:cNvPr>
          <p:cNvCxnSpPr>
            <a:cxnSpLocks/>
          </p:cNvCxnSpPr>
          <p:nvPr/>
        </p:nvCxnSpPr>
        <p:spPr>
          <a:xfrm>
            <a:off x="4495800" y="1875934"/>
            <a:ext cx="0" cy="4458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55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 Plan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9AC9DC2-330A-46D2-9908-2225A7E8A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919963"/>
              </p:ext>
            </p:extLst>
          </p:nvPr>
        </p:nvGraphicFramePr>
        <p:xfrm>
          <a:off x="457200" y="1735138"/>
          <a:ext cx="8229600" cy="384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21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SMM Outcome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690"/>
            <a:ext cx="8229600" cy="38443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outcome measures on severe maternal morbidity – with and without transfusions are used for both bundles (HEM and HTN)</a:t>
            </a:r>
          </a:p>
          <a:p>
            <a:r>
              <a:rPr lang="en-US" dirty="0"/>
              <a:t>Two HEM-specific; two HTN-specific</a:t>
            </a:r>
          </a:p>
          <a:p>
            <a:r>
              <a:rPr lang="en-US" dirty="0"/>
              <a:t>Outcome measures use administrative billing data (hospital discharge data)</a:t>
            </a:r>
          </a:p>
          <a:p>
            <a:r>
              <a:rPr lang="en-US" dirty="0"/>
              <a:t>WV has data back to 2012 for most outcome measures (2016 for the HTN measures)</a:t>
            </a:r>
          </a:p>
        </p:txBody>
      </p:sp>
    </p:spTree>
    <p:extLst>
      <p:ext uri="{BB962C8B-B14F-4D97-AF65-F5344CB8AC3E}">
        <p14:creationId xmlns:p14="http://schemas.microsoft.com/office/powerpoint/2010/main" val="157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432F5B-5765-46D2-943A-7C765059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Severe Maternal Morbidity (SMM)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C14059-BBFD-4DFD-9833-D395DE96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239"/>
            <a:ext cx="9144000" cy="2995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27719E-8AAF-43DF-8EF7-6CE14581A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75" y="4862785"/>
            <a:ext cx="7505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56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3">
  <a:themeElements>
    <a:clrScheme name="Perinatal Partnership">
      <a:dk1>
        <a:srgbClr val="2B292B"/>
      </a:dk1>
      <a:lt1>
        <a:sysClr val="window" lastClr="FFFFFF"/>
      </a:lt1>
      <a:dk2>
        <a:srgbClr val="0973BA"/>
      </a:dk2>
      <a:lt2>
        <a:srgbClr val="C8F0E6"/>
      </a:lt2>
      <a:accent1>
        <a:srgbClr val="62CC6B"/>
      </a:accent1>
      <a:accent2>
        <a:srgbClr val="0973BA"/>
      </a:accent2>
      <a:accent3>
        <a:srgbClr val="05B1EA"/>
      </a:accent3>
      <a:accent4>
        <a:srgbClr val="C8F0E6"/>
      </a:accent4>
      <a:accent5>
        <a:srgbClr val="0F940F"/>
      </a:accent5>
      <a:accent6>
        <a:srgbClr val="FF7C92"/>
      </a:accent6>
      <a:hlink>
        <a:srgbClr val="0973BA"/>
      </a:hlink>
      <a:folHlink>
        <a:srgbClr val="05B1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1439</Words>
  <Application>Microsoft Office PowerPoint</Application>
  <PresentationFormat>On-screen Show (4:3)</PresentationFormat>
  <Paragraphs>214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Adobe Garamond Pro</vt:lpstr>
      <vt:lpstr>Arial</vt:lpstr>
      <vt:lpstr>Calibri</vt:lpstr>
      <vt:lpstr>Helvetica Neue</vt:lpstr>
      <vt:lpstr>Myriad Pro</vt:lpstr>
      <vt:lpstr>Wingdings 2</vt:lpstr>
      <vt:lpstr>Template3</vt:lpstr>
      <vt:lpstr>West Virginia AIM Update</vt:lpstr>
      <vt:lpstr>AIM in West Virginia</vt:lpstr>
      <vt:lpstr>PowerPoint Presentation</vt:lpstr>
      <vt:lpstr>Safety Bundle Elements</vt:lpstr>
      <vt:lpstr>The 5th R:  Respectful Care</vt:lpstr>
      <vt:lpstr>Patient Safety Bundles Currently Being Implemented in WV</vt:lpstr>
      <vt:lpstr>Data  Plan </vt:lpstr>
      <vt:lpstr>SMM Outcome Measures</vt:lpstr>
      <vt:lpstr>Severe Maternal Morbidity (SMM)</vt:lpstr>
      <vt:lpstr>SMM Excluding Blood Transfusions</vt:lpstr>
      <vt:lpstr> SMM among OB Hemorrhage Cases</vt:lpstr>
      <vt:lpstr> SMM among OB Hemorrhage Cases 4Q 2020</vt:lpstr>
      <vt:lpstr> HEM Process Measure Blood Loss Measurement – 2Q 2019</vt:lpstr>
      <vt:lpstr>Severe Hypertension in Pregnancy </vt:lpstr>
      <vt:lpstr> SMM among HTN Cases</vt:lpstr>
      <vt:lpstr> SMM among HTN Cases excluding blood transfusions</vt:lpstr>
      <vt:lpstr>Quarterly Data Submission</vt:lpstr>
      <vt:lpstr> HTN Process Measure Timely Treatment of HTN – 2Q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 Physician  Peer Group</vt:lpstr>
      <vt:lpstr> HEM Process Measure Provider Education – 2Q 2019</vt:lpstr>
      <vt:lpstr> HTN Process Measure Provider Education – 2Q 2021</vt:lpstr>
      <vt:lpstr>Physician Peer Group   Future Plans</vt:lpstr>
      <vt:lpstr>PowerPoint Presentation</vt:lpstr>
      <vt:lpstr>Shon Rowan, MD</vt:lpstr>
      <vt:lpstr>Melanie Riley, RN, MSN Nurse Coordinator, WV Perinatal Partnership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</dc:title>
  <dc:creator>Amy</dc:creator>
  <cp:lastModifiedBy>Shauna</cp:lastModifiedBy>
  <cp:revision>25</cp:revision>
  <dcterms:created xsi:type="dcterms:W3CDTF">2014-05-12T14:22:29Z</dcterms:created>
  <dcterms:modified xsi:type="dcterms:W3CDTF">2021-10-12T14:47:13Z</dcterms:modified>
</cp:coreProperties>
</file>