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73" r:id="rId2"/>
    <p:sldMasterId id="2147483686" r:id="rId3"/>
    <p:sldMasterId id="2147483699" r:id="rId4"/>
    <p:sldMasterId id="2147483712" r:id="rId5"/>
    <p:sldMasterId id="2147483725" r:id="rId6"/>
  </p:sldMasterIdLst>
  <p:notesMasterIdLst>
    <p:notesMasterId r:id="rId38"/>
  </p:notesMasterIdLst>
  <p:sldIdLst>
    <p:sldId id="301" r:id="rId7"/>
    <p:sldId id="257" r:id="rId8"/>
    <p:sldId id="258" r:id="rId9"/>
    <p:sldId id="259" r:id="rId10"/>
    <p:sldId id="260" r:id="rId11"/>
    <p:sldId id="261" r:id="rId12"/>
    <p:sldId id="262" r:id="rId13"/>
    <p:sldId id="263" r:id="rId14"/>
    <p:sldId id="270" r:id="rId15"/>
    <p:sldId id="264" r:id="rId16"/>
    <p:sldId id="265" r:id="rId17"/>
    <p:sldId id="420" r:id="rId18"/>
    <p:sldId id="266" r:id="rId19"/>
    <p:sldId id="269" r:id="rId20"/>
    <p:sldId id="267" r:id="rId21"/>
    <p:sldId id="268" r:id="rId22"/>
    <p:sldId id="419" r:id="rId23"/>
    <p:sldId id="399" r:id="rId24"/>
    <p:sldId id="418" r:id="rId25"/>
    <p:sldId id="384" r:id="rId26"/>
    <p:sldId id="409" r:id="rId27"/>
    <p:sldId id="302" r:id="rId28"/>
    <p:sldId id="304" r:id="rId29"/>
    <p:sldId id="303" r:id="rId30"/>
    <p:sldId id="305" r:id="rId31"/>
    <p:sldId id="410" r:id="rId32"/>
    <p:sldId id="411" r:id="rId33"/>
    <p:sldId id="307" r:id="rId34"/>
    <p:sldId id="308" r:id="rId35"/>
    <p:sldId id="271" r:id="rId36"/>
    <p:sldId id="272" r:id="rId37"/>
  </p:sldIdLst>
  <p:sldSz cx="12192000" cy="6858000"/>
  <p:notesSz cx="7010400" cy="9296400"/>
  <p:embeddedFontLst>
    <p:embeddedFont>
      <p:font typeface="Calibri" panose="020F0502020204030204" pitchFamily="34" charset="0"/>
      <p:regular r:id="rId39"/>
      <p:bold r:id="rId40"/>
      <p:italic r:id="rId41"/>
      <p:boldItalic r:id="rId42"/>
    </p:embeddedFont>
    <p:embeddedFont>
      <p:font typeface="Century Gothic" panose="020B0502020202020204" pitchFamily="34" charset="0"/>
      <p:regular r:id="rId43"/>
      <p:bold r:id="rId44"/>
      <p:italic r:id="rId45"/>
      <p:boldItalic r:id="rId46"/>
    </p:embeddedFont>
    <p:embeddedFont>
      <p:font typeface="Merriweather" panose="00000500000000000000" pitchFamily="2" charset="0"/>
      <p:regular r:id="rId47"/>
      <p:bold r:id="rId48"/>
      <p:italic r:id="rId49"/>
      <p:boldItalic r:id="rId50"/>
    </p:embeddedFont>
    <p:embeddedFont>
      <p:font typeface="Montserrat" panose="00000500000000000000" pitchFamily="2" charset="0"/>
      <p:regular r:id="rId51"/>
      <p:bold r:id="rId52"/>
      <p:italic r:id="rId53"/>
      <p:boldItalic r:id="rId54"/>
    </p:embeddedFont>
    <p:embeddedFont>
      <p:font typeface="Open Sans" panose="020B0606030504020204" pitchFamily="34" charset="0"/>
      <p:regular r:id="rId55"/>
      <p:bold r:id="rId56"/>
      <p:italic r:id="rId57"/>
      <p:boldItalic r:id="rId58"/>
    </p:embeddedFont>
    <p:embeddedFont>
      <p:font typeface="Source Sans Pro" panose="020B050303040302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ggNMGFt7nAwAmE4HkPT1pThWnnY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BCBE001-8CA6-4EB3-9FD1-ABB07E160BDF}">
  <a:tblStyle styleId="{ABCBE001-8CA6-4EB3-9FD1-ABB07E160BDF}"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545" autoAdjust="0"/>
  </p:normalViewPr>
  <p:slideViewPr>
    <p:cSldViewPr snapToGrid="0">
      <p:cViewPr varScale="1">
        <p:scale>
          <a:sx n="76" d="100"/>
          <a:sy n="76" d="100"/>
        </p:scale>
        <p:origin x="16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customschemas.google.com/relationships/presentationmetadata" Target="meta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font" Target="fonts/font23.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s>
</file>

<file path=ppt/charts/_rels/chart1.xml.rels><?xml version="1.0" encoding="UTF-8" standalone="yes"?>
<Relationships xmlns="http://schemas.openxmlformats.org/package/2006/relationships"><Relationship Id="rId3" Type="http://schemas.openxmlformats.org/officeDocument/2006/relationships/oleObject" Target="file:///G:\My%20Drive\Home%20Folder\presentations\HIV,%20VIral%20Hep,%20STDs,%20Preg\Rates%20of%20Acute%20HCV%20WV.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executive\dfs\DHHRBPHUsers\e005920\Hepatitis\Data\Chronic%20Hep%20B%20and%20C%202015%20to%202019_20200304v2.csv"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G:\My%20Drive\Home%20Folder\presentations\HIV,%20VIral%20Hep,%20STDs,%20Preg\Rates%20of%20HIV%20WV.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55765234887531"/>
          <c:y val="8.2958393488212601E-2"/>
          <c:w val="0.82827211479399643"/>
          <c:h val="0.74461644790585602"/>
        </c:manualLayout>
      </c:layout>
      <c:lineChart>
        <c:grouping val="standard"/>
        <c:varyColors val="0"/>
        <c:ser>
          <c:idx val="0"/>
          <c:order val="0"/>
          <c:tx>
            <c:strRef>
              <c:f>Sheet1!$B$1</c:f>
              <c:strCache>
                <c:ptCount val="1"/>
                <c:pt idx="0">
                  <c:v>Male</c:v>
                </c:pt>
              </c:strCache>
            </c:strRef>
          </c:tx>
          <c:spPr>
            <a:ln w="28575" cap="rnd">
              <a:solidFill>
                <a:srgbClr val="007E7B"/>
              </a:solidFill>
              <a:round/>
            </a:ln>
            <a:effectLst/>
          </c:spPr>
          <c:marker>
            <c:symbol val="circle"/>
            <c:size val="5"/>
            <c:spPr>
              <a:solidFill>
                <a:srgbClr val="007E7B"/>
              </a:solidFill>
              <a:ln w="15875">
                <a:solidFill>
                  <a:srgbClr val="009692"/>
                </a:solidFill>
              </a:ln>
              <a:effectLst/>
            </c:spPr>
          </c:marker>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0.0</c:formatCode>
                <c:ptCount val="8"/>
                <c:pt idx="0">
                  <c:v>3.27</c:v>
                </c:pt>
                <c:pt idx="1">
                  <c:v>2.83</c:v>
                </c:pt>
                <c:pt idx="2">
                  <c:v>3.61</c:v>
                </c:pt>
                <c:pt idx="3">
                  <c:v>3.51</c:v>
                </c:pt>
                <c:pt idx="4">
                  <c:v>5.52</c:v>
                </c:pt>
                <c:pt idx="5">
                  <c:v>6.22</c:v>
                </c:pt>
                <c:pt idx="6">
                  <c:v>4.92</c:v>
                </c:pt>
                <c:pt idx="7">
                  <c:v>4.7</c:v>
                </c:pt>
              </c:numCache>
            </c:numRef>
          </c:val>
          <c:smooth val="0"/>
          <c:extLst>
            <c:ext xmlns:c16="http://schemas.microsoft.com/office/drawing/2014/chart" uri="{C3380CC4-5D6E-409C-BE32-E72D297353CC}">
              <c16:uniqueId val="{00000000-7306-480A-B4CE-31F28083886E}"/>
            </c:ext>
          </c:extLst>
        </c:ser>
        <c:ser>
          <c:idx val="1"/>
          <c:order val="1"/>
          <c:tx>
            <c:strRef>
              <c:f>Sheet1!$C$1</c:f>
              <c:strCache>
                <c:ptCount val="1"/>
                <c:pt idx="0">
                  <c:v>Female</c:v>
                </c:pt>
              </c:strCache>
            </c:strRef>
          </c:tx>
          <c:spPr>
            <a:ln w="28575" cap="rnd">
              <a:solidFill>
                <a:srgbClr val="7030A0"/>
              </a:solidFill>
              <a:round/>
            </a:ln>
            <a:effectLst/>
          </c:spPr>
          <c:marker>
            <c:symbol val="circle"/>
            <c:size val="5"/>
            <c:spPr>
              <a:solidFill>
                <a:srgbClr val="7030A0"/>
              </a:solidFill>
              <a:ln w="15875">
                <a:solidFill>
                  <a:srgbClr val="7030A0"/>
                </a:solidFill>
              </a:ln>
              <a:effectLst/>
            </c:spPr>
          </c:marker>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2.5499999999999998</c:v>
                </c:pt>
                <c:pt idx="1">
                  <c:v>3.41</c:v>
                </c:pt>
                <c:pt idx="2">
                  <c:v>3.09</c:v>
                </c:pt>
                <c:pt idx="3">
                  <c:v>3.33</c:v>
                </c:pt>
                <c:pt idx="4">
                  <c:v>4.97</c:v>
                </c:pt>
                <c:pt idx="5">
                  <c:v>4.9000000000000004</c:v>
                </c:pt>
                <c:pt idx="6">
                  <c:v>3.18</c:v>
                </c:pt>
                <c:pt idx="7">
                  <c:v>4.09</c:v>
                </c:pt>
              </c:numCache>
            </c:numRef>
          </c:val>
          <c:smooth val="0"/>
          <c:extLst>
            <c:ext xmlns:c16="http://schemas.microsoft.com/office/drawing/2014/chart" uri="{C3380CC4-5D6E-409C-BE32-E72D297353CC}">
              <c16:uniqueId val="{00000001-7306-480A-B4CE-31F28083886E}"/>
            </c:ext>
          </c:extLst>
        </c:ser>
        <c:dLbls>
          <c:showLegendKey val="0"/>
          <c:showVal val="0"/>
          <c:showCatName val="0"/>
          <c:showSerName val="0"/>
          <c:showPercent val="0"/>
          <c:showBubbleSize val="0"/>
        </c:dLbls>
        <c:marker val="1"/>
        <c:smooth val="0"/>
        <c:axId val="316215960"/>
        <c:axId val="316216288"/>
      </c:lineChart>
      <c:catAx>
        <c:axId val="316215960"/>
        <c:scaling>
          <c:orientation val="minMax"/>
        </c:scaling>
        <c:delete val="0"/>
        <c:axPos val="b"/>
        <c:title>
          <c:tx>
            <c:rich>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solidFill>
                      <a:sysClr val="windowText" lastClr="000000"/>
                    </a:solidFill>
                  </a:rPr>
                  <a:t>Year</a:t>
                </a:r>
              </a:p>
            </c:rich>
          </c:tx>
          <c:layout>
            <c:manualLayout>
              <c:xMode val="edge"/>
              <c:yMode val="edge"/>
              <c:x val="0.50842657091871757"/>
              <c:y val="0.94000808797308499"/>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bg1">
                <a:lumMod val="50000"/>
              </a:schemeClr>
            </a:solidFill>
            <a:round/>
          </a:ln>
          <a:effectLst/>
        </c:spPr>
        <c:txPr>
          <a:bodyPr rot="-1560000" spcFirstLastPara="1" vertOverflow="ellipsis" wrap="square" anchor="ctr" anchorCtr="1"/>
          <a:lstStyle/>
          <a:p>
            <a:pPr>
              <a:defRPr sz="1600" b="1" i="0" u="none" strike="noStrike" kern="1200" baseline="0">
                <a:solidFill>
                  <a:sysClr val="windowText" lastClr="000000"/>
                </a:solidFill>
                <a:latin typeface="+mn-lt"/>
                <a:ea typeface="+mn-ea"/>
                <a:cs typeface="+mn-cs"/>
              </a:defRPr>
            </a:pPr>
            <a:endParaRPr lang="en-US"/>
          </a:p>
        </c:txPr>
        <c:crossAx val="316216288"/>
        <c:crosses val="autoZero"/>
        <c:auto val="1"/>
        <c:lblAlgn val="ctr"/>
        <c:lblOffset val="100"/>
        <c:noMultiLvlLbl val="0"/>
      </c:catAx>
      <c:valAx>
        <c:axId val="31621628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solidFill>
                      <a:sysClr val="windowText" lastClr="000000"/>
                    </a:solidFill>
                  </a:rPr>
                  <a:t>Cases per 100,000 population</a:t>
                </a:r>
              </a:p>
            </c:rich>
          </c:tx>
          <c:layout>
            <c:manualLayout>
              <c:xMode val="edge"/>
              <c:yMode val="edge"/>
              <c:x val="4.5452986057272393E-4"/>
              <c:y val="0.17660459651666929"/>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0.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crossAx val="316215960"/>
        <c:crosses val="autoZero"/>
        <c:crossBetween val="between"/>
      </c:valAx>
      <c:spPr>
        <a:solidFill>
          <a:schemeClr val="bg1"/>
        </a:solidFill>
        <a:ln>
          <a:noFill/>
        </a:ln>
        <a:effectLst/>
      </c:spPr>
    </c:plotArea>
    <c:legend>
      <c:legendPos val="t"/>
      <c:layout>
        <c:manualLayout>
          <c:xMode val="edge"/>
          <c:yMode val="edge"/>
          <c:x val="0.75775807584085042"/>
          <c:y val="0.10454795073692713"/>
          <c:w val="0.17181146106736658"/>
          <c:h val="0.14695065965099111"/>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r>
              <a:rPr lang="en-US" sz="2000" b="1" dirty="0">
                <a:solidFill>
                  <a:schemeClr val="tx1"/>
                </a:solidFill>
              </a:rPr>
              <a:t>Number</a:t>
            </a:r>
            <a:r>
              <a:rPr lang="en-US" sz="2000" b="1" baseline="0" dirty="0">
                <a:solidFill>
                  <a:schemeClr val="tx1"/>
                </a:solidFill>
              </a:rPr>
              <a:t> of Newly Reported Chronic HCV Cases by Age Group and Birth Sex, West Virginia, 2019</a:t>
            </a:r>
            <a:endParaRPr lang="en-US" sz="2000" b="1" dirty="0">
              <a:solidFill>
                <a:schemeClr val="tx1"/>
              </a:solidFill>
            </a:endParaRPr>
          </a:p>
        </c:rich>
      </c:tx>
      <c:layout>
        <c:manualLayout>
          <c:xMode val="edge"/>
          <c:yMode val="edge"/>
          <c:x val="0.16428286660004518"/>
          <c:y val="3.2032723102151238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3357473983348606"/>
          <c:y val="0.16569439484997409"/>
          <c:w val="0.86642526016651389"/>
          <c:h val="0.7117444069748462"/>
        </c:manualLayout>
      </c:layout>
      <c:barChart>
        <c:barDir val="col"/>
        <c:grouping val="clustered"/>
        <c:varyColors val="0"/>
        <c:ser>
          <c:idx val="0"/>
          <c:order val="0"/>
          <c:tx>
            <c:strRef>
              <c:f>Sheet2!$B$6</c:f>
              <c:strCache>
                <c:ptCount val="1"/>
                <c:pt idx="0">
                  <c:v>Female</c:v>
                </c:pt>
              </c:strCache>
            </c:strRef>
          </c:tx>
          <c:spPr>
            <a:solidFill>
              <a:srgbClr val="1F497D">
                <a:lumMod val="75000"/>
              </a:srgbClr>
            </a:solidFill>
            <a:ln>
              <a:noFill/>
            </a:ln>
            <a:effectLst/>
          </c:spPr>
          <c:invertIfNegative val="0"/>
          <c:cat>
            <c:strRef>
              <c:f>Sheet2!$A$7:$A$16</c:f>
              <c:strCache>
                <c:ptCount val="10"/>
                <c:pt idx="0">
                  <c:v>0-9</c:v>
                </c:pt>
                <c:pt idx="1">
                  <c:v>10-19</c:v>
                </c:pt>
                <c:pt idx="2">
                  <c:v>20-29</c:v>
                </c:pt>
                <c:pt idx="3">
                  <c:v>30-39</c:v>
                </c:pt>
                <c:pt idx="4">
                  <c:v>40-49</c:v>
                </c:pt>
                <c:pt idx="5">
                  <c:v>50-59</c:v>
                </c:pt>
                <c:pt idx="6">
                  <c:v>60-69</c:v>
                </c:pt>
                <c:pt idx="7">
                  <c:v>70-79</c:v>
                </c:pt>
                <c:pt idx="8">
                  <c:v>80-89</c:v>
                </c:pt>
                <c:pt idx="9">
                  <c:v>&gt;90</c:v>
                </c:pt>
              </c:strCache>
            </c:strRef>
          </c:cat>
          <c:val>
            <c:numRef>
              <c:f>Sheet2!$B$7:$B$16</c:f>
              <c:numCache>
                <c:formatCode>General</c:formatCode>
                <c:ptCount val="10"/>
                <c:pt idx="0">
                  <c:v>9</c:v>
                </c:pt>
                <c:pt idx="1">
                  <c:v>39</c:v>
                </c:pt>
                <c:pt idx="2">
                  <c:v>672</c:v>
                </c:pt>
                <c:pt idx="3">
                  <c:v>943</c:v>
                </c:pt>
                <c:pt idx="4">
                  <c:v>461</c:v>
                </c:pt>
                <c:pt idx="5">
                  <c:v>284</c:v>
                </c:pt>
                <c:pt idx="6">
                  <c:v>190</c:v>
                </c:pt>
                <c:pt idx="7">
                  <c:v>51</c:v>
                </c:pt>
                <c:pt idx="8">
                  <c:v>10</c:v>
                </c:pt>
                <c:pt idx="9">
                  <c:v>4</c:v>
                </c:pt>
              </c:numCache>
            </c:numRef>
          </c:val>
          <c:extLst>
            <c:ext xmlns:c16="http://schemas.microsoft.com/office/drawing/2014/chart" uri="{C3380CC4-5D6E-409C-BE32-E72D297353CC}">
              <c16:uniqueId val="{00000000-0758-4006-A766-797077AD6AD9}"/>
            </c:ext>
          </c:extLst>
        </c:ser>
        <c:ser>
          <c:idx val="1"/>
          <c:order val="1"/>
          <c:tx>
            <c:strRef>
              <c:f>Sheet2!$C$6</c:f>
              <c:strCache>
                <c:ptCount val="1"/>
                <c:pt idx="0">
                  <c:v>Male</c:v>
                </c:pt>
              </c:strCache>
            </c:strRef>
          </c:tx>
          <c:spPr>
            <a:solidFill>
              <a:srgbClr val="009692"/>
            </a:solidFill>
            <a:ln>
              <a:noFill/>
            </a:ln>
            <a:effectLst/>
          </c:spPr>
          <c:invertIfNegative val="0"/>
          <c:cat>
            <c:strRef>
              <c:f>Sheet2!$A$7:$A$16</c:f>
              <c:strCache>
                <c:ptCount val="10"/>
                <c:pt idx="0">
                  <c:v>0-9</c:v>
                </c:pt>
                <c:pt idx="1">
                  <c:v>10-19</c:v>
                </c:pt>
                <c:pt idx="2">
                  <c:v>20-29</c:v>
                </c:pt>
                <c:pt idx="3">
                  <c:v>30-39</c:v>
                </c:pt>
                <c:pt idx="4">
                  <c:v>40-49</c:v>
                </c:pt>
                <c:pt idx="5">
                  <c:v>50-59</c:v>
                </c:pt>
                <c:pt idx="6">
                  <c:v>60-69</c:v>
                </c:pt>
                <c:pt idx="7">
                  <c:v>70-79</c:v>
                </c:pt>
                <c:pt idx="8">
                  <c:v>80-89</c:v>
                </c:pt>
                <c:pt idx="9">
                  <c:v>&gt;90</c:v>
                </c:pt>
              </c:strCache>
            </c:strRef>
          </c:cat>
          <c:val>
            <c:numRef>
              <c:f>Sheet2!$C$7:$C$16</c:f>
              <c:numCache>
                <c:formatCode>General</c:formatCode>
                <c:ptCount val="10"/>
                <c:pt idx="0">
                  <c:v>5</c:v>
                </c:pt>
                <c:pt idx="1">
                  <c:v>19</c:v>
                </c:pt>
                <c:pt idx="2">
                  <c:v>720</c:v>
                </c:pt>
                <c:pt idx="3">
                  <c:v>1249</c:v>
                </c:pt>
                <c:pt idx="4">
                  <c:v>834</c:v>
                </c:pt>
                <c:pt idx="5">
                  <c:v>550</c:v>
                </c:pt>
                <c:pt idx="6">
                  <c:v>391</c:v>
                </c:pt>
                <c:pt idx="7">
                  <c:v>79</c:v>
                </c:pt>
                <c:pt idx="8">
                  <c:v>13</c:v>
                </c:pt>
                <c:pt idx="9">
                  <c:v>2</c:v>
                </c:pt>
              </c:numCache>
            </c:numRef>
          </c:val>
          <c:extLst>
            <c:ext xmlns:c16="http://schemas.microsoft.com/office/drawing/2014/chart" uri="{C3380CC4-5D6E-409C-BE32-E72D297353CC}">
              <c16:uniqueId val="{00000001-0758-4006-A766-797077AD6AD9}"/>
            </c:ext>
          </c:extLst>
        </c:ser>
        <c:dLbls>
          <c:showLegendKey val="0"/>
          <c:showVal val="0"/>
          <c:showCatName val="0"/>
          <c:showSerName val="0"/>
          <c:showPercent val="0"/>
          <c:showBubbleSize val="0"/>
        </c:dLbls>
        <c:gapWidth val="140"/>
        <c:axId val="658466096"/>
        <c:axId val="658468720"/>
      </c:barChart>
      <c:catAx>
        <c:axId val="658466096"/>
        <c:scaling>
          <c:orientation val="minMax"/>
        </c:scaling>
        <c:delete val="0"/>
        <c:axPos val="b"/>
        <c:numFmt formatCode="General" sourceLinked="1"/>
        <c:majorTickMark val="none"/>
        <c:minorTickMark val="none"/>
        <c:tickLblPos val="nextTo"/>
        <c:spPr>
          <a:noFill/>
          <a:ln w="9525" cap="flat" cmpd="sng" algn="ctr">
            <a:solidFill>
              <a:sysClr val="windowText" lastClr="000000">
                <a:lumMod val="65000"/>
                <a:lumOff val="35000"/>
              </a:sys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658468720"/>
        <c:crosses val="autoZero"/>
        <c:auto val="1"/>
        <c:lblAlgn val="ctr"/>
        <c:lblOffset val="100"/>
        <c:noMultiLvlLbl val="0"/>
      </c:catAx>
      <c:valAx>
        <c:axId val="6584687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a:solidFill>
                      <a:schemeClr val="tx1"/>
                    </a:solidFill>
                  </a:rPr>
                  <a:t>Number of cases reported</a:t>
                </a:r>
              </a:p>
            </c:rich>
          </c:tx>
          <c:layout>
            <c:manualLayout>
              <c:xMode val="edge"/>
              <c:yMode val="edge"/>
              <c:x val="1.166191856960668E-3"/>
              <c:y val="0.24910605769466473"/>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solidFill>
              <a:sysClr val="windowText" lastClr="000000">
                <a:lumMod val="65000"/>
                <a:lumOff val="35000"/>
              </a:sysClr>
            </a:solid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658466096"/>
        <c:crosses val="autoZero"/>
        <c:crossBetween val="between"/>
      </c:valAx>
      <c:spPr>
        <a:solidFill>
          <a:sysClr val="window" lastClr="FFFFFF"/>
        </a:solidFill>
        <a:ln>
          <a:noFill/>
        </a:ln>
        <a:effectLst/>
      </c:spPr>
    </c:plotArea>
    <c:legend>
      <c:legendPos val="b"/>
      <c:layout>
        <c:manualLayout>
          <c:xMode val="edge"/>
          <c:yMode val="edge"/>
          <c:x val="0.30763404702558034"/>
          <c:y val="0.9525393229601119"/>
          <c:w val="0.31787111805404"/>
          <c:h val="4.05966003373294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7572664528046"/>
          <c:y val="0.13483337504572321"/>
          <c:w val="0.85224327577432679"/>
          <c:h val="0.70911248868952503"/>
        </c:manualLayout>
      </c:layout>
      <c:lineChart>
        <c:grouping val="standard"/>
        <c:varyColors val="0"/>
        <c:ser>
          <c:idx val="0"/>
          <c:order val="0"/>
          <c:tx>
            <c:strRef>
              <c:f>Sheet1!$B$1</c:f>
              <c:strCache>
                <c:ptCount val="1"/>
                <c:pt idx="0">
                  <c:v>Male</c:v>
                </c:pt>
              </c:strCache>
            </c:strRef>
          </c:tx>
          <c:spPr>
            <a:ln w="31750" cap="rnd">
              <a:solidFill>
                <a:srgbClr val="007E7B"/>
              </a:solidFill>
              <a:round/>
            </a:ln>
            <a:effectLst/>
          </c:spPr>
          <c:marker>
            <c:symbol val="circle"/>
            <c:size val="5"/>
            <c:spPr>
              <a:solidFill>
                <a:srgbClr val="007E7B"/>
              </a:solidFill>
              <a:ln w="15875">
                <a:solidFill>
                  <a:srgbClr val="009692"/>
                </a:solidFill>
              </a:ln>
              <a:effectLst/>
            </c:spPr>
          </c:marker>
          <c:cat>
            <c:numRef>
              <c:f>Sheet1!$A$2:$A$13</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Sheet1!$B$2:$B$13</c:f>
              <c:numCache>
                <c:formatCode>General</c:formatCode>
                <c:ptCount val="12"/>
                <c:pt idx="0">
                  <c:v>8.9</c:v>
                </c:pt>
                <c:pt idx="1">
                  <c:v>7.6</c:v>
                </c:pt>
                <c:pt idx="2">
                  <c:v>8</c:v>
                </c:pt>
                <c:pt idx="3">
                  <c:v>8.8000000000000007</c:v>
                </c:pt>
                <c:pt idx="4">
                  <c:v>8</c:v>
                </c:pt>
                <c:pt idx="5">
                  <c:v>7.7</c:v>
                </c:pt>
                <c:pt idx="6">
                  <c:v>8.8000000000000007</c:v>
                </c:pt>
                <c:pt idx="7">
                  <c:v>7.4</c:v>
                </c:pt>
                <c:pt idx="8">
                  <c:v>7.2</c:v>
                </c:pt>
                <c:pt idx="9">
                  <c:v>8.4</c:v>
                </c:pt>
                <c:pt idx="10">
                  <c:v>7.9</c:v>
                </c:pt>
                <c:pt idx="11">
                  <c:v>12.9</c:v>
                </c:pt>
              </c:numCache>
            </c:numRef>
          </c:val>
          <c:smooth val="0"/>
          <c:extLst>
            <c:ext xmlns:c16="http://schemas.microsoft.com/office/drawing/2014/chart" uri="{C3380CC4-5D6E-409C-BE32-E72D297353CC}">
              <c16:uniqueId val="{00000000-CB23-4A5D-93D1-D74234EB2091}"/>
            </c:ext>
          </c:extLst>
        </c:ser>
        <c:ser>
          <c:idx val="1"/>
          <c:order val="1"/>
          <c:tx>
            <c:strRef>
              <c:f>Sheet1!$C$1</c:f>
              <c:strCache>
                <c:ptCount val="1"/>
                <c:pt idx="0">
                  <c:v>Female</c:v>
                </c:pt>
              </c:strCache>
            </c:strRef>
          </c:tx>
          <c:spPr>
            <a:ln w="31750" cap="rnd">
              <a:solidFill>
                <a:srgbClr val="7030A0"/>
              </a:solidFill>
              <a:round/>
            </a:ln>
            <a:effectLst/>
          </c:spPr>
          <c:marker>
            <c:symbol val="circle"/>
            <c:size val="5"/>
            <c:spPr>
              <a:solidFill>
                <a:srgbClr val="7030A0"/>
              </a:solidFill>
              <a:ln w="15875">
                <a:solidFill>
                  <a:srgbClr val="7030A0"/>
                </a:solidFill>
              </a:ln>
              <a:effectLst/>
            </c:spPr>
          </c:marker>
          <c:cat>
            <c:numRef>
              <c:f>Sheet1!$A$2:$A$13</c:f>
              <c:numCache>
                <c:formatCode>General</c:formatCode>
                <c:ptCount val="12"/>
                <c:pt idx="0">
                  <c:v>2008</c:v>
                </c:pt>
                <c:pt idx="1">
                  <c:v>2009</c:v>
                </c:pt>
                <c:pt idx="2">
                  <c:v>2010</c:v>
                </c:pt>
                <c:pt idx="3">
                  <c:v>2011</c:v>
                </c:pt>
                <c:pt idx="4">
                  <c:v>2012</c:v>
                </c:pt>
                <c:pt idx="5">
                  <c:v>2013</c:v>
                </c:pt>
                <c:pt idx="6">
                  <c:v>2014</c:v>
                </c:pt>
                <c:pt idx="7">
                  <c:v>2015</c:v>
                </c:pt>
                <c:pt idx="8">
                  <c:v>2016</c:v>
                </c:pt>
                <c:pt idx="9">
                  <c:v>2017</c:v>
                </c:pt>
                <c:pt idx="10">
                  <c:v>2018</c:v>
                </c:pt>
                <c:pt idx="11">
                  <c:v>2019</c:v>
                </c:pt>
              </c:numCache>
            </c:numRef>
          </c:cat>
          <c:val>
            <c:numRef>
              <c:f>Sheet1!$C$2:$C$13</c:f>
              <c:numCache>
                <c:formatCode>General</c:formatCode>
                <c:ptCount val="12"/>
                <c:pt idx="0">
                  <c:v>1.8</c:v>
                </c:pt>
                <c:pt idx="1">
                  <c:v>2</c:v>
                </c:pt>
                <c:pt idx="2">
                  <c:v>1.2</c:v>
                </c:pt>
                <c:pt idx="3">
                  <c:v>2.1</c:v>
                </c:pt>
                <c:pt idx="4">
                  <c:v>2.1</c:v>
                </c:pt>
                <c:pt idx="5">
                  <c:v>1.7</c:v>
                </c:pt>
                <c:pt idx="6">
                  <c:v>2</c:v>
                </c:pt>
                <c:pt idx="7">
                  <c:v>1.8</c:v>
                </c:pt>
                <c:pt idx="8">
                  <c:v>1.6</c:v>
                </c:pt>
                <c:pt idx="9">
                  <c:v>1.6</c:v>
                </c:pt>
                <c:pt idx="10">
                  <c:v>3.1</c:v>
                </c:pt>
                <c:pt idx="11">
                  <c:v>6.2</c:v>
                </c:pt>
              </c:numCache>
            </c:numRef>
          </c:val>
          <c:smooth val="0"/>
          <c:extLst>
            <c:ext xmlns:c16="http://schemas.microsoft.com/office/drawing/2014/chart" uri="{C3380CC4-5D6E-409C-BE32-E72D297353CC}">
              <c16:uniqueId val="{00000001-CB23-4A5D-93D1-D74234EB2091}"/>
            </c:ext>
          </c:extLst>
        </c:ser>
        <c:dLbls>
          <c:showLegendKey val="0"/>
          <c:showVal val="0"/>
          <c:showCatName val="0"/>
          <c:showSerName val="0"/>
          <c:showPercent val="0"/>
          <c:showBubbleSize val="0"/>
        </c:dLbls>
        <c:marker val="1"/>
        <c:smooth val="0"/>
        <c:axId val="316215960"/>
        <c:axId val="316216288"/>
      </c:lineChart>
      <c:catAx>
        <c:axId val="316215960"/>
        <c:scaling>
          <c:orientation val="minMax"/>
        </c:scaling>
        <c:delete val="0"/>
        <c:axPos val="b"/>
        <c:title>
          <c:tx>
            <c:rich>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solidFill>
                      <a:sysClr val="windowText" lastClr="000000"/>
                    </a:solidFill>
                  </a:rPr>
                  <a:t>Year</a:t>
                </a:r>
              </a:p>
            </c:rich>
          </c:tx>
          <c:layout>
            <c:manualLayout>
              <c:xMode val="edge"/>
              <c:yMode val="edge"/>
              <c:x val="0.51168197725284348"/>
              <c:y val="0.94491442542787285"/>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bg1">
                <a:lumMod val="50000"/>
              </a:schemeClr>
            </a:solidFill>
            <a:round/>
          </a:ln>
          <a:effectLst/>
        </c:spPr>
        <c:txPr>
          <a:bodyPr rot="-1560000" spcFirstLastPara="1" vertOverflow="ellipsis" wrap="square" anchor="ctr" anchorCtr="1"/>
          <a:lstStyle/>
          <a:p>
            <a:pPr>
              <a:defRPr sz="1600" b="1" i="0" u="none" strike="noStrike" kern="1200" baseline="0">
                <a:solidFill>
                  <a:sysClr val="windowText" lastClr="000000"/>
                </a:solidFill>
                <a:latin typeface="+mn-lt"/>
                <a:ea typeface="+mn-ea"/>
                <a:cs typeface="+mn-cs"/>
              </a:defRPr>
            </a:pPr>
            <a:endParaRPr lang="en-US"/>
          </a:p>
        </c:txPr>
        <c:crossAx val="316216288"/>
        <c:crosses val="autoZero"/>
        <c:auto val="1"/>
        <c:lblAlgn val="ctr"/>
        <c:lblOffset val="100"/>
        <c:noMultiLvlLbl val="0"/>
      </c:catAx>
      <c:valAx>
        <c:axId val="31621628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n-US" sz="1600" b="1">
                    <a:solidFill>
                      <a:sysClr val="windowText" lastClr="000000"/>
                    </a:solidFill>
                  </a:rPr>
                  <a:t>Cases per 100,000 population</a:t>
                </a:r>
              </a:p>
            </c:rich>
          </c:tx>
          <c:layout>
            <c:manualLayout>
              <c:xMode val="edge"/>
              <c:yMode val="edge"/>
              <c:x val="7.715684844949936E-3"/>
              <c:y val="0.22429181987948327"/>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crossAx val="316215960"/>
        <c:crosses val="autoZero"/>
        <c:crossBetween val="between"/>
      </c:valAx>
      <c:spPr>
        <a:solidFill>
          <a:schemeClr val="bg1"/>
        </a:solidFill>
        <a:ln>
          <a:noFill/>
        </a:ln>
        <a:effectLst/>
      </c:spPr>
    </c:plotArea>
    <c:legend>
      <c:legendPos val="t"/>
      <c:layout>
        <c:manualLayout>
          <c:xMode val="edge"/>
          <c:yMode val="edge"/>
          <c:x val="0.67985049160334221"/>
          <c:y val="0.17121445454677278"/>
          <c:w val="0.17181146106736658"/>
          <c:h val="0.10682920190531739"/>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dx.doi.org/10.15585/mmwr.rr6902a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c.gov/reproductivehealth/maternalinfanthealth/pretermbirth.htm"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cdc.gov/coronavirus/2019-ncov/vaccines/planning-for-pregnancy.html" TargetMode="External"/><Relationship Id="rId4" Type="http://schemas.openxmlformats.org/officeDocument/2006/relationships/hyperlink" Target="https://www.cdc.gov/coronavirus/2019-ncov/vaccines/recommendations/pregnancy.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spreventiveservicestaskforce.org/uspstf/recommendation/syphilis-infection-in-pregnancy-screening#citation5"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uspreventiveservicestaskforce.org/uspstf/recommendation/syphilis-infection-in-pregnancy-screening#citation8" TargetMode="External"/><Relationship Id="rId5" Type="http://schemas.openxmlformats.org/officeDocument/2006/relationships/hyperlink" Target="https://www.uspreventiveservicestaskforce.org/uspstf/recommendation/syphilis-infection-in-pregnancy-screening#citation7" TargetMode="External"/><Relationship Id="rId4" Type="http://schemas.openxmlformats.org/officeDocument/2006/relationships/hyperlink" Target="https://www.uspreventiveservicestaskforce.org/uspstf/recommendation/syphilis-infection-in-pregnancy-screening#citation6"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spreventiveservicestaskforce.org/uspstf/recommendation/syphilis-infection-in-pregnancy-screening#citation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dc.gov/std/statistics/2019/technical-notes.ht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cdc.gov/std/statistics/2020/preliminary-data/CS-data.zip"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449B46B-9D7A-46C4-B4E0-BC06D4FB4F80}" type="slidenum">
              <a:rPr lang="en-US" altLang="en-US" smtClean="0"/>
              <a:pPr>
                <a:defRPr/>
              </a:pPr>
              <a:t>1</a:t>
            </a:fld>
            <a:endParaRPr lang="en-US" altLang="en-US" dirty="0"/>
          </a:p>
        </p:txBody>
      </p:sp>
    </p:spTree>
    <p:extLst>
      <p:ext uri="{BB962C8B-B14F-4D97-AF65-F5344CB8AC3E}">
        <p14:creationId xmlns:p14="http://schemas.microsoft.com/office/powerpoint/2010/main" val="4132718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1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Clr>
                <a:schemeClr val="dk1"/>
              </a:buClr>
              <a:buSzPts val="1200"/>
            </a:pPr>
            <a:r>
              <a:rPr lang="en-US" dirty="0"/>
              <a:t>West Virginia consistently has one of the highest rates of newly reported hepatitis C cases in the country, which is largely due to the ongoing drug crisis.</a:t>
            </a:r>
            <a:endParaRPr dirty="0"/>
          </a:p>
          <a:p>
            <a:pPr marL="0" indent="0">
              <a:spcBef>
                <a:spcPts val="367"/>
              </a:spcBef>
              <a:buClr>
                <a:schemeClr val="dk1"/>
              </a:buClr>
              <a:buSzPts val="1200"/>
            </a:pPr>
            <a:endParaRPr dirty="0"/>
          </a:p>
          <a:p>
            <a:pPr marL="0" indent="0">
              <a:spcBef>
                <a:spcPts val="367"/>
              </a:spcBef>
              <a:buClr>
                <a:schemeClr val="dk1"/>
              </a:buClr>
              <a:buSzPts val="1200"/>
            </a:pPr>
            <a:endParaRPr dirty="0"/>
          </a:p>
          <a:p>
            <a:pPr marL="0" indent="0"/>
            <a:endParaRPr dirty="0"/>
          </a:p>
        </p:txBody>
      </p:sp>
      <p:sp>
        <p:nvSpPr>
          <p:cNvPr id="800" name="Google Shape;800;p1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10</a:t>
            </a:fld>
            <a:endParaRPr sz="12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1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810" name="Google Shape;810;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4148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p1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An infection that was mostly prevalent among adults born between 1945 and 1965, known as the baby boomers, is now more common among young adults who are of childbearing age.</a:t>
            </a:r>
            <a:endParaRPr dirty="0"/>
          </a:p>
          <a:p>
            <a:pPr marL="0" indent="0"/>
            <a:endParaRPr dirty="0"/>
          </a:p>
          <a:p>
            <a:pPr marL="0" indent="0"/>
            <a:r>
              <a:rPr lang="en-US" dirty="0"/>
              <a:t>This increased rise of hepatitis C virus (HCV) infection among individuals of child-bearing age places an increasing number of infants at risk for perinatally acquired HCV infection.</a:t>
            </a:r>
            <a:endParaRPr dirty="0"/>
          </a:p>
          <a:p>
            <a:pPr marL="0" indent="0"/>
            <a:endParaRPr dirty="0"/>
          </a:p>
          <a:p>
            <a:pPr marL="0" indent="0"/>
            <a:r>
              <a:rPr lang="en-US" dirty="0"/>
              <a:t>Note: includes probable and confirmed chronic HCV cases.</a:t>
            </a:r>
            <a:endParaRPr dirty="0"/>
          </a:p>
        </p:txBody>
      </p:sp>
      <p:sp>
        <p:nvSpPr>
          <p:cNvPr id="819" name="Google Shape;819;p1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13</a:t>
            </a:fld>
            <a:endParaRPr sz="120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1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Unlike other bloodborne infectious diseases that have a risk for perinatal transmission, such as hepatitis B virus or HIV, there is no perinatal intervention available that has been shown to reduce vertical HCV transmission</a:t>
            </a:r>
            <a:endParaRPr/>
          </a:p>
          <a:p>
            <a:pPr marL="0" indent="0"/>
            <a:endParaRPr/>
          </a:p>
          <a:p>
            <a:pPr marL="0" indent="0"/>
            <a:r>
              <a:rPr lang="en-US"/>
              <a:t>Birth to an HCV-positive individual carries an approximate 5-7 percent risk of transmission to the infant, and this doubles for those coinfected with HIV </a:t>
            </a:r>
            <a:endParaRPr/>
          </a:p>
          <a:p>
            <a:pPr marL="0" indent="0"/>
            <a:endParaRPr/>
          </a:p>
          <a:p>
            <a:pPr marL="0" indent="0"/>
            <a:r>
              <a:rPr lang="en-US"/>
              <a:t>Unfortunately, because </a:t>
            </a:r>
            <a:r>
              <a:rPr lang="en-US">
                <a:solidFill>
                  <a:srgbClr val="000000"/>
                </a:solidFill>
              </a:rPr>
              <a:t>there are few systems in place to track and subsequently test these infants, most HCV exposed infants and children will never receive HCV testing of any kind.</a:t>
            </a:r>
            <a:endParaRPr/>
          </a:p>
          <a:p>
            <a:pPr marL="0" indent="0"/>
            <a:endParaRPr/>
          </a:p>
          <a:p>
            <a:pPr marL="0" indent="0">
              <a:spcBef>
                <a:spcPts val="367"/>
              </a:spcBef>
              <a:buClr>
                <a:schemeClr val="dk1"/>
              </a:buClr>
              <a:buSzPts val="1200"/>
            </a:pPr>
            <a:r>
              <a:rPr lang="en-US"/>
              <a:t>Although HCV-associated liver disease usually progresses more slowly in children than adults, if left untreated, infected children remain at risk for eventual cirrhosis or liver cancer</a:t>
            </a:r>
            <a:endParaRPr/>
          </a:p>
          <a:p>
            <a:pPr marL="0" indent="0"/>
            <a:endParaRPr/>
          </a:p>
        </p:txBody>
      </p:sp>
      <p:sp>
        <p:nvSpPr>
          <p:cNvPr id="843" name="Google Shape;843;p1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14</a:t>
            </a:fld>
            <a:endParaRPr sz="120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p1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In fact, a 2020 CDC MMWR publication, reported WV to be the state with the highest percentage of live births delivered to mothers with hepatitis C.</a:t>
            </a:r>
            <a:endParaRPr/>
          </a:p>
          <a:p>
            <a:pPr marL="0" indent="0"/>
            <a:endParaRPr/>
          </a:p>
          <a:p>
            <a:pPr marL="0" indent="0"/>
            <a:r>
              <a:rPr lang="en-US"/>
              <a:t>Note: </a:t>
            </a:r>
            <a:r>
              <a:rPr lang="en-US" b="0" i="0">
                <a:solidFill>
                  <a:srgbClr val="000000"/>
                </a:solidFill>
                <a:latin typeface="Open Sans"/>
                <a:ea typeface="Open Sans"/>
                <a:cs typeface="Open Sans"/>
                <a:sym typeface="Open Sans"/>
              </a:rPr>
              <a:t>State estimates of HCV RNA positivity among all adults are based on a statistical model that allocated nationally representative hepatitis C prevalence from the 2013–2016 NHANES and additional previously published data for populations not sampled in NHANES to states according to the spatial demographics and distributions of 1999–2016 hepatitis C mortality and narcotic overdose deaths in the National Vital Statistics System.  Live birth data are from an analysis of 2015, National Center for Health Statistics birth certificate data (live births) (Schillie SF, Canary L, Koneru A, et al. Hepatitis C virus in women of childbearing age, pregnant women, and children. Am J Prev Med 2018;55:633–41).</a:t>
            </a:r>
            <a:endParaRPr/>
          </a:p>
          <a:p>
            <a:pPr marL="0" indent="0"/>
            <a:endParaRPr/>
          </a:p>
          <a:p>
            <a:pPr marL="0" indent="0"/>
            <a:r>
              <a:rPr lang="en-US" b="0" i="0">
                <a:solidFill>
                  <a:srgbClr val="000000"/>
                </a:solidFill>
                <a:latin typeface="Open Sans"/>
                <a:ea typeface="Open Sans"/>
                <a:cs typeface="Open Sans"/>
                <a:sym typeface="Open Sans"/>
              </a:rPr>
              <a:t>Image available: Schillie S, Wester C, Osborne M, Wesolowski L, Ryerson AB. CDC Recommendations for Hepatitis C Screening Among Adults — United States, 2020. MMWR Recomm Rep 2020;69(No. RR-2):1–17. DOI: </a:t>
            </a:r>
            <a:r>
              <a:rPr lang="en-US" b="0" i="0" u="sng">
                <a:solidFill>
                  <a:srgbClr val="075290"/>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http://dx.doi.org/10.15585/mmwr.rr6902a1</a:t>
            </a:r>
            <a:r>
              <a:rPr lang="en-US" b="0" i="0" u="sng" strike="noStrike">
                <a:solidFill>
                  <a:srgbClr val="075290"/>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external icon</a:t>
            </a:r>
            <a:r>
              <a:rPr lang="en-US" b="0" i="0">
                <a:solidFill>
                  <a:srgbClr val="000000"/>
                </a:solidFill>
                <a:latin typeface="Open Sans"/>
                <a:ea typeface="Open Sans"/>
                <a:cs typeface="Open Sans"/>
                <a:sym typeface="Open Sans"/>
              </a:rPr>
              <a:t>.</a:t>
            </a:r>
            <a:endParaRPr/>
          </a:p>
        </p:txBody>
      </p:sp>
      <p:sp>
        <p:nvSpPr>
          <p:cNvPr id="827" name="Google Shape;827;p1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15</a:t>
            </a:fld>
            <a:endParaRPr sz="1200">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17: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On average, roughly 3.5% of live births in our State occur to women with evidence of HCV.  This is over 600 infants born each year that are perinatally exposed and may acquire HCV .</a:t>
            </a:r>
            <a:endParaRPr/>
          </a:p>
          <a:p>
            <a:pPr marL="0" indent="0"/>
            <a:endParaRPr/>
          </a:p>
        </p:txBody>
      </p:sp>
      <p:sp>
        <p:nvSpPr>
          <p:cNvPr id="835" name="Google Shape;835;p17: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16</a:t>
            </a:fld>
            <a:endParaRPr sz="1200">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342900">
              <a:buFont typeface="Arial" panose="020B0604020202020204" pitchFamily="34" charset="0"/>
              <a:buChar char="•"/>
            </a:pPr>
            <a:r>
              <a:rPr lang="en-US" sz="1200" b="0" dirty="0"/>
              <a:t> HIV screening should be included in the routine panel of prenatal screening tests for all pregnant women.</a:t>
            </a:r>
          </a:p>
          <a:p>
            <a:pPr marL="571500" indent="-342900">
              <a:buFont typeface="Arial" panose="020B0604020202020204" pitchFamily="34" charset="0"/>
              <a:buChar char="•"/>
            </a:pPr>
            <a:r>
              <a:rPr lang="en-US" sz="1200" b="0" dirty="0"/>
              <a:t>HIV screening is recommended after the patient is notified that testing will be performed unless the patient declines (opt-out screening).</a:t>
            </a:r>
          </a:p>
          <a:p>
            <a:pPr marL="571500" indent="-342900">
              <a:buFont typeface="Arial" panose="020B0604020202020204" pitchFamily="34" charset="0"/>
              <a:buChar char="•"/>
            </a:pPr>
            <a:r>
              <a:rPr lang="en-US" sz="1200" b="0" dirty="0"/>
              <a:t>Separate written consent for HIV testing should not be required; general consent for medical care should be considered sufficient to encompass consent for HIV testing.</a:t>
            </a:r>
          </a:p>
          <a:p>
            <a:pPr marL="571500" indent="-342900">
              <a:buFont typeface="Arial" panose="020B0604020202020204" pitchFamily="34" charset="0"/>
              <a:buChar char="•"/>
            </a:pPr>
            <a:r>
              <a:rPr lang="en-US" sz="1200" b="0" dirty="0"/>
              <a:t>Repeat screening in the third trimester is recommended in certain jurisdictions with elevated rates of HIV infection among pregnant women. </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528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HIV incidence has declined in the United States approximately 8% from 2015 to 2019.  In 2019, HIV infectious was 12.6 per 100,000.  In 2019, the rate for males was 5 times the rate for females.   </a:t>
            </a:r>
            <a:r>
              <a:rPr lang="en-US" dirty="0" err="1"/>
              <a:t>MSM</a:t>
            </a:r>
            <a:r>
              <a:rPr lang="en-US" dirty="0"/>
              <a:t> population are most affected by HIV in the US although decreasing over time.  </a:t>
            </a:r>
            <a:r>
              <a:rPr lang="en-US" dirty="0" err="1"/>
              <a:t>MSM</a:t>
            </a:r>
            <a:r>
              <a:rPr lang="en-US" dirty="0"/>
              <a:t> accounted for 69% of new HIV diagnoses in the US.  Other transmission categories have remained stable.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803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here in West Virginia we have seen our rates of HIV increase overtime.  This is likely no surprise to many of you.  The substance misuse epidemic that Appalachia is experiencing has significantly increased the transmission of infectious conditions like HIV through injection drug use.  First seeing the emergence of HIV among persons who inject drugs at the beginning of 2017.  Persons who inject drug are 22 times more likely to acquire HIV than among the general population.  Despite the increased risk of HIV, they are among the least to access prevention, treatment, and healthcare.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475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Good morning, I am Amy Atkins, Deputy Commissioner of Health Improvement for the </a:t>
            </a:r>
            <a:r>
              <a:rPr lang="en-US" dirty="0" err="1"/>
              <a:t>WVBPH</a:t>
            </a:r>
            <a:r>
              <a:rPr lang="en-US" dirty="0"/>
              <a:t>. Thank you for the invitation to speak and share information regarding the impact of infectious diseases for our moms and babies in West Virginia. But more importantly, to share information and resources that help us all work together to identify those with infectious diseases and link them to care so they and their babies can be live healthier lives.</a:t>
            </a:r>
            <a:endParaRPr dirty="0"/>
          </a:p>
          <a:p>
            <a:pPr marL="0" indent="0"/>
            <a:endParaRPr dirty="0"/>
          </a:p>
          <a:p>
            <a:pPr marL="0" indent="0"/>
            <a:r>
              <a:rPr lang="en-US" dirty="0"/>
              <a:t>Infectious diseases during pregnancy remain a public health concern and infectious diseases during pregnancy can complicate pregnancy, leading to serious consequences for a woman and her baby. We know that many people living with an infectious disease are not aware that they have one and timely screening is an important and necessary method for .  And in our state, the substance use epidemic compounds this problem. </a:t>
            </a:r>
          </a:p>
          <a:p>
            <a:pPr marL="0" indent="0"/>
            <a:endParaRPr lang="en-US" dirty="0"/>
          </a:p>
          <a:p>
            <a:pPr marL="0" indent="0"/>
            <a:r>
              <a:rPr lang="en-US" dirty="0"/>
              <a:t>Our goal today is to share data regarding the impact of these infectious diseases on moms and babies, share current recommendations for screening so appropriate linkage to care and treatment can occur and share resources that are available for providers.</a:t>
            </a:r>
            <a:endParaRPr dirty="0"/>
          </a:p>
        </p:txBody>
      </p:sp>
      <p:sp>
        <p:nvSpPr>
          <p:cNvPr id="735" name="Google Shape;735;p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2</a:t>
            </a:fld>
            <a:endParaRPr sz="1200">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Perinatal, or mother-to-child HIV transmission happens when a pregnant person living with HIV passes HIV to their baby. It can happen during pregnancy, delivery, and through breastfeeding. Without treatment, 25 to 30% of babies born to a mother living with HIV will get HIV. However, if mothers are aware of their HIV infection and treated along with their infants, the chances of the infant getting HIV are less than 1%. According to CDC research, more women take the prenatal HIV test if the opt-out approach is used.  Perinatal transmission of HIV accounts for the majority of childhood HIV infections and can almost always be prevented with proper medical care. All pregnant women should get tested for HIV and share the test results with their prenatal care provider. If a woman has not received prenatal care she should request a rapid HIV test at delivery. Providing the proper medication to pregnant people living with HIV and their newborn babies will cut the risk of transmitting HIV to the baby from 25% to 2% or less. After birth, all babies born to women with HIV should receive HIV medicines. This should be given as soon as possible after birth, preferably within 6 hours of delivery, to prevent perinatal transmission of HIV.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238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solidFill>
                  <a:srgbClr val="000000"/>
                </a:solidFill>
                <a:effectLst/>
                <a:latin typeface="+mj-lt"/>
              </a:rPr>
              <a:t>In the United States and Puerto Rico, a total of 35 children born during 2018 had HIV infection attributed to perinatal transmission which is less than 1%  Most perinatal HIV diagnoses were among black/African American children. Thirty-six areas, including WV, reported no perinatally acquired infections among infants born in 2018.  HIV diagnoses among children have declined by 54% from 2014-2018, however given the increases of HIV diagnoses associated with persons who inject drugs it is important WV continues to screen pregnant women and promote opt out screening. </a:t>
            </a:r>
          </a:p>
          <a:p>
            <a:pPr algn="l"/>
            <a:endParaRPr lang="en-US" sz="1200" b="0" i="0" dirty="0">
              <a:solidFill>
                <a:srgbClr val="000000"/>
              </a:solidFill>
              <a:effectLst/>
              <a:latin typeface="+mj-lt"/>
            </a:endParaRPr>
          </a:p>
          <a:p>
            <a:pPr algn="l"/>
            <a:endParaRPr lang="en-US" sz="1200" b="0" i="0" dirty="0">
              <a:solidFill>
                <a:srgbClr val="000000"/>
              </a:solidFill>
              <a:effectLst/>
              <a:latin typeface="+mj-lt"/>
            </a:endParaRPr>
          </a:p>
          <a:p>
            <a:pPr algn="l"/>
            <a:r>
              <a:rPr lang="en-US" sz="1200" b="0" i="0" dirty="0">
                <a:solidFill>
                  <a:srgbClr val="000000"/>
                </a:solidFill>
                <a:effectLst/>
                <a:latin typeface="+mj-lt"/>
              </a:rPr>
              <a:t>Note: Because of delays in the reporting of births and diagnoses of HIV infection attributed to perinatal exposure, the exclusion of data for the most recent 2 years allowed at least 24 months for data to be reported to CDC. </a:t>
            </a:r>
            <a:br>
              <a:rPr lang="en-US" dirty="0"/>
            </a:br>
            <a:endParaRPr lang="en-US" dirty="0"/>
          </a:p>
        </p:txBody>
      </p:sp>
      <p:sp>
        <p:nvSpPr>
          <p:cNvPr id="4" name="Slide Number Placeholder 3"/>
          <p:cNvSpPr>
            <a:spLocks noGrp="1"/>
          </p:cNvSpPr>
          <p:nvPr>
            <p:ph type="sldNum" sz="quarter" idx="5"/>
          </p:nvPr>
        </p:nvSpPr>
        <p:spPr/>
        <p:txBody>
          <a:bodyPr/>
          <a:lstStyle/>
          <a:p>
            <a:pPr>
              <a:defRPr/>
            </a:pPr>
            <a:fld id="{1571630C-48FC-43CE-934D-173029332394}" type="slidenum">
              <a:rPr lang="en-US" altLang="en-US" smtClean="0"/>
              <a:pPr>
                <a:defRPr/>
              </a:pPr>
              <a:t>21</a:t>
            </a:fld>
            <a:endParaRPr lang="en-US" altLang="en-US" dirty="0"/>
          </a:p>
        </p:txBody>
      </p:sp>
    </p:spTree>
    <p:extLst>
      <p:ext uri="{BB962C8B-B14F-4D97-AF65-F5344CB8AC3E}">
        <p14:creationId xmlns:p14="http://schemas.microsoft.com/office/powerpoint/2010/main" val="35579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Pregnant and recently pregnant women are at a higher risk for severe illness from COVID-19 than nonpregnant women (hospitalization, ICU, ventilator). Additionally, pregnant women with COVID-19 are at a higher risk for </a:t>
            </a:r>
            <a:r>
              <a:rPr lang="en-US" b="0" i="0" u="sng" dirty="0">
                <a:solidFill>
                  <a:srgbClr val="075290"/>
                </a:solidFill>
                <a:effectLst/>
                <a:latin typeface="Open Sans" panose="020B0606030504020204" pitchFamily="34" charset="0"/>
                <a:hlinkClick r:id="rId3"/>
              </a:rPr>
              <a:t>preterm birth</a:t>
            </a:r>
            <a:r>
              <a:rPr lang="en-US" b="0" i="0" dirty="0">
                <a:solidFill>
                  <a:srgbClr val="000000"/>
                </a:solidFill>
                <a:effectLst/>
                <a:latin typeface="Open Sans" panose="020B0606030504020204" pitchFamily="34" charset="0"/>
              </a:rPr>
              <a:t> and might have a higher risk for other adverse pregnancy outcomes.  Older age and having underlying medical conditions are associated with increased risk of moderate to severe or critical COVID-19 illness among pregnant women.</a:t>
            </a:r>
          </a:p>
          <a:p>
            <a:endParaRPr lang="en-US" b="0" i="0" dirty="0">
              <a:solidFill>
                <a:srgbClr val="000000"/>
              </a:solidFill>
              <a:effectLst/>
              <a:latin typeface="Open Sans" panose="020B0606030504020204" pitchFamily="34" charset="0"/>
            </a:endParaRPr>
          </a:p>
          <a:p>
            <a:pPr algn="l">
              <a:buFont typeface="Arial" panose="020B0604020202020204" pitchFamily="34" charset="0"/>
              <a:buNone/>
            </a:pPr>
            <a:r>
              <a:rPr lang="en-US" b="0" i="0" dirty="0">
                <a:solidFill>
                  <a:srgbClr val="000000"/>
                </a:solidFill>
                <a:effectLst/>
                <a:latin typeface="Open Sans" panose="020B0606030504020204" pitchFamily="34" charset="0"/>
              </a:rPr>
              <a:t>Having certain underlying medical conditions, and other factors, including age, can further increase a pregnant or recently pregnant (for at least 42 days following end of pregnancy) person’s risk for developing severe COVID-19 illness.  Pregnant people with COVID-19 are also at increased risk for preterm birth (delivering the baby earlier than 37 weeks) and might be at increased risk for other poor pregnancy outcomes.</a:t>
            </a:r>
          </a:p>
          <a:p>
            <a:endParaRPr lang="en-US" dirty="0"/>
          </a:p>
          <a:p>
            <a:r>
              <a:rPr lang="en-US" b="0" i="0" dirty="0">
                <a:solidFill>
                  <a:srgbClr val="000000"/>
                </a:solidFill>
                <a:effectLst/>
                <a:latin typeface="Open Sans" panose="020B0606030504020204" pitchFamily="34" charset="0"/>
              </a:rPr>
              <a:t>COVID-19 vaccination is recommended for all people 12 years and older, including </a:t>
            </a:r>
            <a:r>
              <a:rPr lang="en-US" b="0" i="0" u="sng" dirty="0">
                <a:solidFill>
                  <a:srgbClr val="075290"/>
                </a:solidFill>
                <a:effectLst/>
                <a:latin typeface="Open Sans" panose="020B0606030504020204" pitchFamily="34" charset="0"/>
                <a:hlinkClick r:id="rId4"/>
              </a:rPr>
              <a:t>people who are pregnant</a:t>
            </a:r>
            <a:r>
              <a:rPr lang="en-US" b="0" i="0" dirty="0">
                <a:solidFill>
                  <a:srgbClr val="000000"/>
                </a:solidFill>
                <a:effectLst/>
                <a:latin typeface="Open Sans" panose="020B0606030504020204" pitchFamily="34" charset="0"/>
              </a:rPr>
              <a:t>, breastfeeding, </a:t>
            </a:r>
            <a:r>
              <a:rPr lang="en-US" b="0" i="0" u="sng" dirty="0">
                <a:solidFill>
                  <a:srgbClr val="075290"/>
                </a:solidFill>
                <a:effectLst/>
                <a:latin typeface="Open Sans" panose="020B0606030504020204" pitchFamily="34" charset="0"/>
                <a:hlinkClick r:id="rId5"/>
              </a:rPr>
              <a:t>trying to get pregnant now, or might become pregnant in the future</a:t>
            </a:r>
            <a:r>
              <a:rPr lang="en-US" b="0" i="0" dirty="0">
                <a:solidFill>
                  <a:srgbClr val="000000"/>
                </a:solidFill>
                <a:effectLst/>
                <a:latin typeface="Open Sans" panose="020B0606030504020204" pitchFamily="34" charset="0"/>
              </a:rPr>
              <a:t>. If you have questions about getting vaccinated, talking with your healthcare professional might help, but is not required.</a:t>
            </a:r>
            <a:endParaRPr lang="en-US" dirty="0"/>
          </a:p>
        </p:txBody>
      </p:sp>
      <p:sp>
        <p:nvSpPr>
          <p:cNvPr id="4" name="Slide Number Placeholder 3"/>
          <p:cNvSpPr>
            <a:spLocks noGrp="1"/>
          </p:cNvSpPr>
          <p:nvPr>
            <p:ph type="sldNum" sz="quarter" idx="5"/>
          </p:nvPr>
        </p:nvSpPr>
        <p:spPr/>
        <p:txBody>
          <a:bodyPr/>
          <a:lstStyle/>
          <a:p>
            <a:pPr>
              <a:defRPr/>
            </a:pPr>
            <a:fld id="{2449B46B-9D7A-46C4-B4E0-BC06D4FB4F80}" type="slidenum">
              <a:rPr lang="en-US" altLang="en-US" smtClean="0"/>
              <a:pPr>
                <a:defRPr/>
              </a:pPr>
              <a:t>22</a:t>
            </a:fld>
            <a:endParaRPr lang="en-US" altLang="en-US" dirty="0"/>
          </a:p>
        </p:txBody>
      </p:sp>
    </p:spTree>
    <p:extLst>
      <p:ext uri="{BB962C8B-B14F-4D97-AF65-F5344CB8AC3E}">
        <p14:creationId xmlns:p14="http://schemas.microsoft.com/office/powerpoint/2010/main" val="2989214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449B46B-9D7A-46C4-B4E0-BC06D4FB4F80}" type="slidenum">
              <a:rPr lang="en-US" altLang="en-US" smtClean="0"/>
              <a:pPr>
                <a:defRPr/>
              </a:pPr>
              <a:t>23</a:t>
            </a:fld>
            <a:endParaRPr lang="en-US" altLang="en-US" dirty="0"/>
          </a:p>
        </p:txBody>
      </p:sp>
    </p:spTree>
    <p:extLst>
      <p:ext uri="{BB962C8B-B14F-4D97-AF65-F5344CB8AC3E}">
        <p14:creationId xmlns:p14="http://schemas.microsoft.com/office/powerpoint/2010/main" val="1550631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65887" eaLnBrk="0" fontAlgn="base" hangingPunct="0">
              <a:spcBef>
                <a:spcPct val="30000"/>
              </a:spcBef>
              <a:spcAft>
                <a:spcPct val="0"/>
              </a:spcAft>
              <a:buClrTx/>
              <a:buSzTx/>
              <a:defRPr/>
            </a:pPr>
            <a:r>
              <a:rPr lang="en-US" b="0" i="0" dirty="0">
                <a:solidFill>
                  <a:srgbClr val="2A2A2A"/>
                </a:solidFill>
                <a:effectLst/>
                <a:latin typeface="Merriweather" panose="020B0604020202020204" pitchFamily="2" charset="0"/>
              </a:rPr>
              <a:t>Association between older age (25 and older), healthcare occupation, any underlying medical condition, and increased risk of moderate-to-severe or critical COVID-19 illness are similar to those observed among nonpregnant adults</a:t>
            </a:r>
          </a:p>
          <a:p>
            <a:endParaRPr lang="en-US" b="0" i="0" dirty="0">
              <a:solidFill>
                <a:srgbClr val="2A2A2A"/>
              </a:solidFill>
              <a:effectLst/>
              <a:latin typeface="Source Sans Pro" panose="020B0503030403020204" pitchFamily="34" charset="0"/>
            </a:endParaRPr>
          </a:p>
          <a:p>
            <a:r>
              <a:rPr lang="en-US" b="0" i="0" dirty="0">
                <a:solidFill>
                  <a:srgbClr val="2A2A2A"/>
                </a:solidFill>
                <a:effectLst/>
                <a:latin typeface="Source Sans Pro" panose="020B0503030403020204" pitchFamily="34" charset="0"/>
              </a:rPr>
              <a:t>Includes underlying medical conditions (</a:t>
            </a:r>
            <a:r>
              <a:rPr lang="en-US" b="0" i="0" dirty="0" err="1">
                <a:solidFill>
                  <a:srgbClr val="2A2A2A"/>
                </a:solidFill>
                <a:effectLst/>
                <a:latin typeface="Source Sans Pro" panose="020B0503030403020204" pitchFamily="34" charset="0"/>
              </a:rPr>
              <a:t>prepregnancy</a:t>
            </a:r>
            <a:r>
              <a:rPr lang="en-US" b="0" i="0" dirty="0">
                <a:solidFill>
                  <a:srgbClr val="2A2A2A"/>
                </a:solidFill>
                <a:effectLst/>
                <a:latin typeface="Source Sans Pro" panose="020B0503030403020204" pitchFamily="34" charset="0"/>
              </a:rPr>
              <a:t> obesity, chronic lung disease, chronic hypertension, diabetes mellitus type 1 or 2, cardiovascular disease, and immunosuppression) and pregnancy-related conditions (gestational diabetes and gestational hypertension).</a:t>
            </a:r>
          </a:p>
          <a:p>
            <a:endParaRPr lang="en-US" b="0" i="0" dirty="0">
              <a:solidFill>
                <a:srgbClr val="2A2A2A"/>
              </a:solidFill>
              <a:effectLst/>
              <a:latin typeface="Merriweather" panose="020B0604020202020204" pitchFamily="2" charset="0"/>
            </a:endParaRPr>
          </a:p>
          <a:p>
            <a:r>
              <a:rPr lang="en-US" b="0" i="0" dirty="0">
                <a:solidFill>
                  <a:srgbClr val="2A2A2A"/>
                </a:solidFill>
                <a:effectLst/>
                <a:latin typeface="Merriweather" panose="00000500000000000000" pitchFamily="2" charset="0"/>
              </a:rPr>
              <a:t>Data can help counsel pregnant women about their risk for moderate-to-severe or critical COVID-19 illness and guide their choice of prevention strategies, target public health messaging, and inform decisions around resource allocation. It is important that pregnant women are informed of their increased risk for severe COVID-19 illness, the signs of severe COVID-19 illness, and strategies for prevention, including vaccination</a:t>
            </a:r>
          </a:p>
          <a:p>
            <a:endParaRPr lang="en-US" b="0" i="0" dirty="0">
              <a:solidFill>
                <a:srgbClr val="2A2A2A"/>
              </a:solidFill>
              <a:effectLst/>
              <a:latin typeface="Merriweather" panose="00000500000000000000" pitchFamily="2" charset="0"/>
            </a:endParaRPr>
          </a:p>
          <a:p>
            <a:r>
              <a:rPr lang="en-US" dirty="0"/>
              <a:t>https://academic.oup.com/cid/article/73/Supplement_1/S17/6280195</a:t>
            </a:r>
          </a:p>
        </p:txBody>
      </p:sp>
      <p:sp>
        <p:nvSpPr>
          <p:cNvPr id="4" name="Slide Number Placeholder 3"/>
          <p:cNvSpPr>
            <a:spLocks noGrp="1"/>
          </p:cNvSpPr>
          <p:nvPr>
            <p:ph type="sldNum" sz="quarter" idx="5"/>
          </p:nvPr>
        </p:nvSpPr>
        <p:spPr/>
        <p:txBody>
          <a:bodyPr/>
          <a:lstStyle/>
          <a:p>
            <a:pPr>
              <a:defRPr/>
            </a:pPr>
            <a:fld id="{2449B46B-9D7A-46C4-B4E0-BC06D4FB4F80}" type="slidenum">
              <a:rPr lang="en-US" altLang="en-US" smtClean="0"/>
              <a:pPr>
                <a:defRPr/>
              </a:pPr>
              <a:t>24</a:t>
            </a:fld>
            <a:endParaRPr lang="en-US" altLang="en-US" dirty="0"/>
          </a:p>
        </p:txBody>
      </p:sp>
    </p:spTree>
    <p:extLst>
      <p:ext uri="{BB962C8B-B14F-4D97-AF65-F5344CB8AC3E}">
        <p14:creationId xmlns:p14="http://schemas.microsoft.com/office/powerpoint/2010/main" val="205649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In the US there has been a total of 127,193 laboratory confirmed cases of COVID-19 including 171 deaths.  The highest number of deaths in a single month was reported this past August as many states were rocked by the fast-spreading delta variant.  During the delta surge states saw severe outcomes from COVID-19 among unvaccinated pregnant women.  97% of pregnant women hospitalized for COVID-19 were unvaccinated.  Although the proportion of fully vaccinated pregnant people has increased to 31.0% (as of September 18, 2021), the majority of pregnant people remain unprotected against COVID-19, and significant disparities exist in vaccination coverage by race and ethnicity.</a:t>
            </a:r>
            <a:endParaRPr lang="en-US" b="0" dirty="0"/>
          </a:p>
        </p:txBody>
      </p:sp>
      <p:sp>
        <p:nvSpPr>
          <p:cNvPr id="4" name="Slide Number Placeholder 3"/>
          <p:cNvSpPr>
            <a:spLocks noGrp="1"/>
          </p:cNvSpPr>
          <p:nvPr>
            <p:ph type="sldNum" sz="quarter" idx="5"/>
          </p:nvPr>
        </p:nvSpPr>
        <p:spPr/>
        <p:txBody>
          <a:bodyPr/>
          <a:lstStyle/>
          <a:p>
            <a:pPr>
              <a:defRPr/>
            </a:pPr>
            <a:fld id="{2449B46B-9D7A-46C4-B4E0-BC06D4FB4F80}" type="slidenum">
              <a:rPr lang="en-US" altLang="en-US" smtClean="0"/>
              <a:pPr>
                <a:defRPr/>
              </a:pPr>
              <a:t>25</a:t>
            </a:fld>
            <a:endParaRPr lang="en-US" altLang="en-US" dirty="0"/>
          </a:p>
        </p:txBody>
      </p:sp>
    </p:spTree>
    <p:extLst>
      <p:ext uri="{BB962C8B-B14F-4D97-AF65-F5344CB8AC3E}">
        <p14:creationId xmlns:p14="http://schemas.microsoft.com/office/powerpoint/2010/main" val="550368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65887" eaLnBrk="0" fontAlgn="base" hangingPunct="0">
              <a:spcBef>
                <a:spcPct val="30000"/>
              </a:spcBef>
              <a:spcAft>
                <a:spcPct val="0"/>
              </a:spcAft>
              <a:buClrTx/>
              <a:buSzTx/>
              <a:defRPr/>
            </a:pPr>
            <a:r>
              <a:rPr lang="en-US" dirty="0"/>
              <a:t>Local health departments report individuals who have been diagnosed with COVID-19 (cases) to the state, including cases among pregnant women.  </a:t>
            </a:r>
            <a:r>
              <a:rPr lang="en-US" b="0" dirty="0"/>
              <a:t>As of October 11, 2021, 1,156 laboratory confirmed COVID-19 cases have been reported in pregnant people in WV including 3 deaths. </a:t>
            </a:r>
          </a:p>
          <a:p>
            <a:pPr marL="0" indent="0" defTabSz="465887" eaLnBrk="0" fontAlgn="base" hangingPunct="0">
              <a:spcBef>
                <a:spcPct val="30000"/>
              </a:spcBef>
              <a:spcAft>
                <a:spcPct val="0"/>
              </a:spcAft>
              <a:buClrTx/>
              <a:buSzTx/>
              <a:defRPr/>
            </a:pPr>
            <a:endParaRPr lang="en-US" b="0" dirty="0"/>
          </a:p>
          <a:p>
            <a:pPr marL="0" indent="0" defTabSz="465887" eaLnBrk="0" fontAlgn="base" hangingPunct="0">
              <a:spcBef>
                <a:spcPct val="30000"/>
              </a:spcBef>
              <a:spcAft>
                <a:spcPct val="0"/>
              </a:spcAft>
              <a:buClrTx/>
              <a:buSzTx/>
              <a:defRPr/>
            </a:pPr>
            <a:r>
              <a:rPr lang="en-US" b="0" i="0" dirty="0">
                <a:solidFill>
                  <a:srgbClr val="222222"/>
                </a:solidFill>
                <a:effectLst/>
                <a:latin typeface="Arial" panose="020B0604020202020204" pitchFamily="34" charset="0"/>
              </a:rPr>
              <a:t>Office of Maternal Child and Family Health is participating in the surveillance of Emerging Threats to Mothers and Babies Network (SET-NET.) There are 4 datasets reported for Set-NET:  Maternal form, pregnancy outcome and birth form, infant follow-up, and laboratory testing. Infant Follow-up is completed at 2 months and 6 months. </a:t>
            </a:r>
          </a:p>
          <a:p>
            <a:pPr marL="0" indent="0" defTabSz="465887" eaLnBrk="0" fontAlgn="base" hangingPunct="0">
              <a:spcBef>
                <a:spcPct val="30000"/>
              </a:spcBef>
              <a:spcAft>
                <a:spcPct val="0"/>
              </a:spcAft>
              <a:buClrTx/>
              <a:buSzTx/>
              <a:defRPr/>
            </a:pPr>
            <a:r>
              <a:rPr lang="en-US" b="0" i="0" dirty="0">
                <a:solidFill>
                  <a:srgbClr val="222222"/>
                </a:solidFill>
                <a:effectLst/>
                <a:latin typeface="Arial" panose="020B0604020202020204" pitchFamily="34" charset="0"/>
              </a:rPr>
              <a:t>Data collected in this surveillance includes; timing of infection during pregnancy, severity of disease, outcome of pregnancy and whether the newborn was also diagnosed with COVID-19. </a:t>
            </a:r>
          </a:p>
          <a:p>
            <a:pPr marL="0" indent="0" defTabSz="465887" eaLnBrk="0" fontAlgn="base" hangingPunct="0">
              <a:spcBef>
                <a:spcPct val="30000"/>
              </a:spcBef>
              <a:spcAft>
                <a:spcPct val="0"/>
              </a:spcAft>
              <a:buClrTx/>
              <a:buSzTx/>
              <a:defRPr/>
            </a:pPr>
            <a:endParaRPr lang="en-US" b="0" dirty="0"/>
          </a:p>
          <a:p>
            <a:endParaRPr lang="en-US" dirty="0"/>
          </a:p>
        </p:txBody>
      </p:sp>
      <p:sp>
        <p:nvSpPr>
          <p:cNvPr id="4" name="Slide Number Placeholder 3"/>
          <p:cNvSpPr>
            <a:spLocks noGrp="1"/>
          </p:cNvSpPr>
          <p:nvPr>
            <p:ph type="sldNum" sz="quarter" idx="5"/>
          </p:nvPr>
        </p:nvSpPr>
        <p:spPr/>
        <p:txBody>
          <a:bodyPr/>
          <a:lstStyle/>
          <a:p>
            <a:pPr>
              <a:defRPr/>
            </a:pPr>
            <a:fld id="{2449B46B-9D7A-46C4-B4E0-BC06D4FB4F80}" type="slidenum">
              <a:rPr lang="en-US" altLang="en-US" smtClean="0"/>
              <a:pPr>
                <a:defRPr/>
              </a:pPr>
              <a:t>26</a:t>
            </a:fld>
            <a:endParaRPr lang="en-US" altLang="en-US" dirty="0"/>
          </a:p>
        </p:txBody>
      </p:sp>
    </p:spTree>
    <p:extLst>
      <p:ext uri="{BB962C8B-B14F-4D97-AF65-F5344CB8AC3E}">
        <p14:creationId xmlns:p14="http://schemas.microsoft.com/office/powerpoint/2010/main" val="256412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465887" eaLnBrk="0" fontAlgn="base" hangingPunct="0">
              <a:spcBef>
                <a:spcPct val="30000"/>
              </a:spcBef>
              <a:spcAft>
                <a:spcPct val="0"/>
              </a:spcAft>
              <a:buClrTx/>
              <a:buSzTx/>
              <a:defRPr/>
            </a:pPr>
            <a:r>
              <a:rPr lang="en-US" b="0" dirty="0"/>
              <a:t>August 1, 2021, CDC released new data on the safety of COVID-19 vaccines in pregnant women and recommend all people 12 years of age and older get vaccinated against COVID-19.  Data analysis from registry did not find an increased risk for miscarriage </a:t>
            </a:r>
            <a:r>
              <a:rPr lang="en-US" b="0" i="0" dirty="0">
                <a:solidFill>
                  <a:srgbClr val="000000"/>
                </a:solidFill>
                <a:effectLst/>
                <a:latin typeface="Open Sans" panose="020B0606030504020204" pitchFamily="34" charset="0"/>
              </a:rPr>
              <a:t>among nearly 2,500 pregnant women who received an mRNA COVID-19 vaccine before 20 weeks of pregnancy. Miscarriage typically occurs in about 11-16% of pregnancies, and this study found miscarriage rates after receiving a COVID-19 vaccine were around 13%, similar to the expected rate of miscarriage in the general population.  Despite rise of pregnant women infected with COVID-19 in the past several weeks, only </a:t>
            </a:r>
            <a:r>
              <a:rPr lang="en-US" b="0" dirty="0"/>
              <a:t>5.86% of pregnant women in West Virginia were fully vaccinated at the time of their infection. Increased risk of severe illness and pregnancy complications related to COVID-19 among pregnant women make vaccination more urgent than ever.</a:t>
            </a:r>
          </a:p>
          <a:p>
            <a:pPr marL="0" indent="0"/>
            <a:endParaRPr lang="en-US" b="0" dirty="0"/>
          </a:p>
          <a:p>
            <a:endParaRPr lang="en-US" dirty="0"/>
          </a:p>
        </p:txBody>
      </p:sp>
      <p:sp>
        <p:nvSpPr>
          <p:cNvPr id="4" name="Slide Number Placeholder 3"/>
          <p:cNvSpPr>
            <a:spLocks noGrp="1"/>
          </p:cNvSpPr>
          <p:nvPr>
            <p:ph type="sldNum" sz="quarter" idx="5"/>
          </p:nvPr>
        </p:nvSpPr>
        <p:spPr/>
        <p:txBody>
          <a:bodyPr/>
          <a:lstStyle/>
          <a:p>
            <a:pPr>
              <a:defRPr/>
            </a:pPr>
            <a:fld id="{2449B46B-9D7A-46C4-B4E0-BC06D4FB4F80}" type="slidenum">
              <a:rPr lang="en-US" altLang="en-US" smtClean="0"/>
              <a:pPr>
                <a:defRPr/>
              </a:pPr>
              <a:t>27</a:t>
            </a:fld>
            <a:endParaRPr lang="en-US" altLang="en-US" dirty="0"/>
          </a:p>
        </p:txBody>
      </p:sp>
    </p:spTree>
    <p:extLst>
      <p:ext uri="{BB962C8B-B14F-4D97-AF65-F5344CB8AC3E}">
        <p14:creationId xmlns:p14="http://schemas.microsoft.com/office/powerpoint/2010/main" val="1215917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000000"/>
                </a:solidFill>
                <a:effectLst/>
                <a:latin typeface="Open Sans" panose="020B0606030504020204" pitchFamily="34" charset="0"/>
              </a:rPr>
              <a:t>Ongoing fever PLUS more than of the following:</a:t>
            </a:r>
          </a:p>
          <a:p>
            <a:pPr marL="757066" lvl="1" indent="-291179">
              <a:buFont typeface="Arial" panose="020B0604020202020204" pitchFamily="34" charset="0"/>
              <a:buChar char="•"/>
            </a:pPr>
            <a:r>
              <a:rPr lang="en-US" b="0" i="0" dirty="0">
                <a:solidFill>
                  <a:srgbClr val="000000"/>
                </a:solidFill>
                <a:effectLst/>
                <a:latin typeface="Open Sans" panose="020B0606030504020204" pitchFamily="34" charset="0"/>
              </a:rPr>
              <a:t>Stomach pain</a:t>
            </a:r>
          </a:p>
          <a:p>
            <a:pPr marL="757066" lvl="1" indent="-291179">
              <a:buFont typeface="Arial" panose="020B0604020202020204" pitchFamily="34" charset="0"/>
              <a:buChar char="•"/>
            </a:pPr>
            <a:r>
              <a:rPr lang="en-US" b="0" i="0" dirty="0">
                <a:solidFill>
                  <a:srgbClr val="000000"/>
                </a:solidFill>
                <a:effectLst/>
                <a:latin typeface="Open Sans" panose="020B0606030504020204" pitchFamily="34" charset="0"/>
              </a:rPr>
              <a:t>Bloodshot eyes</a:t>
            </a:r>
          </a:p>
          <a:p>
            <a:pPr marL="757066" lvl="1" indent="-291179">
              <a:buFont typeface="Arial" panose="020B0604020202020204" pitchFamily="34" charset="0"/>
              <a:buChar char="•"/>
            </a:pPr>
            <a:r>
              <a:rPr lang="en-US" b="0" i="0" dirty="0">
                <a:solidFill>
                  <a:srgbClr val="000000"/>
                </a:solidFill>
                <a:effectLst/>
                <a:latin typeface="Open Sans" panose="020B0606030504020204" pitchFamily="34" charset="0"/>
              </a:rPr>
              <a:t>Diarrhea</a:t>
            </a:r>
          </a:p>
          <a:p>
            <a:pPr marL="757066" lvl="1" indent="-291179">
              <a:buFont typeface="Arial" panose="020B0604020202020204" pitchFamily="34" charset="0"/>
              <a:buChar char="•"/>
            </a:pPr>
            <a:r>
              <a:rPr lang="en-US" b="0" i="0" dirty="0">
                <a:solidFill>
                  <a:srgbClr val="000000"/>
                </a:solidFill>
                <a:effectLst/>
                <a:latin typeface="Open Sans" panose="020B0606030504020204" pitchFamily="34" charset="0"/>
              </a:rPr>
              <a:t>Dizziness or lightheadedness (signs of low blood pressure)</a:t>
            </a:r>
          </a:p>
          <a:p>
            <a:pPr marL="757066" lvl="1" indent="-291179">
              <a:buFont typeface="Arial" panose="020B0604020202020204" pitchFamily="34" charset="0"/>
              <a:buChar char="•"/>
            </a:pPr>
            <a:r>
              <a:rPr lang="en-US" b="0" i="0" dirty="0">
                <a:solidFill>
                  <a:srgbClr val="000000"/>
                </a:solidFill>
                <a:effectLst/>
                <a:latin typeface="Open Sans" panose="020B0606030504020204" pitchFamily="34" charset="0"/>
              </a:rPr>
              <a:t>Skin rash</a:t>
            </a:r>
          </a:p>
          <a:p>
            <a:pPr marL="757066" lvl="1" indent="-291179">
              <a:buFont typeface="Arial" panose="020B0604020202020204" pitchFamily="34" charset="0"/>
              <a:buChar char="•"/>
            </a:pPr>
            <a:r>
              <a:rPr lang="en-US" b="0" i="0" dirty="0">
                <a:solidFill>
                  <a:srgbClr val="000000"/>
                </a:solidFill>
                <a:effectLst/>
                <a:latin typeface="Open Sans" panose="020B0606030504020204" pitchFamily="34" charset="0"/>
              </a:rPr>
              <a:t>Vomiting</a:t>
            </a:r>
          </a:p>
          <a:p>
            <a:pPr algn="l">
              <a:buFont typeface="Arial" panose="020B0604020202020204" pitchFamily="34" charset="0"/>
              <a:buNone/>
            </a:pPr>
            <a:endParaRPr lang="en-US" dirty="0"/>
          </a:p>
          <a:p>
            <a:pPr algn="l"/>
            <a:r>
              <a:rPr lang="en-US" b="0" i="0" dirty="0">
                <a:solidFill>
                  <a:srgbClr val="000000"/>
                </a:solidFill>
                <a:effectLst/>
                <a:latin typeface="Open Sans" panose="020B0606030504020204" pitchFamily="34" charset="0"/>
              </a:rPr>
              <a:t>Doctors may do certain tests to look for inflammation or other signs of disease. These tests might include:</a:t>
            </a:r>
          </a:p>
          <a:p>
            <a:pPr algn="l">
              <a:buFont typeface="Arial" panose="020B0604020202020204" pitchFamily="34" charset="0"/>
              <a:buChar char="•"/>
            </a:pPr>
            <a:r>
              <a:rPr lang="en-US" b="0" i="0" dirty="0">
                <a:solidFill>
                  <a:srgbClr val="000000"/>
                </a:solidFill>
                <a:effectLst/>
                <a:latin typeface="Open Sans" panose="020B0606030504020204" pitchFamily="34" charset="0"/>
              </a:rPr>
              <a:t>Blood tests</a:t>
            </a:r>
          </a:p>
          <a:p>
            <a:pPr algn="l">
              <a:buFont typeface="Arial" panose="020B0604020202020204" pitchFamily="34" charset="0"/>
              <a:buChar char="•"/>
            </a:pPr>
            <a:r>
              <a:rPr lang="en-US" b="0" i="0" dirty="0">
                <a:solidFill>
                  <a:srgbClr val="000000"/>
                </a:solidFill>
                <a:effectLst/>
                <a:latin typeface="Open Sans" panose="020B0606030504020204" pitchFamily="34" charset="0"/>
              </a:rPr>
              <a:t>Chest x-ray</a:t>
            </a:r>
          </a:p>
          <a:p>
            <a:pPr algn="l">
              <a:buFont typeface="Arial" panose="020B0604020202020204" pitchFamily="34" charset="0"/>
              <a:buChar char="•"/>
            </a:pPr>
            <a:r>
              <a:rPr lang="en-US" b="0" i="0" dirty="0">
                <a:solidFill>
                  <a:srgbClr val="000000"/>
                </a:solidFill>
                <a:effectLst/>
                <a:latin typeface="Open Sans" panose="020B0606030504020204" pitchFamily="34" charset="0"/>
              </a:rPr>
              <a:t>Heart ultrasound (echocardiogram)</a:t>
            </a:r>
          </a:p>
          <a:p>
            <a:pPr algn="l">
              <a:buFont typeface="Arial" panose="020B0604020202020204" pitchFamily="34" charset="0"/>
              <a:buChar char="•"/>
            </a:pPr>
            <a:r>
              <a:rPr lang="en-US" b="0" i="0" dirty="0">
                <a:solidFill>
                  <a:srgbClr val="000000"/>
                </a:solidFill>
                <a:effectLst/>
                <a:latin typeface="Open Sans" panose="020B0606030504020204" pitchFamily="34" charset="0"/>
              </a:rPr>
              <a:t>Abdominal ultrasound</a:t>
            </a:r>
          </a:p>
          <a:p>
            <a:pPr algn="l">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a:defRPr/>
            </a:pPr>
            <a:fld id="{2449B46B-9D7A-46C4-B4E0-BC06D4FB4F80}" type="slidenum">
              <a:rPr lang="en-US" altLang="en-US" smtClean="0"/>
              <a:pPr>
                <a:defRPr/>
              </a:pPr>
              <a:t>28</a:t>
            </a:fld>
            <a:endParaRPr lang="en-US" altLang="en-US" dirty="0"/>
          </a:p>
        </p:txBody>
      </p:sp>
    </p:spTree>
    <p:extLst>
      <p:ext uri="{BB962C8B-B14F-4D97-AF65-F5344CB8AC3E}">
        <p14:creationId xmlns:p14="http://schemas.microsoft.com/office/powerpoint/2010/main" val="3681934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212529"/>
                </a:solidFill>
                <a:effectLst/>
                <a:latin typeface="Open Sans" panose="020B0606030504020204" pitchFamily="34" charset="0"/>
              </a:rPr>
              <a:t>The median age of patients with MIS-C was 9 years. Half of children with MIS-C were between the ages of 5 and 13 years.</a:t>
            </a:r>
          </a:p>
          <a:p>
            <a:pPr algn="l">
              <a:buFont typeface="Arial" panose="020B0604020202020204" pitchFamily="34" charset="0"/>
              <a:buNone/>
            </a:pPr>
            <a:r>
              <a:rPr lang="en-US" b="0" i="0" dirty="0">
                <a:solidFill>
                  <a:srgbClr val="212529"/>
                </a:solidFill>
                <a:effectLst/>
                <a:latin typeface="Open Sans" panose="020B0606030504020204" pitchFamily="34" charset="0"/>
              </a:rPr>
              <a:t>61% of the reported patients with race/ethnicity information available occurred in children who are Hispanic/Latino (1,444 patients) or Black, Non-Hispanic (1,568 patients).</a:t>
            </a:r>
          </a:p>
          <a:p>
            <a:pPr algn="l">
              <a:buFont typeface="Arial" panose="020B0604020202020204" pitchFamily="34" charset="0"/>
              <a:buNone/>
            </a:pPr>
            <a:r>
              <a:rPr lang="en-US" b="0" i="0" dirty="0">
                <a:solidFill>
                  <a:srgbClr val="212529"/>
                </a:solidFill>
                <a:effectLst/>
                <a:latin typeface="Open Sans" panose="020B0606030504020204" pitchFamily="34" charset="0"/>
              </a:rPr>
              <a:t>98% of patients had a positive test result for SARS CoV-2, the virus that causes COVID-19. The remaining 2% of patients had contact with someone with COVID-19.</a:t>
            </a:r>
          </a:p>
          <a:p>
            <a:pPr algn="l">
              <a:buFont typeface="Arial" panose="020B0604020202020204" pitchFamily="34" charset="0"/>
              <a:buNone/>
            </a:pPr>
            <a:r>
              <a:rPr lang="en-US" b="0" i="0" dirty="0">
                <a:solidFill>
                  <a:srgbClr val="212529"/>
                </a:solidFill>
                <a:effectLst/>
                <a:latin typeface="Open Sans" panose="020B0606030504020204" pitchFamily="34" charset="0"/>
              </a:rPr>
              <a:t>60% of reported patients were male.</a:t>
            </a:r>
          </a:p>
          <a:p>
            <a:r>
              <a:rPr lang="en-US" dirty="0"/>
              <a:t>Cases of MIS-C follow surge in cases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2449B46B-9D7A-46C4-B4E0-BC06D4FB4F80}" type="slidenum">
              <a:rPr lang="en-US" altLang="en-US" smtClean="0"/>
              <a:pPr>
                <a:defRPr/>
              </a:pPr>
              <a:t>29</a:t>
            </a:fld>
            <a:endParaRPr lang="en-US" altLang="en-US" dirty="0"/>
          </a:p>
        </p:txBody>
      </p:sp>
    </p:spTree>
    <p:extLst>
      <p:ext uri="{BB962C8B-B14F-4D97-AF65-F5344CB8AC3E}">
        <p14:creationId xmlns:p14="http://schemas.microsoft.com/office/powerpoint/2010/main" val="3655070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CDC recommends that all pregnant persons get tested for HIV, Hepatitis B virus, Hepatitis C virus and STDs during each pregnancy.  The frequency may depend upon the risk factors associated with each individual. We know that early screening opportunities are often missed. However, timely screening is necessary so that individuals can access medical services and treatment to prevent transmission of HCV, HIV, HBV and STDs to the infant and to treat mom if necessary. </a:t>
            </a:r>
            <a:endParaRPr dirty="0"/>
          </a:p>
          <a:p>
            <a:pPr marL="0" indent="0"/>
            <a:endParaRPr dirty="0"/>
          </a:p>
          <a:p>
            <a:pPr marL="0" indent="0"/>
            <a:r>
              <a:rPr lang="en-US" dirty="0"/>
              <a:t>**Specific screening recommendation articles can be found at the </a:t>
            </a:r>
            <a:r>
              <a:rPr lang="en-US" dirty="0" err="1"/>
              <a:t>NCHHSTP</a:t>
            </a:r>
            <a:r>
              <a:rPr lang="en-US" dirty="0"/>
              <a:t> pregnancy website: https://www.cdc.gov/nchhstp/pregnancy/references.html </a:t>
            </a:r>
            <a:endParaRPr dirty="0"/>
          </a:p>
          <a:p>
            <a:pPr marL="0" indent="0"/>
            <a:endParaRPr dirty="0"/>
          </a:p>
          <a:p>
            <a:pPr marL="0" indent="0"/>
            <a:r>
              <a:rPr lang="en-US" dirty="0"/>
              <a:t>Syphilis</a:t>
            </a:r>
            <a:endParaRPr dirty="0"/>
          </a:p>
          <a:p>
            <a:pPr marL="0" indent="0"/>
            <a:endParaRPr dirty="0"/>
          </a:p>
          <a:p>
            <a:pPr marL="465887" indent="-317062">
              <a:lnSpc>
                <a:spcPct val="115000"/>
              </a:lnSpc>
              <a:buClr>
                <a:schemeClr val="dk1"/>
              </a:buClr>
              <a:buSzPts val="1300"/>
              <a:buFont typeface="Open Sans"/>
              <a:buChar char="●"/>
            </a:pPr>
            <a:r>
              <a:rPr lang="en-US" sz="1300" dirty="0">
                <a:highlight>
                  <a:srgbClr val="FFFFFF"/>
                </a:highlight>
                <a:latin typeface="Open Sans"/>
                <a:ea typeface="Open Sans"/>
                <a:cs typeface="Open Sans"/>
                <a:sym typeface="Open Sans"/>
              </a:rPr>
              <a:t>All pregnant women at the first prenatal visit</a:t>
            </a:r>
            <a:r>
              <a:rPr lang="en-US" sz="900" dirty="0">
                <a:highlight>
                  <a:srgbClr val="FFFFFF"/>
                </a:highlight>
                <a:latin typeface="Open Sans"/>
                <a:ea typeface="Open Sans"/>
                <a:cs typeface="Open Sans"/>
                <a:sym typeface="Open Sans"/>
              </a:rPr>
              <a:t>8</a:t>
            </a:r>
            <a:endParaRPr sz="900" dirty="0">
              <a:highlight>
                <a:srgbClr val="FFFFFF"/>
              </a:highlight>
              <a:latin typeface="Open Sans"/>
              <a:ea typeface="Open Sans"/>
              <a:cs typeface="Open Sans"/>
              <a:sym typeface="Open Sans"/>
            </a:endParaRPr>
          </a:p>
          <a:p>
            <a:pPr marL="465887" indent="-317062">
              <a:lnSpc>
                <a:spcPct val="115000"/>
              </a:lnSpc>
              <a:buClr>
                <a:schemeClr val="dk1"/>
              </a:buClr>
              <a:buSzPts val="1300"/>
              <a:buFont typeface="Open Sans"/>
              <a:buChar char="●"/>
            </a:pPr>
            <a:r>
              <a:rPr lang="en-US" sz="1300" dirty="0">
                <a:highlight>
                  <a:srgbClr val="FFFFFF"/>
                </a:highlight>
                <a:latin typeface="Open Sans"/>
                <a:ea typeface="Open Sans"/>
                <a:cs typeface="Open Sans"/>
                <a:sym typeface="Open Sans"/>
              </a:rPr>
              <a:t>Retest at 28 weeks gestation and at delivery if at high risk (lives in a community with high syphilis morbidity or is at risk for syphilis acquisition during pregnancy (using drugs, </a:t>
            </a:r>
            <a:r>
              <a:rPr lang="en-US" sz="1300" dirty="0" err="1">
                <a:highlight>
                  <a:srgbClr val="FFFFFF"/>
                </a:highlight>
                <a:latin typeface="Open Sans"/>
                <a:ea typeface="Open Sans"/>
                <a:cs typeface="Open Sans"/>
                <a:sym typeface="Open Sans"/>
              </a:rPr>
              <a:t>STIs</a:t>
            </a:r>
            <a:r>
              <a:rPr lang="en-US" sz="1300" dirty="0">
                <a:highlight>
                  <a:srgbClr val="FFFFFF"/>
                </a:highlight>
                <a:latin typeface="Open Sans"/>
                <a:ea typeface="Open Sans"/>
                <a:cs typeface="Open Sans"/>
                <a:sym typeface="Open Sans"/>
              </a:rPr>
              <a:t> during pregnancy, multiple partners, a new partner, partner with </a:t>
            </a:r>
            <a:r>
              <a:rPr lang="en-US" sz="1300" dirty="0" err="1">
                <a:highlight>
                  <a:srgbClr val="FFFFFF"/>
                </a:highlight>
                <a:latin typeface="Open Sans"/>
                <a:ea typeface="Open Sans"/>
                <a:cs typeface="Open Sans"/>
                <a:sym typeface="Open Sans"/>
              </a:rPr>
              <a:t>STIs</a:t>
            </a:r>
            <a:r>
              <a:rPr lang="en-US" sz="1300" dirty="0">
                <a:highlight>
                  <a:srgbClr val="FFFFFF"/>
                </a:highlight>
                <a:latin typeface="Open Sans"/>
                <a:ea typeface="Open Sans"/>
                <a:cs typeface="Open Sans"/>
                <a:sym typeface="Open Sans"/>
              </a:rPr>
              <a:t>))</a:t>
            </a:r>
            <a:r>
              <a:rPr lang="en-US" sz="900" dirty="0">
                <a:highlight>
                  <a:srgbClr val="FFFFFF"/>
                </a:highlight>
                <a:latin typeface="Open Sans"/>
                <a:ea typeface="Open Sans"/>
                <a:cs typeface="Open Sans"/>
                <a:sym typeface="Open Sans"/>
              </a:rPr>
              <a:t>2</a:t>
            </a:r>
            <a:endParaRPr sz="900" dirty="0">
              <a:highlight>
                <a:srgbClr val="FFFFFF"/>
              </a:highlight>
              <a:latin typeface="Open Sans"/>
              <a:ea typeface="Open Sans"/>
              <a:cs typeface="Open Sans"/>
              <a:sym typeface="Open Sans"/>
            </a:endParaRPr>
          </a:p>
          <a:p>
            <a:pPr marL="465887" indent="-287944">
              <a:lnSpc>
                <a:spcPct val="115000"/>
              </a:lnSpc>
              <a:buClr>
                <a:schemeClr val="dk1"/>
              </a:buClr>
              <a:buSzPts val="850"/>
              <a:buFont typeface="Open Sans"/>
              <a:buChar char="●"/>
            </a:pPr>
            <a:r>
              <a:rPr lang="en-US" sz="900" dirty="0">
                <a:highlight>
                  <a:srgbClr val="FFFFFF"/>
                </a:highlight>
                <a:latin typeface="Open Sans"/>
                <a:ea typeface="Open Sans"/>
                <a:cs typeface="Open Sans"/>
                <a:sym typeface="Open Sans"/>
              </a:rPr>
              <a:t>USPS 9/4/2018 </a:t>
            </a:r>
            <a:r>
              <a:rPr lang="en-US" dirty="0">
                <a:solidFill>
                  <a:srgbClr val="333333"/>
                </a:solidFill>
                <a:highlight>
                  <a:srgbClr val="FFFFFF"/>
                </a:highlight>
                <a:latin typeface="Montserrat"/>
                <a:ea typeface="Montserrat"/>
                <a:cs typeface="Montserrat"/>
                <a:sym typeface="Montserrat"/>
              </a:rPr>
              <a:t>The </a:t>
            </a:r>
            <a:r>
              <a:rPr lang="en-US" dirty="0" err="1">
                <a:solidFill>
                  <a:srgbClr val="333333"/>
                </a:solidFill>
                <a:highlight>
                  <a:srgbClr val="FFFFFF"/>
                </a:highlight>
                <a:latin typeface="Montserrat"/>
                <a:ea typeface="Montserrat"/>
                <a:cs typeface="Montserrat"/>
                <a:sym typeface="Montserrat"/>
              </a:rPr>
              <a:t>USPSTF</a:t>
            </a:r>
            <a:r>
              <a:rPr lang="en-US" dirty="0">
                <a:solidFill>
                  <a:srgbClr val="333333"/>
                </a:solidFill>
                <a:highlight>
                  <a:srgbClr val="FFFFFF"/>
                </a:highlight>
                <a:latin typeface="Montserrat"/>
                <a:ea typeface="Montserrat"/>
                <a:cs typeface="Montserrat"/>
                <a:sym typeface="Montserrat"/>
              </a:rPr>
              <a:t> found convincing evidence that early universal screening for syphilis infection in pregnant women reduces the incidence of congenital syphilis and the adverse outcomes of pregnancy associated with maternal infection.</a:t>
            </a:r>
            <a:endParaRPr dirty="0">
              <a:solidFill>
                <a:srgbClr val="333333"/>
              </a:solidFill>
              <a:highlight>
                <a:srgbClr val="FFFFFF"/>
              </a:highlight>
              <a:latin typeface="Montserrat"/>
              <a:ea typeface="Montserrat"/>
              <a:cs typeface="Montserrat"/>
              <a:sym typeface="Montserrat"/>
            </a:endParaRPr>
          </a:p>
          <a:p>
            <a:pPr marL="465887" indent="-317062">
              <a:lnSpc>
                <a:spcPct val="115000"/>
              </a:lnSpc>
              <a:buClr>
                <a:srgbClr val="333333"/>
              </a:buClr>
              <a:buSzPts val="1300"/>
              <a:buFont typeface="Montserrat"/>
              <a:buChar char="●"/>
            </a:pPr>
            <a:r>
              <a:rPr lang="en-US" dirty="0">
                <a:solidFill>
                  <a:srgbClr val="333333"/>
                </a:solidFill>
                <a:highlight>
                  <a:srgbClr val="FFFFFF"/>
                </a:highlight>
                <a:latin typeface="Montserrat"/>
                <a:ea typeface="Montserrat"/>
                <a:cs typeface="Montserrat"/>
                <a:sym typeface="Montserrat"/>
              </a:rPr>
              <a:t>All pregnant women should be tested for syphilis as early as possible when they first present to care. If a woman has not received prenatal care prior to delivery, she should be tested at the time she presents for delivery. In most cases of congenital syphilis, pregnant women received prenatal care but were not screened and treated for syphilis early enough during the pregnancy to prevent transmission to the fetus.</a:t>
            </a:r>
            <a:endParaRPr dirty="0">
              <a:solidFill>
                <a:srgbClr val="333333"/>
              </a:solidFill>
              <a:highlight>
                <a:srgbClr val="FFFFFF"/>
              </a:highlight>
              <a:latin typeface="Montserrat"/>
              <a:ea typeface="Montserrat"/>
              <a:cs typeface="Montserrat"/>
              <a:sym typeface="Montserrat"/>
            </a:endParaRPr>
          </a:p>
          <a:p>
            <a:pPr marL="465887" indent="-317062">
              <a:lnSpc>
                <a:spcPct val="115000"/>
              </a:lnSpc>
              <a:buClr>
                <a:srgbClr val="333333"/>
              </a:buClr>
              <a:buSzPts val="1300"/>
              <a:buFont typeface="Montserrat"/>
              <a:buChar char="●"/>
            </a:pPr>
            <a:r>
              <a:rPr lang="en-US" dirty="0">
                <a:solidFill>
                  <a:srgbClr val="333333"/>
                </a:solidFill>
                <a:highlight>
                  <a:srgbClr val="FFFFFF"/>
                </a:highlight>
                <a:latin typeface="Montserrat"/>
                <a:ea typeface="Montserrat"/>
                <a:cs typeface="Montserrat"/>
                <a:sym typeface="Montserrat"/>
              </a:rPr>
              <a:t>The </a:t>
            </a:r>
            <a:r>
              <a:rPr lang="en-US" dirty="0" err="1">
                <a:solidFill>
                  <a:srgbClr val="333333"/>
                </a:solidFill>
                <a:highlight>
                  <a:srgbClr val="FFFFFF"/>
                </a:highlight>
                <a:latin typeface="Montserrat"/>
                <a:ea typeface="Montserrat"/>
                <a:cs typeface="Montserrat"/>
                <a:sym typeface="Montserrat"/>
              </a:rPr>
              <a:t>USPSTF</a:t>
            </a:r>
            <a:r>
              <a:rPr lang="en-US" dirty="0">
                <a:solidFill>
                  <a:srgbClr val="333333"/>
                </a:solidFill>
                <a:highlight>
                  <a:srgbClr val="FFFFFF"/>
                </a:highlight>
                <a:latin typeface="Montserrat"/>
                <a:ea typeface="Montserrat"/>
                <a:cs typeface="Montserrat"/>
                <a:sym typeface="Montserrat"/>
              </a:rPr>
              <a:t> found no new studies that examined the effectiveness of repeated testing for syphilis during pregnancy. The Centers for Disease Control and Prevention (CDC)</a:t>
            </a:r>
            <a:r>
              <a:rPr lang="en-US" sz="900" dirty="0">
                <a:solidFill>
                  <a:srgbClr val="0068AF"/>
                </a:solidFill>
                <a:highlight>
                  <a:srgbClr val="FFFFFF"/>
                </a:highlight>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5</a:t>
            </a:r>
            <a:r>
              <a:rPr lang="en-US" dirty="0">
                <a:solidFill>
                  <a:srgbClr val="333333"/>
                </a:solidFill>
                <a:highlight>
                  <a:srgbClr val="FFFFFF"/>
                </a:highlight>
                <a:latin typeface="Montserrat"/>
                <a:ea typeface="Montserrat"/>
                <a:cs typeface="Montserrat"/>
                <a:sym typeface="Montserrat"/>
              </a:rPr>
              <a:t> and joint guidelines from the American Academy of Pediatrics (AAP) and the American College of Obstetricians and Gynecologists (ACOG)</a:t>
            </a:r>
            <a:r>
              <a:rPr lang="en-US" sz="900" dirty="0">
                <a:solidFill>
                  <a:srgbClr val="0068AF"/>
                </a:solidFill>
                <a:highlight>
                  <a:srgbClr val="FFFFFF"/>
                </a:highlight>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6</a:t>
            </a:r>
            <a:r>
              <a:rPr lang="en-US" dirty="0">
                <a:solidFill>
                  <a:srgbClr val="333333"/>
                </a:solidFill>
                <a:highlight>
                  <a:srgbClr val="FFFFFF"/>
                </a:highlight>
                <a:latin typeface="Montserrat"/>
                <a:ea typeface="Montserrat"/>
                <a:cs typeface="Montserrat"/>
                <a:sym typeface="Montserrat"/>
              </a:rPr>
              <a:t> endorse repeat screening. Specifically, these groups recommend that women at high risk for syphilis be rescreened early in the third trimester (at approximately 28 weeks of gestation) and again at delivery. Women at high risk for syphilis infection include those living in communities or geographic areas with higher prevalence of syphilis, those living with HIV, and those with a history of incarceration or commercial sex work.</a:t>
            </a:r>
            <a:r>
              <a:rPr lang="en-US" sz="900" dirty="0">
                <a:solidFill>
                  <a:srgbClr val="0068AF"/>
                </a:solidFill>
                <a:highlight>
                  <a:srgbClr val="FFFFFF"/>
                </a:highlight>
                <a:uFill>
                  <a:noFill/>
                </a:u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7</a:t>
            </a:r>
            <a:r>
              <a:rPr lang="en-US" dirty="0">
                <a:solidFill>
                  <a:srgbClr val="333333"/>
                </a:solidFill>
                <a:highlight>
                  <a:srgbClr val="FFFFFF"/>
                </a:highlight>
                <a:latin typeface="Montserrat"/>
                <a:ea typeface="Montserrat"/>
                <a:cs typeface="Montserrat"/>
                <a:sym typeface="Montserrat"/>
              </a:rPr>
              <a:t> AAP and ACOG also recommend repeat screening after exposure to an infected partner.</a:t>
            </a:r>
            <a:r>
              <a:rPr lang="en-US" sz="900" dirty="0">
                <a:solidFill>
                  <a:srgbClr val="0068AF"/>
                </a:solidFill>
                <a:highlight>
                  <a:srgbClr val="FFFFFF"/>
                </a:highlight>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6</a:t>
            </a:r>
            <a:r>
              <a:rPr lang="en-US" dirty="0">
                <a:solidFill>
                  <a:srgbClr val="333333"/>
                </a:solidFill>
                <a:highlight>
                  <a:srgbClr val="FFFFFF"/>
                </a:highlight>
                <a:latin typeface="Montserrat"/>
                <a:ea typeface="Montserrat"/>
                <a:cs typeface="Montserrat"/>
                <a:sym typeface="Montserrat"/>
              </a:rPr>
              <a:t> Clinicians should be aware of the prevalence of syphilis infection in the communities they serve.</a:t>
            </a:r>
            <a:r>
              <a:rPr lang="en-US" sz="900" dirty="0">
                <a:solidFill>
                  <a:srgbClr val="0068AF"/>
                </a:solidFill>
                <a:highlight>
                  <a:srgbClr val="FFFFFF"/>
                </a:highlight>
                <a:uFill>
                  <a:noFill/>
                </a:u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7</a:t>
            </a:r>
            <a:r>
              <a:rPr lang="en-US" dirty="0">
                <a:solidFill>
                  <a:srgbClr val="333333"/>
                </a:solidFill>
                <a:highlight>
                  <a:srgbClr val="FFFFFF"/>
                </a:highlight>
                <a:latin typeface="Montserrat"/>
                <a:ea typeface="Montserrat"/>
                <a:cs typeface="Montserrat"/>
                <a:sym typeface="Montserrat"/>
              </a:rPr>
              <a:t> Most states mandate screening for syphilis in all pregnant women at the first prenatal visit, and some mandate screening at the time of delivery.</a:t>
            </a:r>
            <a:r>
              <a:rPr lang="en-US" sz="900" dirty="0">
                <a:solidFill>
                  <a:srgbClr val="0068AF"/>
                </a:solidFill>
                <a:highlight>
                  <a:srgbClr val="FFFFFF"/>
                </a:highlight>
                <a:uFill>
                  <a:noFill/>
                </a:u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8</a:t>
            </a:r>
            <a:endParaRPr sz="900" dirty="0">
              <a:solidFill>
                <a:srgbClr val="0068AF"/>
              </a:solidFill>
              <a:highlight>
                <a:srgbClr val="FFFFFF"/>
              </a:highlight>
              <a:latin typeface="Montserrat"/>
              <a:ea typeface="Montserrat"/>
              <a:cs typeface="Montserrat"/>
              <a:sym typeface="Montserrat"/>
            </a:endParaRPr>
          </a:p>
          <a:p>
            <a:pPr marL="465887" indent="-317062">
              <a:lnSpc>
                <a:spcPct val="115000"/>
              </a:lnSpc>
              <a:buClr>
                <a:srgbClr val="333333"/>
              </a:buClr>
              <a:buSzPts val="1300"/>
              <a:buFont typeface="Montserrat"/>
              <a:buChar char="●"/>
            </a:pPr>
            <a:endParaRPr dirty="0">
              <a:solidFill>
                <a:srgbClr val="333333"/>
              </a:solidFill>
              <a:highlight>
                <a:srgbClr val="FFFFFF"/>
              </a:highlight>
              <a:latin typeface="Montserrat"/>
              <a:ea typeface="Montserrat"/>
              <a:cs typeface="Montserrat"/>
              <a:sym typeface="Montserrat"/>
            </a:endParaRPr>
          </a:p>
          <a:p>
            <a:pPr marL="0" indent="0">
              <a:spcBef>
                <a:spcPts val="1223"/>
              </a:spcBef>
            </a:pPr>
            <a:endParaRPr dirty="0"/>
          </a:p>
        </p:txBody>
      </p:sp>
      <p:sp>
        <p:nvSpPr>
          <p:cNvPr id="743" name="Google Shape;743;p3: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3</a:t>
            </a:fld>
            <a:endParaRPr sz="1200">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1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Infectious diseases during pregnancy remain a public health concern and infectious diseases during pregnancy can complicate pregnancy, leading to serious consequences for a woman and her baby. We know that many people living with an infectious disease are not aware that they have one and timely screening is an important and necessary method for preventing poor outcomes .  And in our state, the substance use epidemic compounds this problem as persons who inject drugs are at higher risk for acquiring bloodborne pathogens.  Several challenges still exist including low implementation of screening recommendations and low awareness of status of their infection among pregnant women and their providers as well as limited access and availability of care and treatment.  </a:t>
            </a:r>
          </a:p>
          <a:p>
            <a:pPr marL="0" indent="0"/>
            <a:endParaRPr dirty="0"/>
          </a:p>
        </p:txBody>
      </p:sp>
      <p:sp>
        <p:nvSpPr>
          <p:cNvPr id="858" name="Google Shape;858;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1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lnSpc>
                <a:spcPct val="115000"/>
              </a:lnSpc>
              <a:buClr>
                <a:schemeClr val="dk1"/>
              </a:buClr>
              <a:buSzPts val="1100"/>
            </a:pPr>
            <a:r>
              <a:rPr lang="en-US" sz="900" dirty="0">
                <a:solidFill>
                  <a:srgbClr val="333333"/>
                </a:solidFill>
                <a:latin typeface="Open Sans"/>
                <a:ea typeface="Open Sans"/>
                <a:cs typeface="Open Sans"/>
                <a:sym typeface="Open Sans"/>
              </a:rPr>
              <a:t>The </a:t>
            </a:r>
            <a:r>
              <a:rPr lang="en-US" sz="900" i="1" dirty="0">
                <a:solidFill>
                  <a:srgbClr val="333333"/>
                </a:solidFill>
                <a:latin typeface="Open Sans"/>
                <a:ea typeface="Open Sans"/>
                <a:cs typeface="Open Sans"/>
                <a:sym typeface="Open Sans"/>
              </a:rPr>
              <a:t>National STD Curriculum</a:t>
            </a:r>
            <a:r>
              <a:rPr lang="en-US" sz="900" dirty="0">
                <a:solidFill>
                  <a:srgbClr val="333333"/>
                </a:solidFill>
                <a:latin typeface="Open Sans"/>
                <a:ea typeface="Open Sans"/>
                <a:cs typeface="Open Sans"/>
                <a:sym typeface="Open Sans"/>
              </a:rPr>
              <a:t> is a free educational website from the University of Washington STD Prevention Training Center. This project is funded by the Centers for Disease Control and Prevention (CDC).</a:t>
            </a:r>
            <a:endParaRPr sz="900" dirty="0">
              <a:solidFill>
                <a:srgbClr val="333333"/>
              </a:solidFill>
              <a:latin typeface="Open Sans"/>
              <a:ea typeface="Open Sans"/>
              <a:cs typeface="Open Sans"/>
              <a:sym typeface="Open Sans"/>
            </a:endParaRPr>
          </a:p>
          <a:p>
            <a:pPr marL="0" indent="0">
              <a:lnSpc>
                <a:spcPct val="115000"/>
              </a:lnSpc>
              <a:spcBef>
                <a:spcPts val="611"/>
              </a:spcBef>
              <a:buClr>
                <a:schemeClr val="dk1"/>
              </a:buClr>
              <a:buSzPts val="1100"/>
            </a:pPr>
            <a:r>
              <a:rPr lang="en-US" sz="900" dirty="0">
                <a:solidFill>
                  <a:srgbClr val="333333"/>
                </a:solidFill>
                <a:latin typeface="Open Sans"/>
                <a:ea typeface="Open Sans"/>
                <a:cs typeface="Open Sans"/>
                <a:sym typeface="Open Sans"/>
              </a:rPr>
              <a:t>This site addresses the epidemiology, pathogenesis, clinical manifestations, diagnosis, management, and prevention of STDs.</a:t>
            </a:r>
            <a:endParaRPr sz="900" dirty="0">
              <a:solidFill>
                <a:srgbClr val="333333"/>
              </a:solidFill>
              <a:latin typeface="Open Sans"/>
              <a:ea typeface="Open Sans"/>
              <a:cs typeface="Open Sans"/>
              <a:sym typeface="Open Sans"/>
            </a:endParaRPr>
          </a:p>
          <a:p>
            <a:pPr marL="0" indent="0">
              <a:lnSpc>
                <a:spcPct val="115000"/>
              </a:lnSpc>
              <a:spcBef>
                <a:spcPts val="611"/>
              </a:spcBef>
              <a:buClr>
                <a:schemeClr val="dk1"/>
              </a:buClr>
              <a:buSzPts val="1100"/>
            </a:pPr>
            <a:r>
              <a:rPr lang="en-US" sz="900" dirty="0">
                <a:solidFill>
                  <a:srgbClr val="333333"/>
                </a:solidFill>
                <a:latin typeface="Open Sans"/>
                <a:ea typeface="Open Sans"/>
                <a:cs typeface="Open Sans"/>
                <a:sym typeface="Open Sans"/>
              </a:rPr>
              <a:t>Free CME credit and </a:t>
            </a:r>
            <a:r>
              <a:rPr lang="en-US" sz="900" dirty="0" err="1">
                <a:solidFill>
                  <a:srgbClr val="333333"/>
                </a:solidFill>
                <a:latin typeface="Open Sans"/>
                <a:ea typeface="Open Sans"/>
                <a:cs typeface="Open Sans"/>
                <a:sym typeface="Open Sans"/>
              </a:rPr>
              <a:t>CNE</a:t>
            </a:r>
            <a:r>
              <a:rPr lang="en-US" sz="900" dirty="0">
                <a:solidFill>
                  <a:srgbClr val="333333"/>
                </a:solidFill>
                <a:latin typeface="Open Sans"/>
                <a:ea typeface="Open Sans"/>
                <a:cs typeface="Open Sans"/>
                <a:sym typeface="Open Sans"/>
              </a:rPr>
              <a:t>/CE contact hours are offered throughout this site. Pharmacology CE for advanced practice nurses is also available for many activities.</a:t>
            </a:r>
            <a:endParaRPr sz="900" dirty="0">
              <a:solidFill>
                <a:srgbClr val="333333"/>
              </a:solidFill>
              <a:latin typeface="Open Sans"/>
              <a:ea typeface="Open Sans"/>
              <a:cs typeface="Open Sans"/>
              <a:sym typeface="Open Sans"/>
            </a:endParaRPr>
          </a:p>
          <a:p>
            <a:pPr marL="0" indent="0">
              <a:spcBef>
                <a:spcPts val="611"/>
              </a:spcBef>
            </a:pPr>
            <a:endParaRPr dirty="0"/>
          </a:p>
        </p:txBody>
      </p:sp>
      <p:sp>
        <p:nvSpPr>
          <p:cNvPr id="866" name="Google Shape;866;p1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a:pPr algn="r"/>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r>
              <a:rPr lang="en-US" dirty="0"/>
              <a:t>In West Virginia, screening is critically important given our substance use epidemic which is largely contributing to the transmission of infectious diseases. West Virginia’s rate of infectious diseases continues to increase annually for HIV, acute Hepatitis C, primary and secondary syphilis, chlamydia and gonorrhea. We are seeing declines in Hepatitis B, largely due to the introduction of the Hepatitis B vaccine in the 1990’s. Vaccination is an important tool to maintain this trend. For the other infectious diseases, strong surveillance, sufficient personnel to support disease investigation and routine screening that links individuals to care for treatment are needed to reduce the burden of these diseases. I am going to cover syphilis and Hepatitis C and then will turn it over to Shannon, our state epidemiologist to cover HIV and COVID-19.</a:t>
            </a:r>
            <a:endParaRPr dirty="0"/>
          </a:p>
        </p:txBody>
      </p:sp>
      <p:sp>
        <p:nvSpPr>
          <p:cNvPr id="750" name="Google Shape;750;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solidFill>
                  <a:srgbClr val="333333"/>
                </a:solidFill>
                <a:highlight>
                  <a:srgbClr val="FFFFFF"/>
                </a:highlight>
                <a:latin typeface="Montserrat"/>
                <a:ea typeface="Montserrat"/>
                <a:cs typeface="Montserrat"/>
                <a:sym typeface="Montserrat"/>
              </a:rPr>
              <a:t>Syphilis is an infection that is primarily sexually transmitted. Syphilis can be cured with the right treatment, however, when not adequately treated, syphilis can lead to visual impairment, hearing loss, stroke and other neurological problems. Syphilis rates are increasing among women and their babies as well as men throughout the U.S. and In W.V. For pregnant women, untreated syphilis infection can be transmitted to the fetus resulting in congenital syphilis and this transmission can occur at any time during pregnancy or at birth. Congenital syphilis is associated with stillbirth, neonatal death, and significant morbidity in infants potentially causing bone deformities and neurologic impairment).</a:t>
            </a:r>
            <a:r>
              <a:rPr lang="en-US" sz="900" dirty="0">
                <a:solidFill>
                  <a:srgbClr val="0068AF"/>
                </a:solidFill>
                <a:highlight>
                  <a:srgbClr val="FFFFFF"/>
                </a:highlight>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1</a:t>
            </a:r>
            <a:r>
              <a:rPr lang="en-US" dirty="0">
                <a:solidFill>
                  <a:srgbClr val="333333"/>
                </a:solidFill>
                <a:highlight>
                  <a:srgbClr val="FFFFFF"/>
                </a:highlight>
                <a:latin typeface="Montserrat"/>
                <a:ea typeface="Montserrat"/>
                <a:cs typeface="Montserrat"/>
                <a:sym typeface="Montserrat"/>
              </a:rPr>
              <a:t> </a:t>
            </a:r>
            <a:endParaRPr dirty="0">
              <a:solidFill>
                <a:srgbClr val="333333"/>
              </a:solidFill>
              <a:highlight>
                <a:srgbClr val="FFFFFF"/>
              </a:highlight>
              <a:latin typeface="Montserrat"/>
              <a:ea typeface="Montserrat"/>
              <a:cs typeface="Montserrat"/>
              <a:sym typeface="Montserrat"/>
            </a:endParaRPr>
          </a:p>
          <a:p>
            <a:pPr marL="0" indent="0"/>
            <a:endParaRPr dirty="0">
              <a:solidFill>
                <a:srgbClr val="333333"/>
              </a:solidFill>
              <a:highlight>
                <a:srgbClr val="FFFFFF"/>
              </a:highlight>
              <a:latin typeface="Montserrat"/>
              <a:ea typeface="Montserrat"/>
              <a:cs typeface="Montserrat"/>
              <a:sym typeface="Montserrat"/>
            </a:endParaRPr>
          </a:p>
          <a:p>
            <a:pPr marL="0" indent="0"/>
            <a:endParaRPr dirty="0">
              <a:solidFill>
                <a:srgbClr val="333333"/>
              </a:solidFill>
              <a:highlight>
                <a:srgbClr val="FFFFFF"/>
              </a:highlight>
              <a:latin typeface="Montserrat"/>
              <a:ea typeface="Montserrat"/>
              <a:cs typeface="Montserrat"/>
              <a:sym typeface="Montserrat"/>
            </a:endParaRPr>
          </a:p>
        </p:txBody>
      </p:sp>
      <p:sp>
        <p:nvSpPr>
          <p:cNvPr id="764" name="Google Shape;764;p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5</a:t>
            </a:fld>
            <a:endParaRPr sz="120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Clr>
                <a:schemeClr val="dk1"/>
              </a:buClr>
              <a:buSzPts val="1200"/>
            </a:pPr>
            <a:r>
              <a:rPr lang="en-US" dirty="0"/>
              <a:t>When we look at both congenital syphilis and syphilis rates, we saw a steady decline from 2008 to 2012. The nation began to see a marked increase in cases of syphilis and congenital syphilis from 2012 to 2016 with an upward trend continuing into 2020.</a:t>
            </a:r>
          </a:p>
          <a:p>
            <a:pPr marL="0" indent="0">
              <a:buClr>
                <a:schemeClr val="dk1"/>
              </a:buClr>
              <a:buSzPts val="1200"/>
            </a:pPr>
            <a:endParaRPr dirty="0"/>
          </a:p>
          <a:p>
            <a:pPr marL="0" indent="0">
              <a:buClr>
                <a:schemeClr val="dk1"/>
              </a:buClr>
              <a:buSzPts val="1200"/>
            </a:pPr>
            <a:r>
              <a:rPr lang="en-US" dirty="0"/>
              <a:t>When we look at the rate of congenital syphilis during 2015–2019, we have seen an increase nationally of over 290% (12.4 to 48.5 per 100,000 live births) and the rate of primary and secondary syphilis among women aged 15-44 years increased over 170% (3.2 to 8.7 per 100,000 females).</a:t>
            </a:r>
            <a:endParaRPr dirty="0"/>
          </a:p>
          <a:p>
            <a:pPr marL="0" indent="0">
              <a:buClr>
                <a:schemeClr val="dk1"/>
              </a:buClr>
              <a:buSzPts val="1200"/>
            </a:pPr>
            <a:endParaRPr dirty="0"/>
          </a:p>
          <a:p>
            <a:pPr marL="0" indent="0">
              <a:buClr>
                <a:schemeClr val="dk1"/>
              </a:buClr>
              <a:buSzPts val="1200"/>
            </a:pPr>
            <a:r>
              <a:rPr lang="en-US" dirty="0"/>
              <a:t>In 2019, 1,870 cases of congenital syphilis were reported nationwide for a rate of 48.5 cases per 100,000 live births. This was a 41% increase from the previous year and this was concurrent with a 28% increase in the rate of primary and secondary syphilis among women aged 15-44 years. </a:t>
            </a:r>
            <a:endParaRPr dirty="0"/>
          </a:p>
          <a:p>
            <a:pPr marL="0" indent="0">
              <a:buClr>
                <a:schemeClr val="dk1"/>
              </a:buClr>
              <a:buSzPts val="1200"/>
            </a:pPr>
            <a:endParaRPr dirty="0"/>
          </a:p>
          <a:p>
            <a:pPr marL="0" indent="0">
              <a:buClr>
                <a:schemeClr val="dk1"/>
              </a:buClr>
              <a:buSzPts val="1200"/>
            </a:pPr>
            <a:r>
              <a:rPr lang="en-US" dirty="0"/>
              <a:t>Additionally, in 2019, 50% of U.S. counties reported at least one case of syphilis (all stages) among women of reproductive age (15–44 years) and in 2020, the nation is projecting that over 2,100 cases of congenital syphilis will be reported by year’s end.</a:t>
            </a:r>
            <a:endParaRPr dirty="0"/>
          </a:p>
          <a:p>
            <a:pPr marL="0" indent="0">
              <a:buClr>
                <a:schemeClr val="dk1"/>
              </a:buClr>
              <a:buSzPts val="1200"/>
            </a:pPr>
            <a:endParaRPr dirty="0"/>
          </a:p>
          <a:p>
            <a:pPr marL="0" indent="0">
              <a:spcBef>
                <a:spcPts val="367"/>
              </a:spcBef>
              <a:buClr>
                <a:schemeClr val="dk1"/>
              </a:buClr>
              <a:buSzPts val="1200"/>
            </a:pPr>
            <a:r>
              <a:rPr lang="en-US" dirty="0"/>
              <a:t>These significant shifts in the epidemiology of this disease are occurring after a time period in which syphilis was almost eliminated. It is a stark reminder that syphilis and congenital syphilis can occur almost anywhere and screening for syphilis is critically important for identifying and treating moms and babies.</a:t>
            </a:r>
            <a:endParaRPr dirty="0"/>
          </a:p>
          <a:p>
            <a:pPr marL="0" indent="0">
              <a:spcBef>
                <a:spcPts val="367"/>
              </a:spcBef>
              <a:buClr>
                <a:schemeClr val="dk1"/>
              </a:buClr>
              <a:buSzPts val="1200"/>
            </a:pPr>
            <a:endParaRPr dirty="0"/>
          </a:p>
          <a:p>
            <a:pPr marL="0" indent="0">
              <a:spcBef>
                <a:spcPts val="367"/>
              </a:spcBef>
              <a:buClr>
                <a:schemeClr val="dk1"/>
              </a:buClr>
              <a:buSzPts val="1200"/>
            </a:pPr>
            <a:endParaRPr dirty="0"/>
          </a:p>
          <a:p>
            <a:pPr marL="0" indent="0">
              <a:spcBef>
                <a:spcPts val="367"/>
              </a:spcBef>
              <a:buClr>
                <a:schemeClr val="dk1"/>
              </a:buClr>
              <a:buSzPts val="1200"/>
            </a:pPr>
            <a:endParaRPr dirty="0"/>
          </a:p>
          <a:p>
            <a:pPr marL="0" indent="0"/>
            <a:endParaRPr dirty="0"/>
          </a:p>
        </p:txBody>
      </p:sp>
      <p:sp>
        <p:nvSpPr>
          <p:cNvPr id="772" name="Google Shape;772;p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6</a:t>
            </a:fld>
            <a:endParaRPr sz="1200">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1" name="Google Shape;781;p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Clr>
                <a:schemeClr val="dk1"/>
              </a:buClr>
              <a:buSzPts val="1200"/>
            </a:pPr>
            <a:r>
              <a:rPr lang="en-US" dirty="0"/>
              <a:t>In 2010, only 29 states and the District of Columbia reported one or more cases of congenital syphilis. In 2019, 43 states and the District of Columbia reported one or more cases.</a:t>
            </a:r>
            <a:endParaRPr dirty="0"/>
          </a:p>
          <a:p>
            <a:pPr marL="0" indent="0"/>
            <a:endParaRPr dirty="0"/>
          </a:p>
          <a:p>
            <a:pPr marL="0" indent="0"/>
            <a:r>
              <a:rPr lang="en-US" dirty="0"/>
              <a:t>In 2010, WV was one of many states with no reported cases of congenital syphilis. Over the past decade West Virginia has gone from reporting 0 cases of congenital syphilis to a high of 9 cases reported in 2020.  The increase in reported cases in West Virginia began in 2016.  By 2019, West Virginia now ranks 13th in the nation for reported cases of congenital syphilis.</a:t>
            </a:r>
            <a:endParaRPr dirty="0"/>
          </a:p>
          <a:p>
            <a:pPr marL="0" indent="0"/>
            <a:endParaRPr dirty="0"/>
          </a:p>
          <a:p>
            <a:pPr marL="0" indent="0"/>
            <a:r>
              <a:rPr lang="en-US" dirty="0"/>
              <a:t>In 2020, 13% of female syphilis cases in WV were pregnant. For these women, timely screening for syphilis is needed to treat the mom and prevent transmission to the infant.</a:t>
            </a:r>
            <a:endParaRPr dirty="0"/>
          </a:p>
          <a:p>
            <a:pPr marL="0" indent="0"/>
            <a:endParaRPr dirty="0"/>
          </a:p>
          <a:p>
            <a:pPr marL="0" indent="0"/>
            <a:r>
              <a:rPr lang="en-US" dirty="0"/>
              <a:t>Total syphilis cases in WV in 2020 = 245</a:t>
            </a:r>
            <a:endParaRPr dirty="0"/>
          </a:p>
          <a:p>
            <a:pPr marL="0" indent="0"/>
            <a:endParaRPr dirty="0"/>
          </a:p>
          <a:p>
            <a:pPr marL="174708" indent="-174708">
              <a:buClr>
                <a:schemeClr val="dk1"/>
              </a:buClr>
              <a:buSzPts val="1200"/>
              <a:buFont typeface="Calibri"/>
              <a:buChar char="-"/>
            </a:pPr>
            <a:r>
              <a:rPr lang="en-US" dirty="0"/>
              <a:t>Probable - Infant whose mother had untreated or inadequately treated at delivery</a:t>
            </a:r>
            <a:endParaRPr dirty="0"/>
          </a:p>
          <a:p>
            <a:pPr marL="174708" indent="-174708">
              <a:buClr>
                <a:schemeClr val="dk1"/>
              </a:buClr>
              <a:buSzPts val="1200"/>
              <a:buFont typeface="Calibri"/>
              <a:buChar char="-"/>
            </a:pPr>
            <a:r>
              <a:rPr lang="en-US" dirty="0"/>
              <a:t>Confirmed – Laboratory confirmed from specimens from the baby</a:t>
            </a:r>
            <a:endParaRPr dirty="0"/>
          </a:p>
        </p:txBody>
      </p:sp>
      <p:sp>
        <p:nvSpPr>
          <p:cNvPr id="782" name="Google Shape;782;p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7</a:t>
            </a:fld>
            <a:endParaRPr sz="120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Clr>
                <a:schemeClr val="dk1"/>
              </a:buClr>
              <a:buSzPts val="1200"/>
            </a:pPr>
            <a:r>
              <a:rPr lang="en-US" dirty="0"/>
              <a:t>Like many infectious diseases, we continue to see disparities among our racial and ethnic populations. Based on preliminary 2020 congenital syphilis case data, rates of congenital syphilis are highest among mothers who were non-Hispanic American Indian or Alaska Native (180.2 per 100,000 live births), followed by mothers who were non-Hispanic Native Hawaiian or other Pacific Islander (167.7 per 100,000 live births) and mothers who were non-Hispanic Black or African American (125.3 per 100,000 live births).</a:t>
            </a:r>
            <a:endParaRPr dirty="0"/>
          </a:p>
          <a:p>
            <a:pPr marL="0" indent="0">
              <a:buClr>
                <a:schemeClr val="dk1"/>
              </a:buClr>
              <a:buSzPts val="1200"/>
            </a:pPr>
            <a:endParaRPr dirty="0"/>
          </a:p>
          <a:p>
            <a:pPr marL="0" indent="0">
              <a:buClr>
                <a:schemeClr val="dk1"/>
              </a:buClr>
              <a:buSzPts val="1200"/>
            </a:pPr>
            <a:r>
              <a:rPr lang="en-US" dirty="0"/>
              <a:t>The 2020 congenital syphilis data are preliminary and reflect cases received by CDC through the National Notifiable Diseases Surveillance System (</a:t>
            </a:r>
            <a:r>
              <a:rPr lang="en-US" dirty="0" err="1"/>
              <a:t>NNDSS</a:t>
            </a:r>
            <a:r>
              <a:rPr lang="en-US" dirty="0"/>
              <a:t>) as of July 29, 2021.</a:t>
            </a:r>
            <a:endParaRPr dirty="0"/>
          </a:p>
          <a:p>
            <a:pPr marL="0" indent="0">
              <a:buClr>
                <a:schemeClr val="dk1"/>
              </a:buClr>
              <a:buSzPts val="1200"/>
            </a:pPr>
            <a:endParaRPr dirty="0"/>
          </a:p>
          <a:p>
            <a:pPr marL="0" indent="0">
              <a:buClr>
                <a:schemeClr val="dk1"/>
              </a:buClr>
              <a:buSzPts val="1200"/>
            </a:pPr>
            <a:r>
              <a:rPr lang="en-US" dirty="0"/>
              <a:t>Currently, 119 congenital syphilis cases (6%) are not included in these calculations due to missing race and ethnicity. More information about cases, including mother’s race and ethnicity, will likely be reported by data closeout. As a result, reported rates of disease in these racial and ethnic groups will increase, but disparities may persist even with more complete data.</a:t>
            </a:r>
            <a:endParaRPr dirty="0"/>
          </a:p>
          <a:p>
            <a:pPr marL="0" indent="0">
              <a:buClr>
                <a:schemeClr val="dk1"/>
              </a:buClr>
              <a:buSzPts val="1200"/>
            </a:pPr>
            <a:endParaRPr dirty="0"/>
          </a:p>
          <a:p>
            <a:pPr marL="0" indent="0">
              <a:buClr>
                <a:schemeClr val="dk1"/>
              </a:buClr>
              <a:buSzPts val="1200"/>
            </a:pPr>
            <a:r>
              <a:rPr lang="en-US" dirty="0"/>
              <a:t>See the Congenital Syphilis Supplement Technical Notes (_link to CS tech notes_) for information on preliminary data and see the 2019 STD Surveillance Report Technical Notes (</a:t>
            </a:r>
            <a:r>
              <a:rPr lang="en-US" u="sng" dirty="0">
                <a:solidFill>
                  <a:srgbClr val="0563C1"/>
                </a:solidFill>
                <a:hlinkClick r:id="rId3">
                  <a:extLst>
                    <a:ext uri="{A12FA001-AC4F-418D-AE19-62706E023703}">
                      <ahyp:hlinkClr xmlns:ahyp="http://schemas.microsoft.com/office/drawing/2018/hyperlinkcolor" val="tx"/>
                    </a:ext>
                  </a:extLst>
                </a:hlinkClick>
              </a:rPr>
              <a:t>https://www.cdc.gov/std/statistics/2019/technical-notes.htm</a:t>
            </a:r>
            <a:r>
              <a:rPr lang="en-US" u="sng" dirty="0">
                <a:solidFill>
                  <a:srgbClr val="0563C1"/>
                </a:solidFill>
              </a:rPr>
              <a:t>)</a:t>
            </a:r>
            <a:r>
              <a:rPr lang="en-US" dirty="0"/>
              <a:t> for information on syphilis case reporting and collection of race and Hispanic ethnicity</a:t>
            </a:r>
            <a:endParaRPr dirty="0"/>
          </a:p>
          <a:p>
            <a:pPr marL="0" indent="0">
              <a:buClr>
                <a:schemeClr val="dk1"/>
              </a:buClr>
              <a:buSzPts val="1200"/>
            </a:pPr>
            <a:endParaRPr dirty="0"/>
          </a:p>
          <a:p>
            <a:pPr marL="0" indent="0">
              <a:buClr>
                <a:schemeClr val="dk1"/>
              </a:buClr>
              <a:buSzPts val="1200"/>
            </a:pPr>
            <a:r>
              <a:rPr lang="en-US" dirty="0"/>
              <a:t>Data points are available at </a:t>
            </a:r>
            <a:r>
              <a:rPr lang="en-US" u="sng" dirty="0">
                <a:solidFill>
                  <a:srgbClr val="0563C1"/>
                </a:solidFill>
                <a:hlinkClick r:id="rId4">
                  <a:extLst>
                    <a:ext uri="{A12FA001-AC4F-418D-AE19-62706E023703}">
                      <ahyp:hlinkClr xmlns:ahyp="http://schemas.microsoft.com/office/drawing/2018/hyperlinkcolor" val="tx"/>
                    </a:ext>
                  </a:extLst>
                </a:hlinkClick>
              </a:rPr>
              <a:t>https://www.cdc.gov/std/statistics/2020/preliminary-data/CS-data.zip</a:t>
            </a:r>
            <a:r>
              <a:rPr lang="en-US" u="sng" dirty="0">
                <a:solidFill>
                  <a:srgbClr val="0563C1"/>
                </a:solidFill>
              </a:rPr>
              <a:t>. </a:t>
            </a:r>
            <a:endParaRPr dirty="0"/>
          </a:p>
          <a:p>
            <a:pPr marL="0" indent="0">
              <a:spcBef>
                <a:spcPts val="367"/>
              </a:spcBef>
              <a:buClr>
                <a:schemeClr val="dk1"/>
              </a:buClr>
              <a:buSzPts val="1200"/>
            </a:pPr>
            <a:endParaRPr dirty="0"/>
          </a:p>
          <a:p>
            <a:pPr marL="0" indent="0">
              <a:spcBef>
                <a:spcPts val="367"/>
              </a:spcBef>
              <a:buClr>
                <a:schemeClr val="dk1"/>
              </a:buClr>
              <a:buSzPts val="1200"/>
            </a:pPr>
            <a:endParaRPr dirty="0"/>
          </a:p>
          <a:p>
            <a:pPr marL="0" indent="0"/>
            <a:endParaRPr dirty="0"/>
          </a:p>
        </p:txBody>
      </p:sp>
      <p:sp>
        <p:nvSpPr>
          <p:cNvPr id="791" name="Google Shape;791;p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8</a:t>
            </a:fld>
            <a:endParaRPr sz="12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p1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Clr>
                <a:schemeClr val="dk1"/>
              </a:buClr>
              <a:buSzPts val="1200"/>
            </a:pPr>
            <a:r>
              <a:rPr lang="en-US" dirty="0"/>
              <a:t>Due to the recognition of people not wanting to report risk behaviors, as well as the documented increase in HCV among individuals of childbearing age new screening guidance is emerging</a:t>
            </a:r>
            <a:endParaRPr dirty="0"/>
          </a:p>
          <a:p>
            <a:pPr marL="0" indent="0">
              <a:buClr>
                <a:schemeClr val="dk1"/>
              </a:buClr>
              <a:buSzPts val="1200"/>
            </a:pPr>
            <a:endParaRPr dirty="0">
              <a:solidFill>
                <a:srgbClr val="111111"/>
              </a:solidFill>
            </a:endParaRPr>
          </a:p>
          <a:p>
            <a:pPr marL="0" indent="0">
              <a:buClr>
                <a:srgbClr val="111111"/>
              </a:buClr>
              <a:buSzPts val="1200"/>
            </a:pPr>
            <a:r>
              <a:rPr lang="en-US" dirty="0">
                <a:solidFill>
                  <a:srgbClr val="111111"/>
                </a:solidFill>
              </a:rPr>
              <a:t>In 2018, the American Association for the Study of Liver Diseases (</a:t>
            </a:r>
            <a:r>
              <a:rPr lang="en-US" dirty="0" err="1">
                <a:solidFill>
                  <a:srgbClr val="111111"/>
                </a:solidFill>
              </a:rPr>
              <a:t>AASLD</a:t>
            </a:r>
            <a:r>
              <a:rPr lang="en-US" dirty="0">
                <a:solidFill>
                  <a:srgbClr val="111111"/>
                </a:solidFill>
              </a:rPr>
              <a:t>), which issues HCV guidelines jointly with the Infectious Diseases Society of America (</a:t>
            </a:r>
            <a:r>
              <a:rPr lang="en-US" dirty="0" err="1">
                <a:solidFill>
                  <a:srgbClr val="111111"/>
                </a:solidFill>
              </a:rPr>
              <a:t>IDSA</a:t>
            </a:r>
            <a:r>
              <a:rPr lang="en-US" dirty="0">
                <a:solidFill>
                  <a:srgbClr val="111111"/>
                </a:solidFill>
              </a:rPr>
              <a:t>), made the recommendation to start universal screening for HCV during pregnancy</a:t>
            </a:r>
            <a:endParaRPr dirty="0"/>
          </a:p>
          <a:p>
            <a:pPr marL="0" indent="0">
              <a:buClr>
                <a:schemeClr val="dk1"/>
              </a:buClr>
              <a:buSzPts val="1200"/>
            </a:pPr>
            <a:endParaRPr dirty="0"/>
          </a:p>
          <a:p>
            <a:pPr marL="0" indent="0">
              <a:buClr>
                <a:schemeClr val="dk1"/>
              </a:buClr>
              <a:buSzPts val="1200"/>
            </a:pPr>
            <a:r>
              <a:rPr lang="en-US" dirty="0"/>
              <a:t>In addition, as of 2020, the Centers for Disease Control and Prevention (CDC) recommends all pregnant persons be tested during each pregnancy (except in settings where the prevalence of HCV infection is less than 0.1%). </a:t>
            </a:r>
            <a:endParaRPr dirty="0"/>
          </a:p>
          <a:p>
            <a:pPr marL="0" indent="0">
              <a:buClr>
                <a:schemeClr val="dk1"/>
              </a:buClr>
              <a:buSzPts val="1200"/>
            </a:pPr>
            <a:endParaRPr dirty="0"/>
          </a:p>
          <a:p>
            <a:pPr marL="0" indent="0">
              <a:buClr>
                <a:schemeClr val="dk1"/>
              </a:buClr>
              <a:buSzPts val="1200"/>
            </a:pPr>
            <a:r>
              <a:rPr lang="en-US" dirty="0"/>
              <a:t>Additionally the American College of Obstetricians and Gynecologists is updating its hepatitis C screening guidance to recommend screening for all pregnant individuals during each pregnancy.</a:t>
            </a:r>
            <a:endParaRPr dirty="0"/>
          </a:p>
          <a:p>
            <a:pPr marL="0" indent="0">
              <a:buClr>
                <a:schemeClr val="dk1"/>
              </a:buClr>
              <a:buSzPts val="1200"/>
            </a:pPr>
            <a:endParaRPr dirty="0"/>
          </a:p>
          <a:p>
            <a:pPr marL="0" indent="0">
              <a:buClr>
                <a:schemeClr val="dk1"/>
              </a:buClr>
              <a:buSzPts val="1200"/>
            </a:pPr>
            <a:endParaRPr dirty="0"/>
          </a:p>
          <a:p>
            <a:pPr marL="0" indent="0"/>
            <a:endParaRPr dirty="0"/>
          </a:p>
        </p:txBody>
      </p:sp>
      <p:sp>
        <p:nvSpPr>
          <p:cNvPr id="851" name="Google Shape;851;p1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9</a:t>
            </a:fld>
            <a:endParaRPr sz="120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Title and Content" type="obj">
  <p:cSld name="OBJECT">
    <p:spTree>
      <p:nvGrpSpPr>
        <p:cNvPr id="1" name="Shape 90"/>
        <p:cNvGrpSpPr/>
        <p:nvPr/>
      </p:nvGrpSpPr>
      <p:grpSpPr>
        <a:xfrm>
          <a:off x="0" y="0"/>
          <a:ext cx="0" cy="0"/>
          <a:chOff x="0" y="0"/>
          <a:chExt cx="0" cy="0"/>
        </a:xfrm>
      </p:grpSpPr>
      <p:sp>
        <p:nvSpPr>
          <p:cNvPr id="91" name="Google Shape;91;p22"/>
          <p:cNvSpPr/>
          <p:nvPr/>
        </p:nvSpPr>
        <p:spPr>
          <a:xfrm>
            <a:off x="313267" y="223839"/>
            <a:ext cx="10126133" cy="511175"/>
          </a:xfrm>
          <a:prstGeom prst="rect">
            <a:avLst/>
          </a:prstGeom>
          <a:solidFill>
            <a:srgbClr val="002F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2" name="Google Shape;92;p22" descr="S:\secretary\communications\Logo Library\DHHR Bureau logos\DHHR_2013_BPH_Version3.jpg"/>
          <p:cNvPicPr preferRelativeResize="0"/>
          <p:nvPr/>
        </p:nvPicPr>
        <p:blipFill rotWithShape="1">
          <a:blip r:embed="rId2">
            <a:alphaModFix/>
          </a:blip>
          <a:srcRect/>
          <a:stretch/>
        </p:blipFill>
        <p:spPr>
          <a:xfrm>
            <a:off x="10579101" y="195263"/>
            <a:ext cx="1350433" cy="579437"/>
          </a:xfrm>
          <a:prstGeom prst="rect">
            <a:avLst/>
          </a:prstGeom>
          <a:noFill/>
          <a:ln>
            <a:noFill/>
          </a:ln>
        </p:spPr>
      </p:pic>
      <p:sp>
        <p:nvSpPr>
          <p:cNvPr id="93" name="Google Shape;93;p22"/>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4" name="Google Shape;94;p22"/>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 name="Google Shape;95;p22"/>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74"/>
        <p:cNvGrpSpPr/>
        <p:nvPr/>
      </p:nvGrpSpPr>
      <p:grpSpPr>
        <a:xfrm>
          <a:off x="0" y="0"/>
          <a:ext cx="0" cy="0"/>
          <a:chOff x="0" y="0"/>
          <a:chExt cx="0" cy="0"/>
        </a:xfrm>
      </p:grpSpPr>
      <p:sp>
        <p:nvSpPr>
          <p:cNvPr id="175" name="Google Shape;175;p107"/>
          <p:cNvSpPr/>
          <p:nvPr/>
        </p:nvSpPr>
        <p:spPr>
          <a:xfrm>
            <a:off x="313267" y="227014"/>
            <a:ext cx="8238067" cy="6397625"/>
          </a:xfrm>
          <a:prstGeom prst="rect">
            <a:avLst/>
          </a:prstGeom>
          <a:solidFill>
            <a:srgbClr val="8DB8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6" name="Google Shape;176;p107"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177" name="Google Shape;177;p107"/>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8" name="Google Shape;178;p107"/>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79" name="Google Shape;179;p107"/>
          <p:cNvSpPr>
            <a:spLocks noGrp="1"/>
          </p:cNvSpPr>
          <p:nvPr>
            <p:ph type="pic" idx="2"/>
          </p:nvPr>
        </p:nvSpPr>
        <p:spPr>
          <a:xfrm>
            <a:off x="8610600" y="227359"/>
            <a:ext cx="1930400" cy="960091"/>
          </a:xfrm>
          <a:prstGeom prst="rect">
            <a:avLst/>
          </a:prstGeom>
          <a:noFill/>
          <a:ln>
            <a:noFill/>
          </a:ln>
        </p:spPr>
      </p:sp>
      <p:sp>
        <p:nvSpPr>
          <p:cNvPr id="180" name="Google Shape;180;p107"/>
          <p:cNvSpPr>
            <a:spLocks noGrp="1"/>
          </p:cNvSpPr>
          <p:nvPr>
            <p:ph type="pic" idx="3"/>
          </p:nvPr>
        </p:nvSpPr>
        <p:spPr>
          <a:xfrm>
            <a:off x="10600267" y="227359"/>
            <a:ext cx="1286933" cy="960090"/>
          </a:xfrm>
          <a:prstGeom prst="rect">
            <a:avLst/>
          </a:prstGeom>
          <a:noFill/>
          <a:ln>
            <a:noFill/>
          </a:ln>
        </p:spPr>
      </p:sp>
      <p:sp>
        <p:nvSpPr>
          <p:cNvPr id="181" name="Google Shape;181;p107"/>
          <p:cNvSpPr>
            <a:spLocks noGrp="1"/>
          </p:cNvSpPr>
          <p:nvPr>
            <p:ph type="pic" idx="4"/>
          </p:nvPr>
        </p:nvSpPr>
        <p:spPr>
          <a:xfrm>
            <a:off x="8610600" y="1227666"/>
            <a:ext cx="3276601" cy="2311400"/>
          </a:xfrm>
          <a:prstGeom prst="rect">
            <a:avLst/>
          </a:prstGeom>
          <a:noFill/>
          <a:ln>
            <a:noFill/>
          </a:ln>
        </p:spPr>
      </p:sp>
      <p:sp>
        <p:nvSpPr>
          <p:cNvPr id="182" name="Google Shape;182;p107"/>
          <p:cNvSpPr>
            <a:spLocks noGrp="1"/>
          </p:cNvSpPr>
          <p:nvPr>
            <p:ph type="pic" idx="5"/>
          </p:nvPr>
        </p:nvSpPr>
        <p:spPr>
          <a:xfrm>
            <a:off x="8610600" y="3580869"/>
            <a:ext cx="3276600" cy="1143530"/>
          </a:xfrm>
          <a:prstGeom prst="rect">
            <a:avLst/>
          </a:prstGeom>
          <a:noFill/>
          <a:ln>
            <a:noFill/>
          </a:ln>
        </p:spPr>
      </p:sp>
      <p:sp>
        <p:nvSpPr>
          <p:cNvPr id="183" name="Google Shape;183;p107"/>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84"/>
        <p:cNvGrpSpPr/>
        <p:nvPr/>
      </p:nvGrpSpPr>
      <p:grpSpPr>
        <a:xfrm>
          <a:off x="0" y="0"/>
          <a:ext cx="0" cy="0"/>
          <a:chOff x="0" y="0"/>
          <a:chExt cx="0" cy="0"/>
        </a:xfrm>
      </p:grpSpPr>
      <p:sp>
        <p:nvSpPr>
          <p:cNvPr id="185" name="Google Shape;185;p108"/>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108"/>
          <p:cNvSpPr/>
          <p:nvPr/>
        </p:nvSpPr>
        <p:spPr>
          <a:xfrm>
            <a:off x="313267" y="223839"/>
            <a:ext cx="10126133" cy="511175"/>
          </a:xfrm>
          <a:prstGeom prst="rect">
            <a:avLst/>
          </a:prstGeom>
          <a:solidFill>
            <a:srgbClr val="8BB8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87" name="Google Shape;187;p108" descr="S:\secretary\communications\Logo Library\DHHR Bureau logos\DHHR_2013_BPH_Version3.jpg"/>
          <p:cNvPicPr preferRelativeResize="0"/>
          <p:nvPr/>
        </p:nvPicPr>
        <p:blipFill rotWithShape="1">
          <a:blip r:embed="rId2">
            <a:alphaModFix/>
          </a:blip>
          <a:srcRect/>
          <a:stretch/>
        </p:blipFill>
        <p:spPr>
          <a:xfrm>
            <a:off x="10566401" y="188914"/>
            <a:ext cx="1350433" cy="581025"/>
          </a:xfrm>
          <a:prstGeom prst="rect">
            <a:avLst/>
          </a:prstGeom>
          <a:noFill/>
          <a:ln>
            <a:noFill/>
          </a:ln>
        </p:spPr>
      </p:pic>
      <p:sp>
        <p:nvSpPr>
          <p:cNvPr id="188" name="Google Shape;188;p108"/>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108"/>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0" name="Google Shape;190;p108"/>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Rectangle 7"/>
          <p:cNvSpPr/>
          <p:nvPr userDrawn="1"/>
        </p:nvSpPr>
        <p:spPr>
          <a:xfrm>
            <a:off x="313267" y="227014"/>
            <a:ext cx="8238067" cy="6397625"/>
          </a:xfrm>
          <a:prstGeom prst="rect">
            <a:avLst/>
          </a:prstGeom>
          <a:solidFill>
            <a:srgbClr val="1B2C6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p>
        </p:txBody>
      </p:sp>
      <p:pic>
        <p:nvPicPr>
          <p:cNvPr id="9" name="Picture 2" descr="S:\secretary\communications\Logo Library\DHHR Bureau logos\DHHR_2013_BPH_Version3.jpg"/>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9448801" y="5305425"/>
            <a:ext cx="21293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97467" y="2625726"/>
            <a:ext cx="7112000" cy="600075"/>
          </a:xfrm>
        </p:spPr>
        <p:txBody>
          <a:bodyPr lIns="0" tIns="0" rIns="0" bIns="0" anchor="t">
            <a:noAutofit/>
          </a:bodyPr>
          <a:lstStyle>
            <a:lvl1pPr>
              <a:defRPr sz="40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97467" y="3225800"/>
            <a:ext cx="7112000" cy="1028700"/>
          </a:xfrm>
        </p:spPr>
        <p:txBody>
          <a:bodyPr lIns="0" tIns="0" rIns="0" bIns="0">
            <a:noAutofit/>
          </a:bodyPr>
          <a:lstStyle>
            <a:lvl1pPr marL="0" indent="0" algn="ctr">
              <a:lnSpc>
                <a:spcPts val="4000"/>
              </a:lnSpc>
              <a:spcBef>
                <a:spcPts val="0"/>
              </a:spcBef>
              <a:buNone/>
              <a:defRPr sz="3600" b="0" i="0" cap="none">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8" name="Picture Placeholder 17"/>
          <p:cNvSpPr>
            <a:spLocks noGrp="1"/>
          </p:cNvSpPr>
          <p:nvPr>
            <p:ph type="pic" sz="quarter" idx="13"/>
          </p:nvPr>
        </p:nvSpPr>
        <p:spPr>
          <a:xfrm>
            <a:off x="8610600" y="227359"/>
            <a:ext cx="1930400" cy="960091"/>
          </a:xfrm>
        </p:spPr>
        <p:txBody>
          <a:bodyPr lIns="0" tIns="0" rIns="0" bIns="0" rtlCol="0" anchor="ctr" anchorCtr="1">
            <a:normAutofit/>
          </a:bodyPr>
          <a:lstStyle>
            <a:lvl1pPr marL="0" indent="0" algn="ctr">
              <a:buFontTx/>
              <a:buNone/>
              <a:defRPr sz="1000" baseline="0"/>
            </a:lvl1pPr>
          </a:lstStyle>
          <a:p>
            <a:pPr lvl="0"/>
            <a:r>
              <a:rPr lang="en-US" noProof="0" dirty="0"/>
              <a:t>Drag picture to placeholder or click icon to add</a:t>
            </a:r>
          </a:p>
        </p:txBody>
      </p:sp>
      <p:sp>
        <p:nvSpPr>
          <p:cNvPr id="22" name="Picture Placeholder 21"/>
          <p:cNvSpPr>
            <a:spLocks noGrp="1"/>
          </p:cNvSpPr>
          <p:nvPr>
            <p:ph type="pic" sz="quarter" idx="14"/>
          </p:nvPr>
        </p:nvSpPr>
        <p:spPr>
          <a:xfrm>
            <a:off x="10600267" y="227359"/>
            <a:ext cx="1286933" cy="960090"/>
          </a:xfrm>
        </p:spPr>
        <p:txBody>
          <a:bodyPr lIns="0" tIns="0" rIns="0" bIns="0" rtlCol="0" anchor="ctr" anchorCtr="1">
            <a:normAutofit/>
          </a:bodyPr>
          <a:lstStyle>
            <a:lvl1pPr marL="0" indent="0" algn="ctr">
              <a:buFontTx/>
              <a:buNone/>
              <a:defRPr sz="1000" baseline="0"/>
            </a:lvl1pPr>
          </a:lstStyle>
          <a:p>
            <a:pPr lvl="0"/>
            <a:r>
              <a:rPr lang="en-US" noProof="0" dirty="0"/>
              <a:t>Drag picture to placeholder or click icon to add</a:t>
            </a:r>
          </a:p>
        </p:txBody>
      </p:sp>
      <p:sp>
        <p:nvSpPr>
          <p:cNvPr id="24" name="Picture Placeholder 23"/>
          <p:cNvSpPr>
            <a:spLocks noGrp="1"/>
          </p:cNvSpPr>
          <p:nvPr>
            <p:ph type="pic" sz="quarter" idx="15"/>
          </p:nvPr>
        </p:nvSpPr>
        <p:spPr>
          <a:xfrm>
            <a:off x="8610600" y="1227666"/>
            <a:ext cx="3276601" cy="2311400"/>
          </a:xfrm>
        </p:spPr>
        <p:txBody>
          <a:bodyPr lIns="0" tIns="0" rIns="0" bIns="0" rtlCol="0" anchor="ctr" anchorCtr="1">
            <a:normAutofit/>
          </a:bodyPr>
          <a:lstStyle>
            <a:lvl1pPr marL="0" indent="0" algn="ctr">
              <a:buFontTx/>
              <a:buNone/>
              <a:defRPr sz="1000" baseline="0"/>
            </a:lvl1pPr>
          </a:lstStyle>
          <a:p>
            <a:pPr lvl="0"/>
            <a:r>
              <a:rPr lang="en-US" noProof="0" dirty="0"/>
              <a:t>Drag picture to placeholder or click icon to add</a:t>
            </a:r>
          </a:p>
        </p:txBody>
      </p:sp>
      <p:sp>
        <p:nvSpPr>
          <p:cNvPr id="26" name="Picture Placeholder 25"/>
          <p:cNvSpPr>
            <a:spLocks noGrp="1"/>
          </p:cNvSpPr>
          <p:nvPr>
            <p:ph type="pic" sz="quarter" idx="16"/>
          </p:nvPr>
        </p:nvSpPr>
        <p:spPr>
          <a:xfrm>
            <a:off x="8610600" y="3580869"/>
            <a:ext cx="3276600" cy="1143530"/>
          </a:xfrm>
        </p:spPr>
        <p:txBody>
          <a:bodyPr lIns="0" tIns="0" rIns="0" bIns="0" rtlCol="0" anchor="ctr" anchorCtr="1">
            <a:normAutofit/>
          </a:bodyPr>
          <a:lstStyle>
            <a:lvl1pPr marL="0" indent="0" algn="ctr">
              <a:buFontTx/>
              <a:buNone/>
              <a:defRPr sz="1000" baseline="0"/>
            </a:lvl1pPr>
          </a:lstStyle>
          <a:p>
            <a:pPr lvl="0"/>
            <a:r>
              <a:rPr lang="en-US" noProof="0" dirty="0"/>
              <a:t>Drag picture to placeholder or click icon to add</a:t>
            </a:r>
          </a:p>
        </p:txBody>
      </p:sp>
      <p:sp>
        <p:nvSpPr>
          <p:cNvPr id="10" name="Footer Placeholder 9"/>
          <p:cNvSpPr>
            <a:spLocks noGrp="1"/>
          </p:cNvSpPr>
          <p:nvPr>
            <p:ph type="ftr" sz="quarter" idx="17"/>
          </p:nvPr>
        </p:nvSpPr>
        <p:spPr>
          <a:xfrm>
            <a:off x="897467" y="5672139"/>
            <a:ext cx="7112000" cy="365125"/>
          </a:xfrm>
        </p:spPr>
        <p:txBody>
          <a:bodyPr lIns="0" tIns="0" rIns="0" bIns="0" anchor="t" anchorCtr="0"/>
          <a:lstStyle>
            <a:lvl1pPr algn="ctr">
              <a:defRPr sz="1600">
                <a:solidFill>
                  <a:schemeClr val="bg1"/>
                </a:solidFill>
              </a:defRPr>
            </a:lvl1pPr>
          </a:lstStyle>
          <a:p>
            <a:pPr>
              <a:defRPr/>
            </a:pPr>
            <a:r>
              <a:rPr lang="en-US" dirty="0"/>
              <a:t>Presenter's Name, Title, Date, and Location</a:t>
            </a:r>
          </a:p>
          <a:p>
            <a:pPr>
              <a:defRPr/>
            </a:pPr>
            <a:endParaRPr lang="en-US" dirty="0"/>
          </a:p>
        </p:txBody>
      </p:sp>
    </p:spTree>
    <p:extLst>
      <p:ext uri="{BB962C8B-B14F-4D97-AF65-F5344CB8AC3E}">
        <p14:creationId xmlns:p14="http://schemas.microsoft.com/office/powerpoint/2010/main" val="391326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and Content" type="obj">
  <p:cSld name="OBJECT">
    <p:spTree>
      <p:nvGrpSpPr>
        <p:cNvPr id="1" name="Shape 197"/>
        <p:cNvGrpSpPr/>
        <p:nvPr/>
      </p:nvGrpSpPr>
      <p:grpSpPr>
        <a:xfrm>
          <a:off x="0" y="0"/>
          <a:ext cx="0" cy="0"/>
          <a:chOff x="0" y="0"/>
          <a:chExt cx="0" cy="0"/>
        </a:xfrm>
      </p:grpSpPr>
      <p:sp>
        <p:nvSpPr>
          <p:cNvPr id="198" name="Google Shape;198;p24"/>
          <p:cNvSpPr/>
          <p:nvPr/>
        </p:nvSpPr>
        <p:spPr>
          <a:xfrm>
            <a:off x="313267" y="223839"/>
            <a:ext cx="10126133" cy="511175"/>
          </a:xfrm>
          <a:prstGeom prst="rect">
            <a:avLst/>
          </a:prstGeom>
          <a:solidFill>
            <a:srgbClr val="002F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9" name="Google Shape;199;p24" descr="S:\secretary\communications\Logo Library\DHHR Bureau logos\DHHR_2013_BPH_Version3.jpg"/>
          <p:cNvPicPr preferRelativeResize="0"/>
          <p:nvPr/>
        </p:nvPicPr>
        <p:blipFill rotWithShape="1">
          <a:blip r:embed="rId2">
            <a:alphaModFix/>
          </a:blip>
          <a:srcRect/>
          <a:stretch/>
        </p:blipFill>
        <p:spPr>
          <a:xfrm>
            <a:off x="10579101" y="195263"/>
            <a:ext cx="1350433" cy="579437"/>
          </a:xfrm>
          <a:prstGeom prst="rect">
            <a:avLst/>
          </a:prstGeom>
          <a:noFill/>
          <a:ln>
            <a:noFill/>
          </a:ln>
        </p:spPr>
      </p:pic>
      <p:sp>
        <p:nvSpPr>
          <p:cNvPr id="200" name="Google Shape;200;p24"/>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1" name="Google Shape;201;p24"/>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2" name="Google Shape;202;p24"/>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03"/>
        <p:cNvGrpSpPr/>
        <p:nvPr/>
      </p:nvGrpSpPr>
      <p:grpSpPr>
        <a:xfrm>
          <a:off x="0" y="0"/>
          <a:ext cx="0" cy="0"/>
          <a:chOff x="0" y="0"/>
          <a:chExt cx="0" cy="0"/>
        </a:xfrm>
      </p:grpSpPr>
      <p:sp>
        <p:nvSpPr>
          <p:cNvPr id="204" name="Google Shape;204;p76"/>
          <p:cNvSpPr/>
          <p:nvPr/>
        </p:nvSpPr>
        <p:spPr>
          <a:xfrm>
            <a:off x="313267" y="227014"/>
            <a:ext cx="8238067" cy="6397625"/>
          </a:xfrm>
          <a:prstGeom prst="rect">
            <a:avLst/>
          </a:prstGeom>
          <a:solidFill>
            <a:srgbClr val="1B2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5" name="Google Shape;205;p76"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206" name="Google Shape;206;p76"/>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7" name="Google Shape;207;p76"/>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08" name="Google Shape;208;p76"/>
          <p:cNvSpPr>
            <a:spLocks noGrp="1"/>
          </p:cNvSpPr>
          <p:nvPr>
            <p:ph type="pic" idx="2"/>
          </p:nvPr>
        </p:nvSpPr>
        <p:spPr>
          <a:xfrm>
            <a:off x="8610600" y="227359"/>
            <a:ext cx="1930400" cy="960091"/>
          </a:xfrm>
          <a:prstGeom prst="rect">
            <a:avLst/>
          </a:prstGeom>
          <a:noFill/>
          <a:ln>
            <a:noFill/>
          </a:ln>
        </p:spPr>
      </p:sp>
      <p:sp>
        <p:nvSpPr>
          <p:cNvPr id="209" name="Google Shape;209;p76"/>
          <p:cNvSpPr>
            <a:spLocks noGrp="1"/>
          </p:cNvSpPr>
          <p:nvPr>
            <p:ph type="pic" idx="3"/>
          </p:nvPr>
        </p:nvSpPr>
        <p:spPr>
          <a:xfrm>
            <a:off x="10600267" y="227359"/>
            <a:ext cx="1286933" cy="960090"/>
          </a:xfrm>
          <a:prstGeom prst="rect">
            <a:avLst/>
          </a:prstGeom>
          <a:noFill/>
          <a:ln>
            <a:noFill/>
          </a:ln>
        </p:spPr>
      </p:sp>
      <p:sp>
        <p:nvSpPr>
          <p:cNvPr id="210" name="Google Shape;210;p76"/>
          <p:cNvSpPr>
            <a:spLocks noGrp="1"/>
          </p:cNvSpPr>
          <p:nvPr>
            <p:ph type="pic" idx="4"/>
          </p:nvPr>
        </p:nvSpPr>
        <p:spPr>
          <a:xfrm>
            <a:off x="8610600" y="1227666"/>
            <a:ext cx="3276601" cy="2311400"/>
          </a:xfrm>
          <a:prstGeom prst="rect">
            <a:avLst/>
          </a:prstGeom>
          <a:noFill/>
          <a:ln>
            <a:noFill/>
          </a:ln>
        </p:spPr>
      </p:sp>
      <p:sp>
        <p:nvSpPr>
          <p:cNvPr id="211" name="Google Shape;211;p76"/>
          <p:cNvSpPr>
            <a:spLocks noGrp="1"/>
          </p:cNvSpPr>
          <p:nvPr>
            <p:ph type="pic" idx="5"/>
          </p:nvPr>
        </p:nvSpPr>
        <p:spPr>
          <a:xfrm>
            <a:off x="8610600" y="3580869"/>
            <a:ext cx="3276600" cy="1143530"/>
          </a:xfrm>
          <a:prstGeom prst="rect">
            <a:avLst/>
          </a:prstGeom>
          <a:noFill/>
          <a:ln>
            <a:noFill/>
          </a:ln>
        </p:spPr>
      </p:sp>
      <p:sp>
        <p:nvSpPr>
          <p:cNvPr id="212" name="Google Shape;212;p76"/>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13"/>
        <p:cNvGrpSpPr/>
        <p:nvPr/>
      </p:nvGrpSpPr>
      <p:grpSpPr>
        <a:xfrm>
          <a:off x="0" y="0"/>
          <a:ext cx="0" cy="0"/>
          <a:chOff x="0" y="0"/>
          <a:chExt cx="0" cy="0"/>
        </a:xfrm>
      </p:grpSpPr>
      <p:sp>
        <p:nvSpPr>
          <p:cNvPr id="214" name="Google Shape;214;p77"/>
          <p:cNvSpPr/>
          <p:nvPr/>
        </p:nvSpPr>
        <p:spPr>
          <a:xfrm>
            <a:off x="313267" y="227014"/>
            <a:ext cx="8238067" cy="6397625"/>
          </a:xfrm>
          <a:prstGeom prst="rect">
            <a:avLst/>
          </a:prstGeom>
          <a:solidFill>
            <a:srgbClr val="9F32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5" name="Google Shape;215;p77"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216" name="Google Shape;216;p77"/>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7" name="Google Shape;217;p77"/>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18" name="Google Shape;218;p77"/>
          <p:cNvSpPr>
            <a:spLocks noGrp="1"/>
          </p:cNvSpPr>
          <p:nvPr>
            <p:ph type="pic" idx="2"/>
          </p:nvPr>
        </p:nvSpPr>
        <p:spPr>
          <a:xfrm>
            <a:off x="8610600" y="227359"/>
            <a:ext cx="1930400" cy="960091"/>
          </a:xfrm>
          <a:prstGeom prst="rect">
            <a:avLst/>
          </a:prstGeom>
          <a:noFill/>
          <a:ln>
            <a:noFill/>
          </a:ln>
        </p:spPr>
      </p:sp>
      <p:sp>
        <p:nvSpPr>
          <p:cNvPr id="219" name="Google Shape;219;p77"/>
          <p:cNvSpPr>
            <a:spLocks noGrp="1"/>
          </p:cNvSpPr>
          <p:nvPr>
            <p:ph type="pic" idx="3"/>
          </p:nvPr>
        </p:nvSpPr>
        <p:spPr>
          <a:xfrm>
            <a:off x="10600267" y="227359"/>
            <a:ext cx="1286933" cy="960090"/>
          </a:xfrm>
          <a:prstGeom prst="rect">
            <a:avLst/>
          </a:prstGeom>
          <a:noFill/>
          <a:ln>
            <a:noFill/>
          </a:ln>
        </p:spPr>
      </p:sp>
      <p:sp>
        <p:nvSpPr>
          <p:cNvPr id="220" name="Google Shape;220;p77"/>
          <p:cNvSpPr>
            <a:spLocks noGrp="1"/>
          </p:cNvSpPr>
          <p:nvPr>
            <p:ph type="pic" idx="4"/>
          </p:nvPr>
        </p:nvSpPr>
        <p:spPr>
          <a:xfrm>
            <a:off x="8610600" y="1227666"/>
            <a:ext cx="3276601" cy="2311400"/>
          </a:xfrm>
          <a:prstGeom prst="rect">
            <a:avLst/>
          </a:prstGeom>
          <a:noFill/>
          <a:ln>
            <a:noFill/>
          </a:ln>
        </p:spPr>
      </p:sp>
      <p:sp>
        <p:nvSpPr>
          <p:cNvPr id="221" name="Google Shape;221;p77"/>
          <p:cNvSpPr>
            <a:spLocks noGrp="1"/>
          </p:cNvSpPr>
          <p:nvPr>
            <p:ph type="pic" idx="5"/>
          </p:nvPr>
        </p:nvSpPr>
        <p:spPr>
          <a:xfrm>
            <a:off x="8610600" y="3580869"/>
            <a:ext cx="3276600" cy="1143530"/>
          </a:xfrm>
          <a:prstGeom prst="rect">
            <a:avLst/>
          </a:prstGeom>
          <a:noFill/>
          <a:ln>
            <a:noFill/>
          </a:ln>
        </p:spPr>
      </p:sp>
      <p:sp>
        <p:nvSpPr>
          <p:cNvPr id="222" name="Google Shape;222;p77"/>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3"/>
        <p:cNvGrpSpPr/>
        <p:nvPr/>
      </p:nvGrpSpPr>
      <p:grpSpPr>
        <a:xfrm>
          <a:off x="0" y="0"/>
          <a:ext cx="0" cy="0"/>
          <a:chOff x="0" y="0"/>
          <a:chExt cx="0" cy="0"/>
        </a:xfrm>
      </p:grpSpPr>
      <p:sp>
        <p:nvSpPr>
          <p:cNvPr id="224" name="Google Shape;224;p78"/>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5" name="Google Shape;225;p78"/>
          <p:cNvSpPr/>
          <p:nvPr/>
        </p:nvSpPr>
        <p:spPr>
          <a:xfrm>
            <a:off x="313267" y="223839"/>
            <a:ext cx="10126133" cy="511175"/>
          </a:xfrm>
          <a:prstGeom prst="rect">
            <a:avLst/>
          </a:prstGeom>
          <a:solidFill>
            <a:srgbClr val="9F32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6" name="Google Shape;226;p78" descr="S:\secretary\communications\Logo Library\DHHR Bureau logos\DHHR_2013_BPH_Version3.jpg"/>
          <p:cNvPicPr preferRelativeResize="0"/>
          <p:nvPr/>
        </p:nvPicPr>
        <p:blipFill rotWithShape="1">
          <a:blip r:embed="rId2">
            <a:alphaModFix/>
          </a:blip>
          <a:srcRect/>
          <a:stretch/>
        </p:blipFill>
        <p:spPr>
          <a:xfrm>
            <a:off x="10439401" y="188914"/>
            <a:ext cx="1350433" cy="581025"/>
          </a:xfrm>
          <a:prstGeom prst="rect">
            <a:avLst/>
          </a:prstGeom>
          <a:noFill/>
          <a:ln>
            <a:noFill/>
          </a:ln>
        </p:spPr>
      </p:pic>
      <p:sp>
        <p:nvSpPr>
          <p:cNvPr id="227" name="Google Shape;227;p78"/>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8" name="Google Shape;228;p78"/>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9" name="Google Shape;229;p78"/>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30"/>
        <p:cNvGrpSpPr/>
        <p:nvPr/>
      </p:nvGrpSpPr>
      <p:grpSpPr>
        <a:xfrm>
          <a:off x="0" y="0"/>
          <a:ext cx="0" cy="0"/>
          <a:chOff x="0" y="0"/>
          <a:chExt cx="0" cy="0"/>
        </a:xfrm>
      </p:grpSpPr>
      <p:sp>
        <p:nvSpPr>
          <p:cNvPr id="231" name="Google Shape;231;p79"/>
          <p:cNvSpPr/>
          <p:nvPr/>
        </p:nvSpPr>
        <p:spPr>
          <a:xfrm>
            <a:off x="313267" y="227014"/>
            <a:ext cx="8238067" cy="6397625"/>
          </a:xfrm>
          <a:prstGeom prst="rect">
            <a:avLst/>
          </a:prstGeom>
          <a:solidFill>
            <a:srgbClr val="D984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2" name="Google Shape;232;p79"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233" name="Google Shape;233;p79"/>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4" name="Google Shape;234;p79"/>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35" name="Google Shape;235;p79"/>
          <p:cNvSpPr>
            <a:spLocks noGrp="1"/>
          </p:cNvSpPr>
          <p:nvPr>
            <p:ph type="pic" idx="2"/>
          </p:nvPr>
        </p:nvSpPr>
        <p:spPr>
          <a:xfrm>
            <a:off x="8610600" y="227359"/>
            <a:ext cx="1930400" cy="960091"/>
          </a:xfrm>
          <a:prstGeom prst="rect">
            <a:avLst/>
          </a:prstGeom>
          <a:noFill/>
          <a:ln>
            <a:noFill/>
          </a:ln>
        </p:spPr>
      </p:sp>
      <p:sp>
        <p:nvSpPr>
          <p:cNvPr id="236" name="Google Shape;236;p79"/>
          <p:cNvSpPr>
            <a:spLocks noGrp="1"/>
          </p:cNvSpPr>
          <p:nvPr>
            <p:ph type="pic" idx="3"/>
          </p:nvPr>
        </p:nvSpPr>
        <p:spPr>
          <a:xfrm>
            <a:off x="10600267" y="227359"/>
            <a:ext cx="1286933" cy="960090"/>
          </a:xfrm>
          <a:prstGeom prst="rect">
            <a:avLst/>
          </a:prstGeom>
          <a:noFill/>
          <a:ln>
            <a:noFill/>
          </a:ln>
        </p:spPr>
      </p:sp>
      <p:sp>
        <p:nvSpPr>
          <p:cNvPr id="237" name="Google Shape;237;p79"/>
          <p:cNvSpPr>
            <a:spLocks noGrp="1"/>
          </p:cNvSpPr>
          <p:nvPr>
            <p:ph type="pic" idx="4"/>
          </p:nvPr>
        </p:nvSpPr>
        <p:spPr>
          <a:xfrm>
            <a:off x="8610600" y="1227666"/>
            <a:ext cx="3276601" cy="2311400"/>
          </a:xfrm>
          <a:prstGeom prst="rect">
            <a:avLst/>
          </a:prstGeom>
          <a:noFill/>
          <a:ln>
            <a:noFill/>
          </a:ln>
        </p:spPr>
      </p:sp>
      <p:sp>
        <p:nvSpPr>
          <p:cNvPr id="238" name="Google Shape;238;p79"/>
          <p:cNvSpPr>
            <a:spLocks noGrp="1"/>
          </p:cNvSpPr>
          <p:nvPr>
            <p:ph type="pic" idx="5"/>
          </p:nvPr>
        </p:nvSpPr>
        <p:spPr>
          <a:xfrm>
            <a:off x="8610600" y="3580869"/>
            <a:ext cx="3276600" cy="1143530"/>
          </a:xfrm>
          <a:prstGeom prst="rect">
            <a:avLst/>
          </a:prstGeom>
          <a:noFill/>
          <a:ln>
            <a:noFill/>
          </a:ln>
        </p:spPr>
      </p:sp>
      <p:sp>
        <p:nvSpPr>
          <p:cNvPr id="239" name="Google Shape;239;p79"/>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40"/>
        <p:cNvGrpSpPr/>
        <p:nvPr/>
      </p:nvGrpSpPr>
      <p:grpSpPr>
        <a:xfrm>
          <a:off x="0" y="0"/>
          <a:ext cx="0" cy="0"/>
          <a:chOff x="0" y="0"/>
          <a:chExt cx="0" cy="0"/>
        </a:xfrm>
      </p:grpSpPr>
      <p:sp>
        <p:nvSpPr>
          <p:cNvPr id="241" name="Google Shape;241;p80"/>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2" name="Google Shape;242;p80"/>
          <p:cNvSpPr/>
          <p:nvPr/>
        </p:nvSpPr>
        <p:spPr>
          <a:xfrm>
            <a:off x="313267" y="223839"/>
            <a:ext cx="10126133" cy="511175"/>
          </a:xfrm>
          <a:prstGeom prst="rect">
            <a:avLst/>
          </a:prstGeom>
          <a:solidFill>
            <a:srgbClr val="D984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43" name="Google Shape;243;p80" descr="S:\secretary\communications\Logo Library\DHHR Bureau logos\DHHR_2013_BPH_Version3.jpg"/>
          <p:cNvPicPr preferRelativeResize="0"/>
          <p:nvPr/>
        </p:nvPicPr>
        <p:blipFill rotWithShape="1">
          <a:blip r:embed="rId2">
            <a:alphaModFix/>
          </a:blip>
          <a:srcRect/>
          <a:stretch/>
        </p:blipFill>
        <p:spPr>
          <a:xfrm>
            <a:off x="10642601" y="188914"/>
            <a:ext cx="1350433" cy="581025"/>
          </a:xfrm>
          <a:prstGeom prst="rect">
            <a:avLst/>
          </a:prstGeom>
          <a:noFill/>
          <a:ln>
            <a:noFill/>
          </a:ln>
        </p:spPr>
      </p:pic>
      <p:sp>
        <p:nvSpPr>
          <p:cNvPr id="244" name="Google Shape;244;p80"/>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5" name="Google Shape;245;p80"/>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6" name="Google Shape;246;p80"/>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47"/>
        <p:cNvGrpSpPr/>
        <p:nvPr/>
      </p:nvGrpSpPr>
      <p:grpSpPr>
        <a:xfrm>
          <a:off x="0" y="0"/>
          <a:ext cx="0" cy="0"/>
          <a:chOff x="0" y="0"/>
          <a:chExt cx="0" cy="0"/>
        </a:xfrm>
      </p:grpSpPr>
      <p:sp>
        <p:nvSpPr>
          <p:cNvPr id="248" name="Google Shape;248;p81"/>
          <p:cNvSpPr/>
          <p:nvPr/>
        </p:nvSpPr>
        <p:spPr>
          <a:xfrm>
            <a:off x="313267" y="227014"/>
            <a:ext cx="8238067" cy="6397625"/>
          </a:xfrm>
          <a:prstGeom prst="rect">
            <a:avLst/>
          </a:prstGeom>
          <a:solidFill>
            <a:srgbClr val="DBAA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49" name="Google Shape;249;p81"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250" name="Google Shape;250;p81"/>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1" name="Google Shape;251;p81"/>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52" name="Google Shape;252;p81"/>
          <p:cNvSpPr>
            <a:spLocks noGrp="1"/>
          </p:cNvSpPr>
          <p:nvPr>
            <p:ph type="pic" idx="2"/>
          </p:nvPr>
        </p:nvSpPr>
        <p:spPr>
          <a:xfrm>
            <a:off x="8610600" y="227359"/>
            <a:ext cx="1930400" cy="960091"/>
          </a:xfrm>
          <a:prstGeom prst="rect">
            <a:avLst/>
          </a:prstGeom>
          <a:noFill/>
          <a:ln>
            <a:noFill/>
          </a:ln>
        </p:spPr>
      </p:sp>
      <p:sp>
        <p:nvSpPr>
          <p:cNvPr id="253" name="Google Shape;253;p81"/>
          <p:cNvSpPr>
            <a:spLocks noGrp="1"/>
          </p:cNvSpPr>
          <p:nvPr>
            <p:ph type="pic" idx="3"/>
          </p:nvPr>
        </p:nvSpPr>
        <p:spPr>
          <a:xfrm>
            <a:off x="10600267" y="227359"/>
            <a:ext cx="1286933" cy="960090"/>
          </a:xfrm>
          <a:prstGeom prst="rect">
            <a:avLst/>
          </a:prstGeom>
          <a:noFill/>
          <a:ln>
            <a:noFill/>
          </a:ln>
        </p:spPr>
      </p:sp>
      <p:sp>
        <p:nvSpPr>
          <p:cNvPr id="254" name="Google Shape;254;p81"/>
          <p:cNvSpPr>
            <a:spLocks noGrp="1"/>
          </p:cNvSpPr>
          <p:nvPr>
            <p:ph type="pic" idx="4"/>
          </p:nvPr>
        </p:nvSpPr>
        <p:spPr>
          <a:xfrm>
            <a:off x="8610600" y="1227666"/>
            <a:ext cx="3276601" cy="2311400"/>
          </a:xfrm>
          <a:prstGeom prst="rect">
            <a:avLst/>
          </a:prstGeom>
          <a:noFill/>
          <a:ln>
            <a:noFill/>
          </a:ln>
        </p:spPr>
      </p:sp>
      <p:sp>
        <p:nvSpPr>
          <p:cNvPr id="255" name="Google Shape;255;p81"/>
          <p:cNvSpPr>
            <a:spLocks noGrp="1"/>
          </p:cNvSpPr>
          <p:nvPr>
            <p:ph type="pic" idx="5"/>
          </p:nvPr>
        </p:nvSpPr>
        <p:spPr>
          <a:xfrm>
            <a:off x="8610600" y="3580869"/>
            <a:ext cx="3276600" cy="1143530"/>
          </a:xfrm>
          <a:prstGeom prst="rect">
            <a:avLst/>
          </a:prstGeom>
          <a:noFill/>
          <a:ln>
            <a:noFill/>
          </a:ln>
        </p:spPr>
      </p:sp>
      <p:sp>
        <p:nvSpPr>
          <p:cNvPr id="256" name="Google Shape;256;p81"/>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6"/>
        <p:cNvGrpSpPr/>
        <p:nvPr/>
      </p:nvGrpSpPr>
      <p:grpSpPr>
        <a:xfrm>
          <a:off x="0" y="0"/>
          <a:ext cx="0" cy="0"/>
          <a:chOff x="0" y="0"/>
          <a:chExt cx="0" cy="0"/>
        </a:xfrm>
      </p:grpSpPr>
      <p:sp>
        <p:nvSpPr>
          <p:cNvPr id="107" name="Google Shape;107;p99"/>
          <p:cNvSpPr/>
          <p:nvPr/>
        </p:nvSpPr>
        <p:spPr>
          <a:xfrm>
            <a:off x="313267" y="227014"/>
            <a:ext cx="8238067" cy="6397625"/>
          </a:xfrm>
          <a:prstGeom prst="rect">
            <a:avLst/>
          </a:prstGeom>
          <a:solidFill>
            <a:srgbClr val="9F32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8" name="Google Shape;108;p99"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109" name="Google Shape;109;p99"/>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0" name="Google Shape;110;p99"/>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11" name="Google Shape;111;p99"/>
          <p:cNvSpPr>
            <a:spLocks noGrp="1"/>
          </p:cNvSpPr>
          <p:nvPr>
            <p:ph type="pic" idx="2"/>
          </p:nvPr>
        </p:nvSpPr>
        <p:spPr>
          <a:xfrm>
            <a:off x="8610600" y="227359"/>
            <a:ext cx="1930400" cy="960091"/>
          </a:xfrm>
          <a:prstGeom prst="rect">
            <a:avLst/>
          </a:prstGeom>
          <a:noFill/>
          <a:ln>
            <a:noFill/>
          </a:ln>
        </p:spPr>
      </p:sp>
      <p:sp>
        <p:nvSpPr>
          <p:cNvPr id="112" name="Google Shape;112;p99"/>
          <p:cNvSpPr>
            <a:spLocks noGrp="1"/>
          </p:cNvSpPr>
          <p:nvPr>
            <p:ph type="pic" idx="3"/>
          </p:nvPr>
        </p:nvSpPr>
        <p:spPr>
          <a:xfrm>
            <a:off x="10600267" y="227359"/>
            <a:ext cx="1286933" cy="960090"/>
          </a:xfrm>
          <a:prstGeom prst="rect">
            <a:avLst/>
          </a:prstGeom>
          <a:noFill/>
          <a:ln>
            <a:noFill/>
          </a:ln>
        </p:spPr>
      </p:sp>
      <p:sp>
        <p:nvSpPr>
          <p:cNvPr id="113" name="Google Shape;113;p99"/>
          <p:cNvSpPr>
            <a:spLocks noGrp="1"/>
          </p:cNvSpPr>
          <p:nvPr>
            <p:ph type="pic" idx="4"/>
          </p:nvPr>
        </p:nvSpPr>
        <p:spPr>
          <a:xfrm>
            <a:off x="8610600" y="1227666"/>
            <a:ext cx="3276601" cy="2311400"/>
          </a:xfrm>
          <a:prstGeom prst="rect">
            <a:avLst/>
          </a:prstGeom>
          <a:noFill/>
          <a:ln>
            <a:noFill/>
          </a:ln>
        </p:spPr>
      </p:sp>
      <p:sp>
        <p:nvSpPr>
          <p:cNvPr id="114" name="Google Shape;114;p99"/>
          <p:cNvSpPr>
            <a:spLocks noGrp="1"/>
          </p:cNvSpPr>
          <p:nvPr>
            <p:ph type="pic" idx="5"/>
          </p:nvPr>
        </p:nvSpPr>
        <p:spPr>
          <a:xfrm>
            <a:off x="8610600" y="3580869"/>
            <a:ext cx="3276600" cy="1143530"/>
          </a:xfrm>
          <a:prstGeom prst="rect">
            <a:avLst/>
          </a:prstGeom>
          <a:noFill/>
          <a:ln>
            <a:noFill/>
          </a:ln>
        </p:spPr>
      </p:sp>
      <p:sp>
        <p:nvSpPr>
          <p:cNvPr id="115" name="Google Shape;115;p99"/>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57"/>
        <p:cNvGrpSpPr/>
        <p:nvPr/>
      </p:nvGrpSpPr>
      <p:grpSpPr>
        <a:xfrm>
          <a:off x="0" y="0"/>
          <a:ext cx="0" cy="0"/>
          <a:chOff x="0" y="0"/>
          <a:chExt cx="0" cy="0"/>
        </a:xfrm>
      </p:grpSpPr>
      <p:sp>
        <p:nvSpPr>
          <p:cNvPr id="258" name="Google Shape;258;p82"/>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9" name="Google Shape;259;p82"/>
          <p:cNvSpPr/>
          <p:nvPr/>
        </p:nvSpPr>
        <p:spPr>
          <a:xfrm>
            <a:off x="313267" y="223839"/>
            <a:ext cx="10126133" cy="511175"/>
          </a:xfrm>
          <a:prstGeom prst="rect">
            <a:avLst/>
          </a:prstGeom>
          <a:solidFill>
            <a:srgbClr val="DBAA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60" name="Google Shape;260;p82" descr="S:\secretary\communications\Logo Library\DHHR Bureau logos\DHHR_2013_BPH_Version3.jpg"/>
          <p:cNvPicPr preferRelativeResize="0"/>
          <p:nvPr/>
        </p:nvPicPr>
        <p:blipFill rotWithShape="1">
          <a:blip r:embed="rId2">
            <a:alphaModFix/>
          </a:blip>
          <a:srcRect/>
          <a:stretch/>
        </p:blipFill>
        <p:spPr>
          <a:xfrm>
            <a:off x="10566401" y="188914"/>
            <a:ext cx="1350433" cy="581025"/>
          </a:xfrm>
          <a:prstGeom prst="rect">
            <a:avLst/>
          </a:prstGeom>
          <a:noFill/>
          <a:ln>
            <a:noFill/>
          </a:ln>
        </p:spPr>
      </p:pic>
      <p:sp>
        <p:nvSpPr>
          <p:cNvPr id="261" name="Google Shape;261;p82"/>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2" name="Google Shape;262;p82"/>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63" name="Google Shape;263;p82"/>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264"/>
        <p:cNvGrpSpPr/>
        <p:nvPr/>
      </p:nvGrpSpPr>
      <p:grpSpPr>
        <a:xfrm>
          <a:off x="0" y="0"/>
          <a:ext cx="0" cy="0"/>
          <a:chOff x="0" y="0"/>
          <a:chExt cx="0" cy="0"/>
        </a:xfrm>
      </p:grpSpPr>
      <p:sp>
        <p:nvSpPr>
          <p:cNvPr id="265" name="Google Shape;265;p83"/>
          <p:cNvSpPr/>
          <p:nvPr/>
        </p:nvSpPr>
        <p:spPr>
          <a:xfrm>
            <a:off x="313267" y="227014"/>
            <a:ext cx="8238067" cy="6397625"/>
          </a:xfrm>
          <a:prstGeom prst="rect">
            <a:avLst/>
          </a:prstGeom>
          <a:solidFill>
            <a:srgbClr val="9495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66" name="Google Shape;266;p83"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267" name="Google Shape;267;p83"/>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8" name="Google Shape;268;p83"/>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69" name="Google Shape;269;p83"/>
          <p:cNvSpPr>
            <a:spLocks noGrp="1"/>
          </p:cNvSpPr>
          <p:nvPr>
            <p:ph type="pic" idx="2"/>
          </p:nvPr>
        </p:nvSpPr>
        <p:spPr>
          <a:xfrm>
            <a:off x="8610600" y="227359"/>
            <a:ext cx="1930400" cy="960091"/>
          </a:xfrm>
          <a:prstGeom prst="rect">
            <a:avLst/>
          </a:prstGeom>
          <a:noFill/>
          <a:ln>
            <a:noFill/>
          </a:ln>
        </p:spPr>
      </p:sp>
      <p:sp>
        <p:nvSpPr>
          <p:cNvPr id="270" name="Google Shape;270;p83"/>
          <p:cNvSpPr>
            <a:spLocks noGrp="1"/>
          </p:cNvSpPr>
          <p:nvPr>
            <p:ph type="pic" idx="3"/>
          </p:nvPr>
        </p:nvSpPr>
        <p:spPr>
          <a:xfrm>
            <a:off x="10600267" y="227359"/>
            <a:ext cx="1286933" cy="960090"/>
          </a:xfrm>
          <a:prstGeom prst="rect">
            <a:avLst/>
          </a:prstGeom>
          <a:noFill/>
          <a:ln>
            <a:noFill/>
          </a:ln>
        </p:spPr>
      </p:sp>
      <p:sp>
        <p:nvSpPr>
          <p:cNvPr id="271" name="Google Shape;271;p83"/>
          <p:cNvSpPr>
            <a:spLocks noGrp="1"/>
          </p:cNvSpPr>
          <p:nvPr>
            <p:ph type="pic" idx="4"/>
          </p:nvPr>
        </p:nvSpPr>
        <p:spPr>
          <a:xfrm>
            <a:off x="8610600" y="1227666"/>
            <a:ext cx="3276601" cy="2311400"/>
          </a:xfrm>
          <a:prstGeom prst="rect">
            <a:avLst/>
          </a:prstGeom>
          <a:noFill/>
          <a:ln>
            <a:noFill/>
          </a:ln>
        </p:spPr>
      </p:sp>
      <p:sp>
        <p:nvSpPr>
          <p:cNvPr id="272" name="Google Shape;272;p83"/>
          <p:cNvSpPr>
            <a:spLocks noGrp="1"/>
          </p:cNvSpPr>
          <p:nvPr>
            <p:ph type="pic" idx="5"/>
          </p:nvPr>
        </p:nvSpPr>
        <p:spPr>
          <a:xfrm>
            <a:off x="8610600" y="3580869"/>
            <a:ext cx="3276600" cy="1143530"/>
          </a:xfrm>
          <a:prstGeom prst="rect">
            <a:avLst/>
          </a:prstGeom>
          <a:noFill/>
          <a:ln>
            <a:noFill/>
          </a:ln>
        </p:spPr>
      </p:sp>
      <p:sp>
        <p:nvSpPr>
          <p:cNvPr id="273" name="Google Shape;273;p83"/>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74"/>
        <p:cNvGrpSpPr/>
        <p:nvPr/>
      </p:nvGrpSpPr>
      <p:grpSpPr>
        <a:xfrm>
          <a:off x="0" y="0"/>
          <a:ext cx="0" cy="0"/>
          <a:chOff x="0" y="0"/>
          <a:chExt cx="0" cy="0"/>
        </a:xfrm>
      </p:grpSpPr>
      <p:sp>
        <p:nvSpPr>
          <p:cNvPr id="275" name="Google Shape;275;p84"/>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6" name="Google Shape;276;p84"/>
          <p:cNvSpPr/>
          <p:nvPr/>
        </p:nvSpPr>
        <p:spPr>
          <a:xfrm>
            <a:off x="313267" y="223839"/>
            <a:ext cx="10126133" cy="511175"/>
          </a:xfrm>
          <a:prstGeom prst="rect">
            <a:avLst/>
          </a:prstGeom>
          <a:solidFill>
            <a:srgbClr val="959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77" name="Google Shape;277;p84" descr="S:\secretary\communications\Logo Library\DHHR Bureau logos\DHHR_2013_BPH_Version3.jpg"/>
          <p:cNvPicPr preferRelativeResize="0"/>
          <p:nvPr/>
        </p:nvPicPr>
        <p:blipFill rotWithShape="1">
          <a:blip r:embed="rId2">
            <a:alphaModFix/>
          </a:blip>
          <a:srcRect/>
          <a:stretch/>
        </p:blipFill>
        <p:spPr>
          <a:xfrm>
            <a:off x="10528301" y="188914"/>
            <a:ext cx="1350433" cy="581025"/>
          </a:xfrm>
          <a:prstGeom prst="rect">
            <a:avLst/>
          </a:prstGeom>
          <a:noFill/>
          <a:ln>
            <a:noFill/>
          </a:ln>
        </p:spPr>
      </p:pic>
      <p:sp>
        <p:nvSpPr>
          <p:cNvPr id="278" name="Google Shape;278;p84"/>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9" name="Google Shape;279;p84"/>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0" name="Google Shape;280;p84"/>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81"/>
        <p:cNvGrpSpPr/>
        <p:nvPr/>
      </p:nvGrpSpPr>
      <p:grpSpPr>
        <a:xfrm>
          <a:off x="0" y="0"/>
          <a:ext cx="0" cy="0"/>
          <a:chOff x="0" y="0"/>
          <a:chExt cx="0" cy="0"/>
        </a:xfrm>
      </p:grpSpPr>
      <p:sp>
        <p:nvSpPr>
          <p:cNvPr id="282" name="Google Shape;282;p85"/>
          <p:cNvSpPr/>
          <p:nvPr/>
        </p:nvSpPr>
        <p:spPr>
          <a:xfrm>
            <a:off x="313267" y="227014"/>
            <a:ext cx="8238067" cy="6397625"/>
          </a:xfrm>
          <a:prstGeom prst="rect">
            <a:avLst/>
          </a:prstGeom>
          <a:solidFill>
            <a:srgbClr val="8DB8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83" name="Google Shape;283;p85"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284" name="Google Shape;284;p85"/>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5" name="Google Shape;285;p85"/>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6" name="Google Shape;286;p85"/>
          <p:cNvSpPr>
            <a:spLocks noGrp="1"/>
          </p:cNvSpPr>
          <p:nvPr>
            <p:ph type="pic" idx="2"/>
          </p:nvPr>
        </p:nvSpPr>
        <p:spPr>
          <a:xfrm>
            <a:off x="8610600" y="227359"/>
            <a:ext cx="1930400" cy="960091"/>
          </a:xfrm>
          <a:prstGeom prst="rect">
            <a:avLst/>
          </a:prstGeom>
          <a:noFill/>
          <a:ln>
            <a:noFill/>
          </a:ln>
        </p:spPr>
      </p:sp>
      <p:sp>
        <p:nvSpPr>
          <p:cNvPr id="287" name="Google Shape;287;p85"/>
          <p:cNvSpPr>
            <a:spLocks noGrp="1"/>
          </p:cNvSpPr>
          <p:nvPr>
            <p:ph type="pic" idx="3"/>
          </p:nvPr>
        </p:nvSpPr>
        <p:spPr>
          <a:xfrm>
            <a:off x="10600267" y="227359"/>
            <a:ext cx="1286933" cy="960090"/>
          </a:xfrm>
          <a:prstGeom prst="rect">
            <a:avLst/>
          </a:prstGeom>
          <a:noFill/>
          <a:ln>
            <a:noFill/>
          </a:ln>
        </p:spPr>
      </p:sp>
      <p:sp>
        <p:nvSpPr>
          <p:cNvPr id="288" name="Google Shape;288;p85"/>
          <p:cNvSpPr>
            <a:spLocks noGrp="1"/>
          </p:cNvSpPr>
          <p:nvPr>
            <p:ph type="pic" idx="4"/>
          </p:nvPr>
        </p:nvSpPr>
        <p:spPr>
          <a:xfrm>
            <a:off x="8610600" y="1227666"/>
            <a:ext cx="3276601" cy="2311400"/>
          </a:xfrm>
          <a:prstGeom prst="rect">
            <a:avLst/>
          </a:prstGeom>
          <a:noFill/>
          <a:ln>
            <a:noFill/>
          </a:ln>
        </p:spPr>
      </p:sp>
      <p:sp>
        <p:nvSpPr>
          <p:cNvPr id="289" name="Google Shape;289;p85"/>
          <p:cNvSpPr>
            <a:spLocks noGrp="1"/>
          </p:cNvSpPr>
          <p:nvPr>
            <p:ph type="pic" idx="5"/>
          </p:nvPr>
        </p:nvSpPr>
        <p:spPr>
          <a:xfrm>
            <a:off x="8610600" y="3580869"/>
            <a:ext cx="3276600" cy="1143530"/>
          </a:xfrm>
          <a:prstGeom prst="rect">
            <a:avLst/>
          </a:prstGeom>
          <a:noFill/>
          <a:ln>
            <a:noFill/>
          </a:ln>
        </p:spPr>
      </p:sp>
      <p:sp>
        <p:nvSpPr>
          <p:cNvPr id="290" name="Google Shape;290;p85"/>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91"/>
        <p:cNvGrpSpPr/>
        <p:nvPr/>
      </p:nvGrpSpPr>
      <p:grpSpPr>
        <a:xfrm>
          <a:off x="0" y="0"/>
          <a:ext cx="0" cy="0"/>
          <a:chOff x="0" y="0"/>
          <a:chExt cx="0" cy="0"/>
        </a:xfrm>
      </p:grpSpPr>
      <p:sp>
        <p:nvSpPr>
          <p:cNvPr id="292" name="Google Shape;292;p86"/>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3" name="Google Shape;293;p86"/>
          <p:cNvSpPr/>
          <p:nvPr/>
        </p:nvSpPr>
        <p:spPr>
          <a:xfrm>
            <a:off x="313267" y="223839"/>
            <a:ext cx="10126133" cy="511175"/>
          </a:xfrm>
          <a:prstGeom prst="rect">
            <a:avLst/>
          </a:prstGeom>
          <a:solidFill>
            <a:srgbClr val="8BB8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94" name="Google Shape;294;p86" descr="S:\secretary\communications\Logo Library\DHHR Bureau logos\DHHR_2013_BPH_Version3.jpg"/>
          <p:cNvPicPr preferRelativeResize="0"/>
          <p:nvPr/>
        </p:nvPicPr>
        <p:blipFill rotWithShape="1">
          <a:blip r:embed="rId2">
            <a:alphaModFix/>
          </a:blip>
          <a:srcRect/>
          <a:stretch/>
        </p:blipFill>
        <p:spPr>
          <a:xfrm>
            <a:off x="10566401" y="188914"/>
            <a:ext cx="1350433" cy="581025"/>
          </a:xfrm>
          <a:prstGeom prst="rect">
            <a:avLst/>
          </a:prstGeom>
          <a:noFill/>
          <a:ln>
            <a:noFill/>
          </a:ln>
        </p:spPr>
      </p:pic>
      <p:sp>
        <p:nvSpPr>
          <p:cNvPr id="295" name="Google Shape;295;p86"/>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6" name="Google Shape;296;p86"/>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7" name="Google Shape;297;p86"/>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Title and Content" type="obj">
  <p:cSld name="OBJECT">
    <p:spTree>
      <p:nvGrpSpPr>
        <p:cNvPr id="1" name="Shape 304"/>
        <p:cNvGrpSpPr/>
        <p:nvPr/>
      </p:nvGrpSpPr>
      <p:grpSpPr>
        <a:xfrm>
          <a:off x="0" y="0"/>
          <a:ext cx="0" cy="0"/>
          <a:chOff x="0" y="0"/>
          <a:chExt cx="0" cy="0"/>
        </a:xfrm>
      </p:grpSpPr>
      <p:sp>
        <p:nvSpPr>
          <p:cNvPr id="305" name="Google Shape;305;p26"/>
          <p:cNvSpPr/>
          <p:nvPr/>
        </p:nvSpPr>
        <p:spPr>
          <a:xfrm>
            <a:off x="313267" y="223839"/>
            <a:ext cx="10126133" cy="511175"/>
          </a:xfrm>
          <a:prstGeom prst="rect">
            <a:avLst/>
          </a:prstGeom>
          <a:solidFill>
            <a:srgbClr val="002F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06" name="Google Shape;306;p26" descr="S:\secretary\communications\Logo Library\DHHR Bureau logos\DHHR_2013_BPH_Version3.jpg"/>
          <p:cNvPicPr preferRelativeResize="0"/>
          <p:nvPr/>
        </p:nvPicPr>
        <p:blipFill rotWithShape="1">
          <a:blip r:embed="rId2">
            <a:alphaModFix/>
          </a:blip>
          <a:srcRect/>
          <a:stretch/>
        </p:blipFill>
        <p:spPr>
          <a:xfrm>
            <a:off x="10579101" y="195263"/>
            <a:ext cx="1350433" cy="579437"/>
          </a:xfrm>
          <a:prstGeom prst="rect">
            <a:avLst/>
          </a:prstGeom>
          <a:noFill/>
          <a:ln>
            <a:noFill/>
          </a:ln>
        </p:spPr>
      </p:pic>
      <p:sp>
        <p:nvSpPr>
          <p:cNvPr id="307" name="Google Shape;307;p26"/>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8" name="Google Shape;308;p26"/>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9" name="Google Shape;309;p26"/>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310"/>
        <p:cNvGrpSpPr/>
        <p:nvPr/>
      </p:nvGrpSpPr>
      <p:grpSpPr>
        <a:xfrm>
          <a:off x="0" y="0"/>
          <a:ext cx="0" cy="0"/>
          <a:chOff x="0" y="0"/>
          <a:chExt cx="0" cy="0"/>
        </a:xfrm>
      </p:grpSpPr>
      <p:sp>
        <p:nvSpPr>
          <p:cNvPr id="311" name="Google Shape;311;p43"/>
          <p:cNvSpPr/>
          <p:nvPr/>
        </p:nvSpPr>
        <p:spPr>
          <a:xfrm>
            <a:off x="313267" y="227014"/>
            <a:ext cx="8238067" cy="6397625"/>
          </a:xfrm>
          <a:prstGeom prst="rect">
            <a:avLst/>
          </a:prstGeom>
          <a:solidFill>
            <a:srgbClr val="1B2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12" name="Google Shape;312;p43"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313" name="Google Shape;313;p43"/>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4" name="Google Shape;314;p43"/>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15" name="Google Shape;315;p43"/>
          <p:cNvSpPr>
            <a:spLocks noGrp="1"/>
          </p:cNvSpPr>
          <p:nvPr>
            <p:ph type="pic" idx="2"/>
          </p:nvPr>
        </p:nvSpPr>
        <p:spPr>
          <a:xfrm>
            <a:off x="8610600" y="227359"/>
            <a:ext cx="1930400" cy="960091"/>
          </a:xfrm>
          <a:prstGeom prst="rect">
            <a:avLst/>
          </a:prstGeom>
          <a:noFill/>
          <a:ln>
            <a:noFill/>
          </a:ln>
        </p:spPr>
      </p:sp>
      <p:sp>
        <p:nvSpPr>
          <p:cNvPr id="316" name="Google Shape;316;p43"/>
          <p:cNvSpPr>
            <a:spLocks noGrp="1"/>
          </p:cNvSpPr>
          <p:nvPr>
            <p:ph type="pic" idx="3"/>
          </p:nvPr>
        </p:nvSpPr>
        <p:spPr>
          <a:xfrm>
            <a:off x="10600267" y="227359"/>
            <a:ext cx="1286933" cy="960090"/>
          </a:xfrm>
          <a:prstGeom prst="rect">
            <a:avLst/>
          </a:prstGeom>
          <a:noFill/>
          <a:ln>
            <a:noFill/>
          </a:ln>
        </p:spPr>
      </p:sp>
      <p:sp>
        <p:nvSpPr>
          <p:cNvPr id="317" name="Google Shape;317;p43"/>
          <p:cNvSpPr>
            <a:spLocks noGrp="1"/>
          </p:cNvSpPr>
          <p:nvPr>
            <p:ph type="pic" idx="4"/>
          </p:nvPr>
        </p:nvSpPr>
        <p:spPr>
          <a:xfrm>
            <a:off x="8610600" y="1227666"/>
            <a:ext cx="3276601" cy="2311400"/>
          </a:xfrm>
          <a:prstGeom prst="rect">
            <a:avLst/>
          </a:prstGeom>
          <a:noFill/>
          <a:ln>
            <a:noFill/>
          </a:ln>
        </p:spPr>
      </p:sp>
      <p:sp>
        <p:nvSpPr>
          <p:cNvPr id="318" name="Google Shape;318;p43"/>
          <p:cNvSpPr>
            <a:spLocks noGrp="1"/>
          </p:cNvSpPr>
          <p:nvPr>
            <p:ph type="pic" idx="5"/>
          </p:nvPr>
        </p:nvSpPr>
        <p:spPr>
          <a:xfrm>
            <a:off x="8610600" y="3580869"/>
            <a:ext cx="3276600" cy="1143530"/>
          </a:xfrm>
          <a:prstGeom prst="rect">
            <a:avLst/>
          </a:prstGeom>
          <a:noFill/>
          <a:ln>
            <a:noFill/>
          </a:ln>
        </p:spPr>
      </p:sp>
      <p:sp>
        <p:nvSpPr>
          <p:cNvPr id="319" name="Google Shape;319;p43"/>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20"/>
        <p:cNvGrpSpPr/>
        <p:nvPr/>
      </p:nvGrpSpPr>
      <p:grpSpPr>
        <a:xfrm>
          <a:off x="0" y="0"/>
          <a:ext cx="0" cy="0"/>
          <a:chOff x="0" y="0"/>
          <a:chExt cx="0" cy="0"/>
        </a:xfrm>
      </p:grpSpPr>
      <p:sp>
        <p:nvSpPr>
          <p:cNvPr id="321" name="Google Shape;321;p44"/>
          <p:cNvSpPr/>
          <p:nvPr/>
        </p:nvSpPr>
        <p:spPr>
          <a:xfrm>
            <a:off x="313267" y="227014"/>
            <a:ext cx="8238067" cy="6397625"/>
          </a:xfrm>
          <a:prstGeom prst="rect">
            <a:avLst/>
          </a:prstGeom>
          <a:solidFill>
            <a:srgbClr val="9F32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22" name="Google Shape;322;p44"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323" name="Google Shape;323;p44"/>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4" name="Google Shape;324;p44"/>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25" name="Google Shape;325;p44"/>
          <p:cNvSpPr>
            <a:spLocks noGrp="1"/>
          </p:cNvSpPr>
          <p:nvPr>
            <p:ph type="pic" idx="2"/>
          </p:nvPr>
        </p:nvSpPr>
        <p:spPr>
          <a:xfrm>
            <a:off x="8610600" y="227359"/>
            <a:ext cx="1930400" cy="960091"/>
          </a:xfrm>
          <a:prstGeom prst="rect">
            <a:avLst/>
          </a:prstGeom>
          <a:noFill/>
          <a:ln>
            <a:noFill/>
          </a:ln>
        </p:spPr>
      </p:sp>
      <p:sp>
        <p:nvSpPr>
          <p:cNvPr id="326" name="Google Shape;326;p44"/>
          <p:cNvSpPr>
            <a:spLocks noGrp="1"/>
          </p:cNvSpPr>
          <p:nvPr>
            <p:ph type="pic" idx="3"/>
          </p:nvPr>
        </p:nvSpPr>
        <p:spPr>
          <a:xfrm>
            <a:off x="10600267" y="227359"/>
            <a:ext cx="1286933" cy="960090"/>
          </a:xfrm>
          <a:prstGeom prst="rect">
            <a:avLst/>
          </a:prstGeom>
          <a:noFill/>
          <a:ln>
            <a:noFill/>
          </a:ln>
        </p:spPr>
      </p:sp>
      <p:sp>
        <p:nvSpPr>
          <p:cNvPr id="327" name="Google Shape;327;p44"/>
          <p:cNvSpPr>
            <a:spLocks noGrp="1"/>
          </p:cNvSpPr>
          <p:nvPr>
            <p:ph type="pic" idx="4"/>
          </p:nvPr>
        </p:nvSpPr>
        <p:spPr>
          <a:xfrm>
            <a:off x="8610600" y="1227666"/>
            <a:ext cx="3276601" cy="2311400"/>
          </a:xfrm>
          <a:prstGeom prst="rect">
            <a:avLst/>
          </a:prstGeom>
          <a:noFill/>
          <a:ln>
            <a:noFill/>
          </a:ln>
        </p:spPr>
      </p:sp>
      <p:sp>
        <p:nvSpPr>
          <p:cNvPr id="328" name="Google Shape;328;p44"/>
          <p:cNvSpPr>
            <a:spLocks noGrp="1"/>
          </p:cNvSpPr>
          <p:nvPr>
            <p:ph type="pic" idx="5"/>
          </p:nvPr>
        </p:nvSpPr>
        <p:spPr>
          <a:xfrm>
            <a:off x="8610600" y="3580869"/>
            <a:ext cx="3276600" cy="1143530"/>
          </a:xfrm>
          <a:prstGeom prst="rect">
            <a:avLst/>
          </a:prstGeom>
          <a:noFill/>
          <a:ln>
            <a:noFill/>
          </a:ln>
        </p:spPr>
      </p:sp>
      <p:sp>
        <p:nvSpPr>
          <p:cNvPr id="329" name="Google Shape;329;p44"/>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30"/>
        <p:cNvGrpSpPr/>
        <p:nvPr/>
      </p:nvGrpSpPr>
      <p:grpSpPr>
        <a:xfrm>
          <a:off x="0" y="0"/>
          <a:ext cx="0" cy="0"/>
          <a:chOff x="0" y="0"/>
          <a:chExt cx="0" cy="0"/>
        </a:xfrm>
      </p:grpSpPr>
      <p:sp>
        <p:nvSpPr>
          <p:cNvPr id="331" name="Google Shape;331;p45"/>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2" name="Google Shape;332;p45"/>
          <p:cNvSpPr/>
          <p:nvPr/>
        </p:nvSpPr>
        <p:spPr>
          <a:xfrm>
            <a:off x="313267" y="223839"/>
            <a:ext cx="10126133" cy="511175"/>
          </a:xfrm>
          <a:prstGeom prst="rect">
            <a:avLst/>
          </a:prstGeom>
          <a:solidFill>
            <a:srgbClr val="9F32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33" name="Google Shape;333;p45" descr="S:\secretary\communications\Logo Library\DHHR Bureau logos\DHHR_2013_BPH_Version3.jpg"/>
          <p:cNvPicPr preferRelativeResize="0"/>
          <p:nvPr/>
        </p:nvPicPr>
        <p:blipFill rotWithShape="1">
          <a:blip r:embed="rId2">
            <a:alphaModFix/>
          </a:blip>
          <a:srcRect/>
          <a:stretch/>
        </p:blipFill>
        <p:spPr>
          <a:xfrm>
            <a:off x="10439401" y="188914"/>
            <a:ext cx="1350433" cy="581025"/>
          </a:xfrm>
          <a:prstGeom prst="rect">
            <a:avLst/>
          </a:prstGeom>
          <a:noFill/>
          <a:ln>
            <a:noFill/>
          </a:ln>
        </p:spPr>
      </p:pic>
      <p:sp>
        <p:nvSpPr>
          <p:cNvPr id="334" name="Google Shape;334;p45"/>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5" name="Google Shape;335;p45"/>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6" name="Google Shape;336;p45"/>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337"/>
        <p:cNvGrpSpPr/>
        <p:nvPr/>
      </p:nvGrpSpPr>
      <p:grpSpPr>
        <a:xfrm>
          <a:off x="0" y="0"/>
          <a:ext cx="0" cy="0"/>
          <a:chOff x="0" y="0"/>
          <a:chExt cx="0" cy="0"/>
        </a:xfrm>
      </p:grpSpPr>
      <p:sp>
        <p:nvSpPr>
          <p:cNvPr id="338" name="Google Shape;338;p46"/>
          <p:cNvSpPr/>
          <p:nvPr/>
        </p:nvSpPr>
        <p:spPr>
          <a:xfrm>
            <a:off x="313267" y="227014"/>
            <a:ext cx="8238067" cy="6397625"/>
          </a:xfrm>
          <a:prstGeom prst="rect">
            <a:avLst/>
          </a:prstGeom>
          <a:solidFill>
            <a:srgbClr val="D984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39" name="Google Shape;339;p46"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340" name="Google Shape;340;p46"/>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1" name="Google Shape;341;p46"/>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42" name="Google Shape;342;p46"/>
          <p:cNvSpPr>
            <a:spLocks noGrp="1"/>
          </p:cNvSpPr>
          <p:nvPr>
            <p:ph type="pic" idx="2"/>
          </p:nvPr>
        </p:nvSpPr>
        <p:spPr>
          <a:xfrm>
            <a:off x="8610600" y="227359"/>
            <a:ext cx="1930400" cy="960091"/>
          </a:xfrm>
          <a:prstGeom prst="rect">
            <a:avLst/>
          </a:prstGeom>
          <a:noFill/>
          <a:ln>
            <a:noFill/>
          </a:ln>
        </p:spPr>
      </p:sp>
      <p:sp>
        <p:nvSpPr>
          <p:cNvPr id="343" name="Google Shape;343;p46"/>
          <p:cNvSpPr>
            <a:spLocks noGrp="1"/>
          </p:cNvSpPr>
          <p:nvPr>
            <p:ph type="pic" idx="3"/>
          </p:nvPr>
        </p:nvSpPr>
        <p:spPr>
          <a:xfrm>
            <a:off x="10600267" y="227359"/>
            <a:ext cx="1286933" cy="960090"/>
          </a:xfrm>
          <a:prstGeom prst="rect">
            <a:avLst/>
          </a:prstGeom>
          <a:noFill/>
          <a:ln>
            <a:noFill/>
          </a:ln>
        </p:spPr>
      </p:sp>
      <p:sp>
        <p:nvSpPr>
          <p:cNvPr id="344" name="Google Shape;344;p46"/>
          <p:cNvSpPr>
            <a:spLocks noGrp="1"/>
          </p:cNvSpPr>
          <p:nvPr>
            <p:ph type="pic" idx="4"/>
          </p:nvPr>
        </p:nvSpPr>
        <p:spPr>
          <a:xfrm>
            <a:off x="8610600" y="1227666"/>
            <a:ext cx="3276601" cy="2311400"/>
          </a:xfrm>
          <a:prstGeom prst="rect">
            <a:avLst/>
          </a:prstGeom>
          <a:noFill/>
          <a:ln>
            <a:noFill/>
          </a:ln>
        </p:spPr>
      </p:sp>
      <p:sp>
        <p:nvSpPr>
          <p:cNvPr id="345" name="Google Shape;345;p46"/>
          <p:cNvSpPr>
            <a:spLocks noGrp="1"/>
          </p:cNvSpPr>
          <p:nvPr>
            <p:ph type="pic" idx="5"/>
          </p:nvPr>
        </p:nvSpPr>
        <p:spPr>
          <a:xfrm>
            <a:off x="8610600" y="3580869"/>
            <a:ext cx="3276600" cy="1143530"/>
          </a:xfrm>
          <a:prstGeom prst="rect">
            <a:avLst/>
          </a:prstGeom>
          <a:noFill/>
          <a:ln>
            <a:noFill/>
          </a:ln>
        </p:spPr>
      </p:sp>
      <p:sp>
        <p:nvSpPr>
          <p:cNvPr id="346" name="Google Shape;346;p46"/>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6"/>
        <p:cNvGrpSpPr/>
        <p:nvPr/>
      </p:nvGrpSpPr>
      <p:grpSpPr>
        <a:xfrm>
          <a:off x="0" y="0"/>
          <a:ext cx="0" cy="0"/>
          <a:chOff x="0" y="0"/>
          <a:chExt cx="0" cy="0"/>
        </a:xfrm>
      </p:grpSpPr>
      <p:sp>
        <p:nvSpPr>
          <p:cNvPr id="117" name="Google Shape;117;p100"/>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8" name="Google Shape;118;p100"/>
          <p:cNvSpPr/>
          <p:nvPr/>
        </p:nvSpPr>
        <p:spPr>
          <a:xfrm>
            <a:off x="313267" y="223839"/>
            <a:ext cx="10126133" cy="511175"/>
          </a:xfrm>
          <a:prstGeom prst="rect">
            <a:avLst/>
          </a:prstGeom>
          <a:solidFill>
            <a:srgbClr val="9F32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9" name="Google Shape;119;p100" descr="S:\secretary\communications\Logo Library\DHHR Bureau logos\DHHR_2013_BPH_Version3.jpg"/>
          <p:cNvPicPr preferRelativeResize="0"/>
          <p:nvPr/>
        </p:nvPicPr>
        <p:blipFill rotWithShape="1">
          <a:blip r:embed="rId2">
            <a:alphaModFix/>
          </a:blip>
          <a:srcRect/>
          <a:stretch/>
        </p:blipFill>
        <p:spPr>
          <a:xfrm>
            <a:off x="10439401" y="188914"/>
            <a:ext cx="1350433" cy="581025"/>
          </a:xfrm>
          <a:prstGeom prst="rect">
            <a:avLst/>
          </a:prstGeom>
          <a:noFill/>
          <a:ln>
            <a:noFill/>
          </a:ln>
        </p:spPr>
      </p:pic>
      <p:sp>
        <p:nvSpPr>
          <p:cNvPr id="120" name="Google Shape;120;p100"/>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1" name="Google Shape;121;p100"/>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2" name="Google Shape;122;p100"/>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47"/>
        <p:cNvGrpSpPr/>
        <p:nvPr/>
      </p:nvGrpSpPr>
      <p:grpSpPr>
        <a:xfrm>
          <a:off x="0" y="0"/>
          <a:ext cx="0" cy="0"/>
          <a:chOff x="0" y="0"/>
          <a:chExt cx="0" cy="0"/>
        </a:xfrm>
      </p:grpSpPr>
      <p:sp>
        <p:nvSpPr>
          <p:cNvPr id="348" name="Google Shape;348;p47"/>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9" name="Google Shape;349;p47"/>
          <p:cNvSpPr/>
          <p:nvPr/>
        </p:nvSpPr>
        <p:spPr>
          <a:xfrm>
            <a:off x="313267" y="223839"/>
            <a:ext cx="10126133" cy="511175"/>
          </a:xfrm>
          <a:prstGeom prst="rect">
            <a:avLst/>
          </a:prstGeom>
          <a:solidFill>
            <a:srgbClr val="D984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50" name="Google Shape;350;p47" descr="S:\secretary\communications\Logo Library\DHHR Bureau logos\DHHR_2013_BPH_Version3.jpg"/>
          <p:cNvPicPr preferRelativeResize="0"/>
          <p:nvPr/>
        </p:nvPicPr>
        <p:blipFill rotWithShape="1">
          <a:blip r:embed="rId2">
            <a:alphaModFix/>
          </a:blip>
          <a:srcRect/>
          <a:stretch/>
        </p:blipFill>
        <p:spPr>
          <a:xfrm>
            <a:off x="10642601" y="188914"/>
            <a:ext cx="1350433" cy="581025"/>
          </a:xfrm>
          <a:prstGeom prst="rect">
            <a:avLst/>
          </a:prstGeom>
          <a:noFill/>
          <a:ln>
            <a:noFill/>
          </a:ln>
        </p:spPr>
      </p:pic>
      <p:sp>
        <p:nvSpPr>
          <p:cNvPr id="351" name="Google Shape;351;p47"/>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2" name="Google Shape;352;p47"/>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47"/>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54"/>
        <p:cNvGrpSpPr/>
        <p:nvPr/>
      </p:nvGrpSpPr>
      <p:grpSpPr>
        <a:xfrm>
          <a:off x="0" y="0"/>
          <a:ext cx="0" cy="0"/>
          <a:chOff x="0" y="0"/>
          <a:chExt cx="0" cy="0"/>
        </a:xfrm>
      </p:grpSpPr>
      <p:sp>
        <p:nvSpPr>
          <p:cNvPr id="355" name="Google Shape;355;p48"/>
          <p:cNvSpPr/>
          <p:nvPr/>
        </p:nvSpPr>
        <p:spPr>
          <a:xfrm>
            <a:off x="313267" y="227014"/>
            <a:ext cx="8238067" cy="6397625"/>
          </a:xfrm>
          <a:prstGeom prst="rect">
            <a:avLst/>
          </a:prstGeom>
          <a:solidFill>
            <a:srgbClr val="DBAA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56" name="Google Shape;356;p48"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357" name="Google Shape;357;p48"/>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8" name="Google Shape;358;p48"/>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59" name="Google Shape;359;p48"/>
          <p:cNvSpPr>
            <a:spLocks noGrp="1"/>
          </p:cNvSpPr>
          <p:nvPr>
            <p:ph type="pic" idx="2"/>
          </p:nvPr>
        </p:nvSpPr>
        <p:spPr>
          <a:xfrm>
            <a:off x="8610600" y="227359"/>
            <a:ext cx="1930400" cy="960091"/>
          </a:xfrm>
          <a:prstGeom prst="rect">
            <a:avLst/>
          </a:prstGeom>
          <a:noFill/>
          <a:ln>
            <a:noFill/>
          </a:ln>
        </p:spPr>
      </p:sp>
      <p:sp>
        <p:nvSpPr>
          <p:cNvPr id="360" name="Google Shape;360;p48"/>
          <p:cNvSpPr>
            <a:spLocks noGrp="1"/>
          </p:cNvSpPr>
          <p:nvPr>
            <p:ph type="pic" idx="3"/>
          </p:nvPr>
        </p:nvSpPr>
        <p:spPr>
          <a:xfrm>
            <a:off x="10600267" y="227359"/>
            <a:ext cx="1286933" cy="960090"/>
          </a:xfrm>
          <a:prstGeom prst="rect">
            <a:avLst/>
          </a:prstGeom>
          <a:noFill/>
          <a:ln>
            <a:noFill/>
          </a:ln>
        </p:spPr>
      </p:sp>
      <p:sp>
        <p:nvSpPr>
          <p:cNvPr id="361" name="Google Shape;361;p48"/>
          <p:cNvSpPr>
            <a:spLocks noGrp="1"/>
          </p:cNvSpPr>
          <p:nvPr>
            <p:ph type="pic" idx="4"/>
          </p:nvPr>
        </p:nvSpPr>
        <p:spPr>
          <a:xfrm>
            <a:off x="8610600" y="1227666"/>
            <a:ext cx="3276601" cy="2311400"/>
          </a:xfrm>
          <a:prstGeom prst="rect">
            <a:avLst/>
          </a:prstGeom>
          <a:noFill/>
          <a:ln>
            <a:noFill/>
          </a:ln>
        </p:spPr>
      </p:sp>
      <p:sp>
        <p:nvSpPr>
          <p:cNvPr id="362" name="Google Shape;362;p48"/>
          <p:cNvSpPr>
            <a:spLocks noGrp="1"/>
          </p:cNvSpPr>
          <p:nvPr>
            <p:ph type="pic" idx="5"/>
          </p:nvPr>
        </p:nvSpPr>
        <p:spPr>
          <a:xfrm>
            <a:off x="8610600" y="3580869"/>
            <a:ext cx="3276600" cy="1143530"/>
          </a:xfrm>
          <a:prstGeom prst="rect">
            <a:avLst/>
          </a:prstGeom>
          <a:noFill/>
          <a:ln>
            <a:noFill/>
          </a:ln>
        </p:spPr>
      </p:sp>
      <p:sp>
        <p:nvSpPr>
          <p:cNvPr id="363" name="Google Shape;363;p48"/>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64"/>
        <p:cNvGrpSpPr/>
        <p:nvPr/>
      </p:nvGrpSpPr>
      <p:grpSpPr>
        <a:xfrm>
          <a:off x="0" y="0"/>
          <a:ext cx="0" cy="0"/>
          <a:chOff x="0" y="0"/>
          <a:chExt cx="0" cy="0"/>
        </a:xfrm>
      </p:grpSpPr>
      <p:sp>
        <p:nvSpPr>
          <p:cNvPr id="365" name="Google Shape;365;p49"/>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6" name="Google Shape;366;p49"/>
          <p:cNvSpPr/>
          <p:nvPr/>
        </p:nvSpPr>
        <p:spPr>
          <a:xfrm>
            <a:off x="313267" y="223839"/>
            <a:ext cx="10126133" cy="511175"/>
          </a:xfrm>
          <a:prstGeom prst="rect">
            <a:avLst/>
          </a:prstGeom>
          <a:solidFill>
            <a:srgbClr val="DBAA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67" name="Google Shape;367;p49" descr="S:\secretary\communications\Logo Library\DHHR Bureau logos\DHHR_2013_BPH_Version3.jpg"/>
          <p:cNvPicPr preferRelativeResize="0"/>
          <p:nvPr/>
        </p:nvPicPr>
        <p:blipFill rotWithShape="1">
          <a:blip r:embed="rId2">
            <a:alphaModFix/>
          </a:blip>
          <a:srcRect/>
          <a:stretch/>
        </p:blipFill>
        <p:spPr>
          <a:xfrm>
            <a:off x="10566401" y="188914"/>
            <a:ext cx="1350433" cy="581025"/>
          </a:xfrm>
          <a:prstGeom prst="rect">
            <a:avLst/>
          </a:prstGeom>
          <a:noFill/>
          <a:ln>
            <a:noFill/>
          </a:ln>
        </p:spPr>
      </p:pic>
      <p:sp>
        <p:nvSpPr>
          <p:cNvPr id="368" name="Google Shape;368;p49"/>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9" name="Google Shape;369;p49"/>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0" name="Google Shape;370;p49"/>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71"/>
        <p:cNvGrpSpPr/>
        <p:nvPr/>
      </p:nvGrpSpPr>
      <p:grpSpPr>
        <a:xfrm>
          <a:off x="0" y="0"/>
          <a:ext cx="0" cy="0"/>
          <a:chOff x="0" y="0"/>
          <a:chExt cx="0" cy="0"/>
        </a:xfrm>
      </p:grpSpPr>
      <p:sp>
        <p:nvSpPr>
          <p:cNvPr id="372" name="Google Shape;372;p50"/>
          <p:cNvSpPr/>
          <p:nvPr/>
        </p:nvSpPr>
        <p:spPr>
          <a:xfrm>
            <a:off x="313267" y="227014"/>
            <a:ext cx="8238067" cy="6397625"/>
          </a:xfrm>
          <a:prstGeom prst="rect">
            <a:avLst/>
          </a:prstGeom>
          <a:solidFill>
            <a:srgbClr val="9495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73" name="Google Shape;373;p50"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374" name="Google Shape;374;p50"/>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5" name="Google Shape;375;p50"/>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76" name="Google Shape;376;p50"/>
          <p:cNvSpPr>
            <a:spLocks noGrp="1"/>
          </p:cNvSpPr>
          <p:nvPr>
            <p:ph type="pic" idx="2"/>
          </p:nvPr>
        </p:nvSpPr>
        <p:spPr>
          <a:xfrm>
            <a:off x="8610600" y="227359"/>
            <a:ext cx="1930400" cy="960091"/>
          </a:xfrm>
          <a:prstGeom prst="rect">
            <a:avLst/>
          </a:prstGeom>
          <a:noFill/>
          <a:ln>
            <a:noFill/>
          </a:ln>
        </p:spPr>
      </p:sp>
      <p:sp>
        <p:nvSpPr>
          <p:cNvPr id="377" name="Google Shape;377;p50"/>
          <p:cNvSpPr>
            <a:spLocks noGrp="1"/>
          </p:cNvSpPr>
          <p:nvPr>
            <p:ph type="pic" idx="3"/>
          </p:nvPr>
        </p:nvSpPr>
        <p:spPr>
          <a:xfrm>
            <a:off x="10600267" y="227359"/>
            <a:ext cx="1286933" cy="960090"/>
          </a:xfrm>
          <a:prstGeom prst="rect">
            <a:avLst/>
          </a:prstGeom>
          <a:noFill/>
          <a:ln>
            <a:noFill/>
          </a:ln>
        </p:spPr>
      </p:sp>
      <p:sp>
        <p:nvSpPr>
          <p:cNvPr id="378" name="Google Shape;378;p50"/>
          <p:cNvSpPr>
            <a:spLocks noGrp="1"/>
          </p:cNvSpPr>
          <p:nvPr>
            <p:ph type="pic" idx="4"/>
          </p:nvPr>
        </p:nvSpPr>
        <p:spPr>
          <a:xfrm>
            <a:off x="8610600" y="1227666"/>
            <a:ext cx="3276601" cy="2311400"/>
          </a:xfrm>
          <a:prstGeom prst="rect">
            <a:avLst/>
          </a:prstGeom>
          <a:noFill/>
          <a:ln>
            <a:noFill/>
          </a:ln>
        </p:spPr>
      </p:sp>
      <p:sp>
        <p:nvSpPr>
          <p:cNvPr id="379" name="Google Shape;379;p50"/>
          <p:cNvSpPr>
            <a:spLocks noGrp="1"/>
          </p:cNvSpPr>
          <p:nvPr>
            <p:ph type="pic" idx="5"/>
          </p:nvPr>
        </p:nvSpPr>
        <p:spPr>
          <a:xfrm>
            <a:off x="8610600" y="3580869"/>
            <a:ext cx="3276600" cy="1143530"/>
          </a:xfrm>
          <a:prstGeom prst="rect">
            <a:avLst/>
          </a:prstGeom>
          <a:noFill/>
          <a:ln>
            <a:noFill/>
          </a:ln>
        </p:spPr>
      </p:sp>
      <p:sp>
        <p:nvSpPr>
          <p:cNvPr id="380" name="Google Shape;380;p50"/>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81"/>
        <p:cNvGrpSpPr/>
        <p:nvPr/>
      </p:nvGrpSpPr>
      <p:grpSpPr>
        <a:xfrm>
          <a:off x="0" y="0"/>
          <a:ext cx="0" cy="0"/>
          <a:chOff x="0" y="0"/>
          <a:chExt cx="0" cy="0"/>
        </a:xfrm>
      </p:grpSpPr>
      <p:sp>
        <p:nvSpPr>
          <p:cNvPr id="382" name="Google Shape;382;p51"/>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3" name="Google Shape;383;p51"/>
          <p:cNvSpPr/>
          <p:nvPr/>
        </p:nvSpPr>
        <p:spPr>
          <a:xfrm>
            <a:off x="313267" y="223839"/>
            <a:ext cx="10126133" cy="511175"/>
          </a:xfrm>
          <a:prstGeom prst="rect">
            <a:avLst/>
          </a:prstGeom>
          <a:solidFill>
            <a:srgbClr val="959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84" name="Google Shape;384;p51" descr="S:\secretary\communications\Logo Library\DHHR Bureau logos\DHHR_2013_BPH_Version3.jpg"/>
          <p:cNvPicPr preferRelativeResize="0"/>
          <p:nvPr/>
        </p:nvPicPr>
        <p:blipFill rotWithShape="1">
          <a:blip r:embed="rId2">
            <a:alphaModFix/>
          </a:blip>
          <a:srcRect/>
          <a:stretch/>
        </p:blipFill>
        <p:spPr>
          <a:xfrm>
            <a:off x="10528301" y="188914"/>
            <a:ext cx="1350433" cy="581025"/>
          </a:xfrm>
          <a:prstGeom prst="rect">
            <a:avLst/>
          </a:prstGeom>
          <a:noFill/>
          <a:ln>
            <a:noFill/>
          </a:ln>
        </p:spPr>
      </p:pic>
      <p:sp>
        <p:nvSpPr>
          <p:cNvPr id="385" name="Google Shape;385;p51"/>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6" name="Google Shape;386;p51"/>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87" name="Google Shape;387;p51"/>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88"/>
        <p:cNvGrpSpPr/>
        <p:nvPr/>
      </p:nvGrpSpPr>
      <p:grpSpPr>
        <a:xfrm>
          <a:off x="0" y="0"/>
          <a:ext cx="0" cy="0"/>
          <a:chOff x="0" y="0"/>
          <a:chExt cx="0" cy="0"/>
        </a:xfrm>
      </p:grpSpPr>
      <p:sp>
        <p:nvSpPr>
          <p:cNvPr id="389" name="Google Shape;389;p52"/>
          <p:cNvSpPr/>
          <p:nvPr/>
        </p:nvSpPr>
        <p:spPr>
          <a:xfrm>
            <a:off x="313267" y="227014"/>
            <a:ext cx="8238067" cy="6397625"/>
          </a:xfrm>
          <a:prstGeom prst="rect">
            <a:avLst/>
          </a:prstGeom>
          <a:solidFill>
            <a:srgbClr val="8DB8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90" name="Google Shape;390;p52"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391" name="Google Shape;391;p52"/>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2" name="Google Shape;392;p52"/>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93" name="Google Shape;393;p52"/>
          <p:cNvSpPr>
            <a:spLocks noGrp="1"/>
          </p:cNvSpPr>
          <p:nvPr>
            <p:ph type="pic" idx="2"/>
          </p:nvPr>
        </p:nvSpPr>
        <p:spPr>
          <a:xfrm>
            <a:off x="8610600" y="227359"/>
            <a:ext cx="1930400" cy="960091"/>
          </a:xfrm>
          <a:prstGeom prst="rect">
            <a:avLst/>
          </a:prstGeom>
          <a:noFill/>
          <a:ln>
            <a:noFill/>
          </a:ln>
        </p:spPr>
      </p:sp>
      <p:sp>
        <p:nvSpPr>
          <p:cNvPr id="394" name="Google Shape;394;p52"/>
          <p:cNvSpPr>
            <a:spLocks noGrp="1"/>
          </p:cNvSpPr>
          <p:nvPr>
            <p:ph type="pic" idx="3"/>
          </p:nvPr>
        </p:nvSpPr>
        <p:spPr>
          <a:xfrm>
            <a:off x="10600267" y="227359"/>
            <a:ext cx="1286933" cy="960090"/>
          </a:xfrm>
          <a:prstGeom prst="rect">
            <a:avLst/>
          </a:prstGeom>
          <a:noFill/>
          <a:ln>
            <a:noFill/>
          </a:ln>
        </p:spPr>
      </p:sp>
      <p:sp>
        <p:nvSpPr>
          <p:cNvPr id="395" name="Google Shape;395;p52"/>
          <p:cNvSpPr>
            <a:spLocks noGrp="1"/>
          </p:cNvSpPr>
          <p:nvPr>
            <p:ph type="pic" idx="4"/>
          </p:nvPr>
        </p:nvSpPr>
        <p:spPr>
          <a:xfrm>
            <a:off x="8610600" y="1227666"/>
            <a:ext cx="3276601" cy="2311400"/>
          </a:xfrm>
          <a:prstGeom prst="rect">
            <a:avLst/>
          </a:prstGeom>
          <a:noFill/>
          <a:ln>
            <a:noFill/>
          </a:ln>
        </p:spPr>
      </p:sp>
      <p:sp>
        <p:nvSpPr>
          <p:cNvPr id="396" name="Google Shape;396;p52"/>
          <p:cNvSpPr>
            <a:spLocks noGrp="1"/>
          </p:cNvSpPr>
          <p:nvPr>
            <p:ph type="pic" idx="5"/>
          </p:nvPr>
        </p:nvSpPr>
        <p:spPr>
          <a:xfrm>
            <a:off x="8610600" y="3580869"/>
            <a:ext cx="3276600" cy="1143530"/>
          </a:xfrm>
          <a:prstGeom prst="rect">
            <a:avLst/>
          </a:prstGeom>
          <a:noFill/>
          <a:ln>
            <a:noFill/>
          </a:ln>
        </p:spPr>
      </p:sp>
      <p:sp>
        <p:nvSpPr>
          <p:cNvPr id="397" name="Google Shape;397;p52"/>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98"/>
        <p:cNvGrpSpPr/>
        <p:nvPr/>
      </p:nvGrpSpPr>
      <p:grpSpPr>
        <a:xfrm>
          <a:off x="0" y="0"/>
          <a:ext cx="0" cy="0"/>
          <a:chOff x="0" y="0"/>
          <a:chExt cx="0" cy="0"/>
        </a:xfrm>
      </p:grpSpPr>
      <p:sp>
        <p:nvSpPr>
          <p:cNvPr id="399" name="Google Shape;399;p53"/>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0" name="Google Shape;400;p53"/>
          <p:cNvSpPr/>
          <p:nvPr/>
        </p:nvSpPr>
        <p:spPr>
          <a:xfrm>
            <a:off x="313267" y="223839"/>
            <a:ext cx="10126133" cy="511175"/>
          </a:xfrm>
          <a:prstGeom prst="rect">
            <a:avLst/>
          </a:prstGeom>
          <a:solidFill>
            <a:srgbClr val="8BB8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01" name="Google Shape;401;p53" descr="S:\secretary\communications\Logo Library\DHHR Bureau logos\DHHR_2013_BPH_Version3.jpg"/>
          <p:cNvPicPr preferRelativeResize="0"/>
          <p:nvPr/>
        </p:nvPicPr>
        <p:blipFill rotWithShape="1">
          <a:blip r:embed="rId2">
            <a:alphaModFix/>
          </a:blip>
          <a:srcRect/>
          <a:stretch/>
        </p:blipFill>
        <p:spPr>
          <a:xfrm>
            <a:off x="10566401" y="188914"/>
            <a:ext cx="1350433" cy="581025"/>
          </a:xfrm>
          <a:prstGeom prst="rect">
            <a:avLst/>
          </a:prstGeom>
          <a:noFill/>
          <a:ln>
            <a:noFill/>
          </a:ln>
        </p:spPr>
      </p:pic>
      <p:sp>
        <p:nvSpPr>
          <p:cNvPr id="402" name="Google Shape;402;p53"/>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3" name="Google Shape;403;p53"/>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4" name="Google Shape;404;p53"/>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Title and Content" type="obj">
  <p:cSld name="OBJECT">
    <p:spTree>
      <p:nvGrpSpPr>
        <p:cNvPr id="1" name="Shape 411"/>
        <p:cNvGrpSpPr/>
        <p:nvPr/>
      </p:nvGrpSpPr>
      <p:grpSpPr>
        <a:xfrm>
          <a:off x="0" y="0"/>
          <a:ext cx="0" cy="0"/>
          <a:chOff x="0" y="0"/>
          <a:chExt cx="0" cy="0"/>
        </a:xfrm>
      </p:grpSpPr>
      <p:sp>
        <p:nvSpPr>
          <p:cNvPr id="412" name="Google Shape;412;p28"/>
          <p:cNvSpPr/>
          <p:nvPr/>
        </p:nvSpPr>
        <p:spPr>
          <a:xfrm>
            <a:off x="313267" y="223839"/>
            <a:ext cx="10126133" cy="511175"/>
          </a:xfrm>
          <a:prstGeom prst="rect">
            <a:avLst/>
          </a:prstGeom>
          <a:solidFill>
            <a:srgbClr val="002F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3" name="Google Shape;413;p28" descr="S:\secretary\communications\Logo Library\DHHR Bureau logos\DHHR_2013_BPH_Version3.jpg"/>
          <p:cNvPicPr preferRelativeResize="0"/>
          <p:nvPr/>
        </p:nvPicPr>
        <p:blipFill rotWithShape="1">
          <a:blip r:embed="rId2">
            <a:alphaModFix/>
          </a:blip>
          <a:srcRect/>
          <a:stretch/>
        </p:blipFill>
        <p:spPr>
          <a:xfrm>
            <a:off x="10579101" y="195263"/>
            <a:ext cx="1350433" cy="579437"/>
          </a:xfrm>
          <a:prstGeom prst="rect">
            <a:avLst/>
          </a:prstGeom>
          <a:noFill/>
          <a:ln>
            <a:noFill/>
          </a:ln>
        </p:spPr>
      </p:pic>
      <p:sp>
        <p:nvSpPr>
          <p:cNvPr id="414" name="Google Shape;414;p28"/>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5" name="Google Shape;415;p28"/>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6" name="Google Shape;416;p28"/>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417"/>
        <p:cNvGrpSpPr/>
        <p:nvPr/>
      </p:nvGrpSpPr>
      <p:grpSpPr>
        <a:xfrm>
          <a:off x="0" y="0"/>
          <a:ext cx="0" cy="0"/>
          <a:chOff x="0" y="0"/>
          <a:chExt cx="0" cy="0"/>
        </a:xfrm>
      </p:grpSpPr>
      <p:sp>
        <p:nvSpPr>
          <p:cNvPr id="418" name="Google Shape;418;p54"/>
          <p:cNvSpPr/>
          <p:nvPr/>
        </p:nvSpPr>
        <p:spPr>
          <a:xfrm>
            <a:off x="313267" y="227014"/>
            <a:ext cx="8238067" cy="6397625"/>
          </a:xfrm>
          <a:prstGeom prst="rect">
            <a:avLst/>
          </a:prstGeom>
          <a:solidFill>
            <a:srgbClr val="1B2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9" name="Google Shape;419;p54"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420" name="Google Shape;420;p54"/>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1" name="Google Shape;421;p54"/>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22" name="Google Shape;422;p54"/>
          <p:cNvSpPr>
            <a:spLocks noGrp="1"/>
          </p:cNvSpPr>
          <p:nvPr>
            <p:ph type="pic" idx="2"/>
          </p:nvPr>
        </p:nvSpPr>
        <p:spPr>
          <a:xfrm>
            <a:off x="8610600" y="227359"/>
            <a:ext cx="1930400" cy="960091"/>
          </a:xfrm>
          <a:prstGeom prst="rect">
            <a:avLst/>
          </a:prstGeom>
          <a:noFill/>
          <a:ln>
            <a:noFill/>
          </a:ln>
        </p:spPr>
      </p:sp>
      <p:sp>
        <p:nvSpPr>
          <p:cNvPr id="423" name="Google Shape;423;p54"/>
          <p:cNvSpPr>
            <a:spLocks noGrp="1"/>
          </p:cNvSpPr>
          <p:nvPr>
            <p:ph type="pic" idx="3"/>
          </p:nvPr>
        </p:nvSpPr>
        <p:spPr>
          <a:xfrm>
            <a:off x="10600267" y="227359"/>
            <a:ext cx="1286933" cy="960090"/>
          </a:xfrm>
          <a:prstGeom prst="rect">
            <a:avLst/>
          </a:prstGeom>
          <a:noFill/>
          <a:ln>
            <a:noFill/>
          </a:ln>
        </p:spPr>
      </p:sp>
      <p:sp>
        <p:nvSpPr>
          <p:cNvPr id="424" name="Google Shape;424;p54"/>
          <p:cNvSpPr>
            <a:spLocks noGrp="1"/>
          </p:cNvSpPr>
          <p:nvPr>
            <p:ph type="pic" idx="4"/>
          </p:nvPr>
        </p:nvSpPr>
        <p:spPr>
          <a:xfrm>
            <a:off x="8610600" y="1227666"/>
            <a:ext cx="3276601" cy="2311400"/>
          </a:xfrm>
          <a:prstGeom prst="rect">
            <a:avLst/>
          </a:prstGeom>
          <a:noFill/>
          <a:ln>
            <a:noFill/>
          </a:ln>
        </p:spPr>
      </p:sp>
      <p:sp>
        <p:nvSpPr>
          <p:cNvPr id="425" name="Google Shape;425;p54"/>
          <p:cNvSpPr>
            <a:spLocks noGrp="1"/>
          </p:cNvSpPr>
          <p:nvPr>
            <p:ph type="pic" idx="5"/>
          </p:nvPr>
        </p:nvSpPr>
        <p:spPr>
          <a:xfrm>
            <a:off x="8610600" y="3580869"/>
            <a:ext cx="3276600" cy="1143530"/>
          </a:xfrm>
          <a:prstGeom prst="rect">
            <a:avLst/>
          </a:prstGeom>
          <a:noFill/>
          <a:ln>
            <a:noFill/>
          </a:ln>
        </p:spPr>
      </p:sp>
      <p:sp>
        <p:nvSpPr>
          <p:cNvPr id="426" name="Google Shape;426;p54"/>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27"/>
        <p:cNvGrpSpPr/>
        <p:nvPr/>
      </p:nvGrpSpPr>
      <p:grpSpPr>
        <a:xfrm>
          <a:off x="0" y="0"/>
          <a:ext cx="0" cy="0"/>
          <a:chOff x="0" y="0"/>
          <a:chExt cx="0" cy="0"/>
        </a:xfrm>
      </p:grpSpPr>
      <p:sp>
        <p:nvSpPr>
          <p:cNvPr id="428" name="Google Shape;428;p55"/>
          <p:cNvSpPr/>
          <p:nvPr/>
        </p:nvSpPr>
        <p:spPr>
          <a:xfrm>
            <a:off x="313267" y="227014"/>
            <a:ext cx="8238067" cy="6397625"/>
          </a:xfrm>
          <a:prstGeom prst="rect">
            <a:avLst/>
          </a:prstGeom>
          <a:solidFill>
            <a:srgbClr val="9F32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29" name="Google Shape;429;p55"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430" name="Google Shape;430;p55"/>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1" name="Google Shape;431;p55"/>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32" name="Google Shape;432;p55"/>
          <p:cNvSpPr>
            <a:spLocks noGrp="1"/>
          </p:cNvSpPr>
          <p:nvPr>
            <p:ph type="pic" idx="2"/>
          </p:nvPr>
        </p:nvSpPr>
        <p:spPr>
          <a:xfrm>
            <a:off x="8610600" y="227359"/>
            <a:ext cx="1930400" cy="960091"/>
          </a:xfrm>
          <a:prstGeom prst="rect">
            <a:avLst/>
          </a:prstGeom>
          <a:noFill/>
          <a:ln>
            <a:noFill/>
          </a:ln>
        </p:spPr>
      </p:sp>
      <p:sp>
        <p:nvSpPr>
          <p:cNvPr id="433" name="Google Shape;433;p55"/>
          <p:cNvSpPr>
            <a:spLocks noGrp="1"/>
          </p:cNvSpPr>
          <p:nvPr>
            <p:ph type="pic" idx="3"/>
          </p:nvPr>
        </p:nvSpPr>
        <p:spPr>
          <a:xfrm>
            <a:off x="10600267" y="227359"/>
            <a:ext cx="1286933" cy="960090"/>
          </a:xfrm>
          <a:prstGeom prst="rect">
            <a:avLst/>
          </a:prstGeom>
          <a:noFill/>
          <a:ln>
            <a:noFill/>
          </a:ln>
        </p:spPr>
      </p:sp>
      <p:sp>
        <p:nvSpPr>
          <p:cNvPr id="434" name="Google Shape;434;p55"/>
          <p:cNvSpPr>
            <a:spLocks noGrp="1"/>
          </p:cNvSpPr>
          <p:nvPr>
            <p:ph type="pic" idx="4"/>
          </p:nvPr>
        </p:nvSpPr>
        <p:spPr>
          <a:xfrm>
            <a:off x="8610600" y="1227666"/>
            <a:ext cx="3276601" cy="2311400"/>
          </a:xfrm>
          <a:prstGeom prst="rect">
            <a:avLst/>
          </a:prstGeom>
          <a:noFill/>
          <a:ln>
            <a:noFill/>
          </a:ln>
        </p:spPr>
      </p:sp>
      <p:sp>
        <p:nvSpPr>
          <p:cNvPr id="435" name="Google Shape;435;p55"/>
          <p:cNvSpPr>
            <a:spLocks noGrp="1"/>
          </p:cNvSpPr>
          <p:nvPr>
            <p:ph type="pic" idx="5"/>
          </p:nvPr>
        </p:nvSpPr>
        <p:spPr>
          <a:xfrm>
            <a:off x="8610600" y="3580869"/>
            <a:ext cx="3276600" cy="1143530"/>
          </a:xfrm>
          <a:prstGeom prst="rect">
            <a:avLst/>
          </a:prstGeom>
          <a:noFill/>
          <a:ln>
            <a:noFill/>
          </a:ln>
        </p:spPr>
      </p:sp>
      <p:sp>
        <p:nvSpPr>
          <p:cNvPr id="436" name="Google Shape;436;p55"/>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23"/>
        <p:cNvGrpSpPr/>
        <p:nvPr/>
      </p:nvGrpSpPr>
      <p:grpSpPr>
        <a:xfrm>
          <a:off x="0" y="0"/>
          <a:ext cx="0" cy="0"/>
          <a:chOff x="0" y="0"/>
          <a:chExt cx="0" cy="0"/>
        </a:xfrm>
      </p:grpSpPr>
      <p:sp>
        <p:nvSpPr>
          <p:cNvPr id="124" name="Google Shape;124;p101"/>
          <p:cNvSpPr/>
          <p:nvPr/>
        </p:nvSpPr>
        <p:spPr>
          <a:xfrm>
            <a:off x="313267" y="227014"/>
            <a:ext cx="8238067" cy="6397625"/>
          </a:xfrm>
          <a:prstGeom prst="rect">
            <a:avLst/>
          </a:prstGeom>
          <a:solidFill>
            <a:srgbClr val="D984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5" name="Google Shape;125;p101"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126" name="Google Shape;126;p101"/>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7" name="Google Shape;127;p101"/>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28" name="Google Shape;128;p101"/>
          <p:cNvSpPr>
            <a:spLocks noGrp="1"/>
          </p:cNvSpPr>
          <p:nvPr>
            <p:ph type="pic" idx="2"/>
          </p:nvPr>
        </p:nvSpPr>
        <p:spPr>
          <a:xfrm>
            <a:off x="8610600" y="227359"/>
            <a:ext cx="1930400" cy="960091"/>
          </a:xfrm>
          <a:prstGeom prst="rect">
            <a:avLst/>
          </a:prstGeom>
          <a:noFill/>
          <a:ln>
            <a:noFill/>
          </a:ln>
        </p:spPr>
      </p:sp>
      <p:sp>
        <p:nvSpPr>
          <p:cNvPr id="129" name="Google Shape;129;p101"/>
          <p:cNvSpPr>
            <a:spLocks noGrp="1"/>
          </p:cNvSpPr>
          <p:nvPr>
            <p:ph type="pic" idx="3"/>
          </p:nvPr>
        </p:nvSpPr>
        <p:spPr>
          <a:xfrm>
            <a:off x="10600267" y="227359"/>
            <a:ext cx="1286933" cy="960090"/>
          </a:xfrm>
          <a:prstGeom prst="rect">
            <a:avLst/>
          </a:prstGeom>
          <a:noFill/>
          <a:ln>
            <a:noFill/>
          </a:ln>
        </p:spPr>
      </p:sp>
      <p:sp>
        <p:nvSpPr>
          <p:cNvPr id="130" name="Google Shape;130;p101"/>
          <p:cNvSpPr>
            <a:spLocks noGrp="1"/>
          </p:cNvSpPr>
          <p:nvPr>
            <p:ph type="pic" idx="4"/>
          </p:nvPr>
        </p:nvSpPr>
        <p:spPr>
          <a:xfrm>
            <a:off x="8610600" y="1227666"/>
            <a:ext cx="3276601" cy="2311400"/>
          </a:xfrm>
          <a:prstGeom prst="rect">
            <a:avLst/>
          </a:prstGeom>
          <a:noFill/>
          <a:ln>
            <a:noFill/>
          </a:ln>
        </p:spPr>
      </p:sp>
      <p:sp>
        <p:nvSpPr>
          <p:cNvPr id="131" name="Google Shape;131;p101"/>
          <p:cNvSpPr>
            <a:spLocks noGrp="1"/>
          </p:cNvSpPr>
          <p:nvPr>
            <p:ph type="pic" idx="5"/>
          </p:nvPr>
        </p:nvSpPr>
        <p:spPr>
          <a:xfrm>
            <a:off x="8610600" y="3580869"/>
            <a:ext cx="3276600" cy="1143530"/>
          </a:xfrm>
          <a:prstGeom prst="rect">
            <a:avLst/>
          </a:prstGeom>
          <a:noFill/>
          <a:ln>
            <a:noFill/>
          </a:ln>
        </p:spPr>
      </p:sp>
      <p:sp>
        <p:nvSpPr>
          <p:cNvPr id="132" name="Google Shape;132;p101"/>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37"/>
        <p:cNvGrpSpPr/>
        <p:nvPr/>
      </p:nvGrpSpPr>
      <p:grpSpPr>
        <a:xfrm>
          <a:off x="0" y="0"/>
          <a:ext cx="0" cy="0"/>
          <a:chOff x="0" y="0"/>
          <a:chExt cx="0" cy="0"/>
        </a:xfrm>
      </p:grpSpPr>
      <p:sp>
        <p:nvSpPr>
          <p:cNvPr id="438" name="Google Shape;438;p56"/>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9" name="Google Shape;439;p56"/>
          <p:cNvSpPr/>
          <p:nvPr/>
        </p:nvSpPr>
        <p:spPr>
          <a:xfrm>
            <a:off x="313267" y="223839"/>
            <a:ext cx="10126133" cy="511175"/>
          </a:xfrm>
          <a:prstGeom prst="rect">
            <a:avLst/>
          </a:prstGeom>
          <a:solidFill>
            <a:srgbClr val="9F32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40" name="Google Shape;440;p56" descr="S:\secretary\communications\Logo Library\DHHR Bureau logos\DHHR_2013_BPH_Version3.jpg"/>
          <p:cNvPicPr preferRelativeResize="0"/>
          <p:nvPr/>
        </p:nvPicPr>
        <p:blipFill rotWithShape="1">
          <a:blip r:embed="rId2">
            <a:alphaModFix/>
          </a:blip>
          <a:srcRect/>
          <a:stretch/>
        </p:blipFill>
        <p:spPr>
          <a:xfrm>
            <a:off x="10439401" y="188914"/>
            <a:ext cx="1350433" cy="581025"/>
          </a:xfrm>
          <a:prstGeom prst="rect">
            <a:avLst/>
          </a:prstGeom>
          <a:noFill/>
          <a:ln>
            <a:noFill/>
          </a:ln>
        </p:spPr>
      </p:pic>
      <p:sp>
        <p:nvSpPr>
          <p:cNvPr id="441" name="Google Shape;441;p56"/>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2" name="Google Shape;442;p56"/>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43" name="Google Shape;443;p56"/>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444"/>
        <p:cNvGrpSpPr/>
        <p:nvPr/>
      </p:nvGrpSpPr>
      <p:grpSpPr>
        <a:xfrm>
          <a:off x="0" y="0"/>
          <a:ext cx="0" cy="0"/>
          <a:chOff x="0" y="0"/>
          <a:chExt cx="0" cy="0"/>
        </a:xfrm>
      </p:grpSpPr>
      <p:sp>
        <p:nvSpPr>
          <p:cNvPr id="445" name="Google Shape;445;p57"/>
          <p:cNvSpPr/>
          <p:nvPr/>
        </p:nvSpPr>
        <p:spPr>
          <a:xfrm>
            <a:off x="313267" y="227014"/>
            <a:ext cx="8238067" cy="6397625"/>
          </a:xfrm>
          <a:prstGeom prst="rect">
            <a:avLst/>
          </a:prstGeom>
          <a:solidFill>
            <a:srgbClr val="D984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46" name="Google Shape;446;p57"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447" name="Google Shape;447;p57"/>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8" name="Google Shape;448;p57"/>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49" name="Google Shape;449;p57"/>
          <p:cNvSpPr>
            <a:spLocks noGrp="1"/>
          </p:cNvSpPr>
          <p:nvPr>
            <p:ph type="pic" idx="2"/>
          </p:nvPr>
        </p:nvSpPr>
        <p:spPr>
          <a:xfrm>
            <a:off x="8610600" y="227359"/>
            <a:ext cx="1930400" cy="960091"/>
          </a:xfrm>
          <a:prstGeom prst="rect">
            <a:avLst/>
          </a:prstGeom>
          <a:noFill/>
          <a:ln>
            <a:noFill/>
          </a:ln>
        </p:spPr>
      </p:sp>
      <p:sp>
        <p:nvSpPr>
          <p:cNvPr id="450" name="Google Shape;450;p57"/>
          <p:cNvSpPr>
            <a:spLocks noGrp="1"/>
          </p:cNvSpPr>
          <p:nvPr>
            <p:ph type="pic" idx="3"/>
          </p:nvPr>
        </p:nvSpPr>
        <p:spPr>
          <a:xfrm>
            <a:off x="10600267" y="227359"/>
            <a:ext cx="1286933" cy="960090"/>
          </a:xfrm>
          <a:prstGeom prst="rect">
            <a:avLst/>
          </a:prstGeom>
          <a:noFill/>
          <a:ln>
            <a:noFill/>
          </a:ln>
        </p:spPr>
      </p:sp>
      <p:sp>
        <p:nvSpPr>
          <p:cNvPr id="451" name="Google Shape;451;p57"/>
          <p:cNvSpPr>
            <a:spLocks noGrp="1"/>
          </p:cNvSpPr>
          <p:nvPr>
            <p:ph type="pic" idx="4"/>
          </p:nvPr>
        </p:nvSpPr>
        <p:spPr>
          <a:xfrm>
            <a:off x="8610600" y="1227666"/>
            <a:ext cx="3276601" cy="2311400"/>
          </a:xfrm>
          <a:prstGeom prst="rect">
            <a:avLst/>
          </a:prstGeom>
          <a:noFill/>
          <a:ln>
            <a:noFill/>
          </a:ln>
        </p:spPr>
      </p:sp>
      <p:sp>
        <p:nvSpPr>
          <p:cNvPr id="452" name="Google Shape;452;p57"/>
          <p:cNvSpPr>
            <a:spLocks noGrp="1"/>
          </p:cNvSpPr>
          <p:nvPr>
            <p:ph type="pic" idx="5"/>
          </p:nvPr>
        </p:nvSpPr>
        <p:spPr>
          <a:xfrm>
            <a:off x="8610600" y="3580869"/>
            <a:ext cx="3276600" cy="1143530"/>
          </a:xfrm>
          <a:prstGeom prst="rect">
            <a:avLst/>
          </a:prstGeom>
          <a:noFill/>
          <a:ln>
            <a:noFill/>
          </a:ln>
        </p:spPr>
      </p:sp>
      <p:sp>
        <p:nvSpPr>
          <p:cNvPr id="453" name="Google Shape;453;p57"/>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54"/>
        <p:cNvGrpSpPr/>
        <p:nvPr/>
      </p:nvGrpSpPr>
      <p:grpSpPr>
        <a:xfrm>
          <a:off x="0" y="0"/>
          <a:ext cx="0" cy="0"/>
          <a:chOff x="0" y="0"/>
          <a:chExt cx="0" cy="0"/>
        </a:xfrm>
      </p:grpSpPr>
      <p:sp>
        <p:nvSpPr>
          <p:cNvPr id="455" name="Google Shape;455;p58"/>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6" name="Google Shape;456;p58"/>
          <p:cNvSpPr/>
          <p:nvPr/>
        </p:nvSpPr>
        <p:spPr>
          <a:xfrm>
            <a:off x="313267" y="223839"/>
            <a:ext cx="10126133" cy="511175"/>
          </a:xfrm>
          <a:prstGeom prst="rect">
            <a:avLst/>
          </a:prstGeom>
          <a:solidFill>
            <a:srgbClr val="D984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57" name="Google Shape;457;p58" descr="S:\secretary\communications\Logo Library\DHHR Bureau logos\DHHR_2013_BPH_Version3.jpg"/>
          <p:cNvPicPr preferRelativeResize="0"/>
          <p:nvPr/>
        </p:nvPicPr>
        <p:blipFill rotWithShape="1">
          <a:blip r:embed="rId2">
            <a:alphaModFix/>
          </a:blip>
          <a:srcRect/>
          <a:stretch/>
        </p:blipFill>
        <p:spPr>
          <a:xfrm>
            <a:off x="10642601" y="188914"/>
            <a:ext cx="1350433" cy="581025"/>
          </a:xfrm>
          <a:prstGeom prst="rect">
            <a:avLst/>
          </a:prstGeom>
          <a:noFill/>
          <a:ln>
            <a:noFill/>
          </a:ln>
        </p:spPr>
      </p:pic>
      <p:sp>
        <p:nvSpPr>
          <p:cNvPr id="458" name="Google Shape;458;p58"/>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9" name="Google Shape;459;p58"/>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0" name="Google Shape;460;p58"/>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61"/>
        <p:cNvGrpSpPr/>
        <p:nvPr/>
      </p:nvGrpSpPr>
      <p:grpSpPr>
        <a:xfrm>
          <a:off x="0" y="0"/>
          <a:ext cx="0" cy="0"/>
          <a:chOff x="0" y="0"/>
          <a:chExt cx="0" cy="0"/>
        </a:xfrm>
      </p:grpSpPr>
      <p:sp>
        <p:nvSpPr>
          <p:cNvPr id="462" name="Google Shape;462;p59"/>
          <p:cNvSpPr/>
          <p:nvPr/>
        </p:nvSpPr>
        <p:spPr>
          <a:xfrm>
            <a:off x="313267" y="227014"/>
            <a:ext cx="8238067" cy="6397625"/>
          </a:xfrm>
          <a:prstGeom prst="rect">
            <a:avLst/>
          </a:prstGeom>
          <a:solidFill>
            <a:srgbClr val="DBAA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63" name="Google Shape;463;p59"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464" name="Google Shape;464;p59"/>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5" name="Google Shape;465;p59"/>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66" name="Google Shape;466;p59"/>
          <p:cNvSpPr>
            <a:spLocks noGrp="1"/>
          </p:cNvSpPr>
          <p:nvPr>
            <p:ph type="pic" idx="2"/>
          </p:nvPr>
        </p:nvSpPr>
        <p:spPr>
          <a:xfrm>
            <a:off x="8610600" y="227359"/>
            <a:ext cx="1930400" cy="960091"/>
          </a:xfrm>
          <a:prstGeom prst="rect">
            <a:avLst/>
          </a:prstGeom>
          <a:noFill/>
          <a:ln>
            <a:noFill/>
          </a:ln>
        </p:spPr>
      </p:sp>
      <p:sp>
        <p:nvSpPr>
          <p:cNvPr id="467" name="Google Shape;467;p59"/>
          <p:cNvSpPr>
            <a:spLocks noGrp="1"/>
          </p:cNvSpPr>
          <p:nvPr>
            <p:ph type="pic" idx="3"/>
          </p:nvPr>
        </p:nvSpPr>
        <p:spPr>
          <a:xfrm>
            <a:off x="10600267" y="227359"/>
            <a:ext cx="1286933" cy="960090"/>
          </a:xfrm>
          <a:prstGeom prst="rect">
            <a:avLst/>
          </a:prstGeom>
          <a:noFill/>
          <a:ln>
            <a:noFill/>
          </a:ln>
        </p:spPr>
      </p:sp>
      <p:sp>
        <p:nvSpPr>
          <p:cNvPr id="468" name="Google Shape;468;p59"/>
          <p:cNvSpPr>
            <a:spLocks noGrp="1"/>
          </p:cNvSpPr>
          <p:nvPr>
            <p:ph type="pic" idx="4"/>
          </p:nvPr>
        </p:nvSpPr>
        <p:spPr>
          <a:xfrm>
            <a:off x="8610600" y="1227666"/>
            <a:ext cx="3276601" cy="2311400"/>
          </a:xfrm>
          <a:prstGeom prst="rect">
            <a:avLst/>
          </a:prstGeom>
          <a:noFill/>
          <a:ln>
            <a:noFill/>
          </a:ln>
        </p:spPr>
      </p:sp>
      <p:sp>
        <p:nvSpPr>
          <p:cNvPr id="469" name="Google Shape;469;p59"/>
          <p:cNvSpPr>
            <a:spLocks noGrp="1"/>
          </p:cNvSpPr>
          <p:nvPr>
            <p:ph type="pic" idx="5"/>
          </p:nvPr>
        </p:nvSpPr>
        <p:spPr>
          <a:xfrm>
            <a:off x="8610600" y="3580869"/>
            <a:ext cx="3276600" cy="1143530"/>
          </a:xfrm>
          <a:prstGeom prst="rect">
            <a:avLst/>
          </a:prstGeom>
          <a:noFill/>
          <a:ln>
            <a:noFill/>
          </a:ln>
        </p:spPr>
      </p:sp>
      <p:sp>
        <p:nvSpPr>
          <p:cNvPr id="470" name="Google Shape;470;p59"/>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71"/>
        <p:cNvGrpSpPr/>
        <p:nvPr/>
      </p:nvGrpSpPr>
      <p:grpSpPr>
        <a:xfrm>
          <a:off x="0" y="0"/>
          <a:ext cx="0" cy="0"/>
          <a:chOff x="0" y="0"/>
          <a:chExt cx="0" cy="0"/>
        </a:xfrm>
      </p:grpSpPr>
      <p:sp>
        <p:nvSpPr>
          <p:cNvPr id="472" name="Google Shape;472;p60"/>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73" name="Google Shape;473;p60"/>
          <p:cNvSpPr/>
          <p:nvPr/>
        </p:nvSpPr>
        <p:spPr>
          <a:xfrm>
            <a:off x="313267" y="223839"/>
            <a:ext cx="10126133" cy="511175"/>
          </a:xfrm>
          <a:prstGeom prst="rect">
            <a:avLst/>
          </a:prstGeom>
          <a:solidFill>
            <a:srgbClr val="DBAA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74" name="Google Shape;474;p60" descr="S:\secretary\communications\Logo Library\DHHR Bureau logos\DHHR_2013_BPH_Version3.jpg"/>
          <p:cNvPicPr preferRelativeResize="0"/>
          <p:nvPr/>
        </p:nvPicPr>
        <p:blipFill rotWithShape="1">
          <a:blip r:embed="rId2">
            <a:alphaModFix/>
          </a:blip>
          <a:srcRect/>
          <a:stretch/>
        </p:blipFill>
        <p:spPr>
          <a:xfrm>
            <a:off x="10566401" y="188914"/>
            <a:ext cx="1350433" cy="581025"/>
          </a:xfrm>
          <a:prstGeom prst="rect">
            <a:avLst/>
          </a:prstGeom>
          <a:noFill/>
          <a:ln>
            <a:noFill/>
          </a:ln>
        </p:spPr>
      </p:pic>
      <p:sp>
        <p:nvSpPr>
          <p:cNvPr id="475" name="Google Shape;475;p60"/>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6" name="Google Shape;476;p60"/>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7" name="Google Shape;477;p60"/>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78"/>
        <p:cNvGrpSpPr/>
        <p:nvPr/>
      </p:nvGrpSpPr>
      <p:grpSpPr>
        <a:xfrm>
          <a:off x="0" y="0"/>
          <a:ext cx="0" cy="0"/>
          <a:chOff x="0" y="0"/>
          <a:chExt cx="0" cy="0"/>
        </a:xfrm>
      </p:grpSpPr>
      <p:sp>
        <p:nvSpPr>
          <p:cNvPr id="479" name="Google Shape;479;p61"/>
          <p:cNvSpPr/>
          <p:nvPr/>
        </p:nvSpPr>
        <p:spPr>
          <a:xfrm>
            <a:off x="313267" y="227014"/>
            <a:ext cx="8238067" cy="6397625"/>
          </a:xfrm>
          <a:prstGeom prst="rect">
            <a:avLst/>
          </a:prstGeom>
          <a:solidFill>
            <a:srgbClr val="9495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80" name="Google Shape;480;p61"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481" name="Google Shape;481;p61"/>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2" name="Google Shape;482;p61"/>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83" name="Google Shape;483;p61"/>
          <p:cNvSpPr>
            <a:spLocks noGrp="1"/>
          </p:cNvSpPr>
          <p:nvPr>
            <p:ph type="pic" idx="2"/>
          </p:nvPr>
        </p:nvSpPr>
        <p:spPr>
          <a:xfrm>
            <a:off x="8610600" y="227359"/>
            <a:ext cx="1930400" cy="960091"/>
          </a:xfrm>
          <a:prstGeom prst="rect">
            <a:avLst/>
          </a:prstGeom>
          <a:noFill/>
          <a:ln>
            <a:noFill/>
          </a:ln>
        </p:spPr>
      </p:sp>
      <p:sp>
        <p:nvSpPr>
          <p:cNvPr id="484" name="Google Shape;484;p61"/>
          <p:cNvSpPr>
            <a:spLocks noGrp="1"/>
          </p:cNvSpPr>
          <p:nvPr>
            <p:ph type="pic" idx="3"/>
          </p:nvPr>
        </p:nvSpPr>
        <p:spPr>
          <a:xfrm>
            <a:off x="10600267" y="227359"/>
            <a:ext cx="1286933" cy="960090"/>
          </a:xfrm>
          <a:prstGeom prst="rect">
            <a:avLst/>
          </a:prstGeom>
          <a:noFill/>
          <a:ln>
            <a:noFill/>
          </a:ln>
        </p:spPr>
      </p:sp>
      <p:sp>
        <p:nvSpPr>
          <p:cNvPr id="485" name="Google Shape;485;p61"/>
          <p:cNvSpPr>
            <a:spLocks noGrp="1"/>
          </p:cNvSpPr>
          <p:nvPr>
            <p:ph type="pic" idx="4"/>
          </p:nvPr>
        </p:nvSpPr>
        <p:spPr>
          <a:xfrm>
            <a:off x="8610600" y="1227666"/>
            <a:ext cx="3276601" cy="2311400"/>
          </a:xfrm>
          <a:prstGeom prst="rect">
            <a:avLst/>
          </a:prstGeom>
          <a:noFill/>
          <a:ln>
            <a:noFill/>
          </a:ln>
        </p:spPr>
      </p:sp>
      <p:sp>
        <p:nvSpPr>
          <p:cNvPr id="486" name="Google Shape;486;p61"/>
          <p:cNvSpPr>
            <a:spLocks noGrp="1"/>
          </p:cNvSpPr>
          <p:nvPr>
            <p:ph type="pic" idx="5"/>
          </p:nvPr>
        </p:nvSpPr>
        <p:spPr>
          <a:xfrm>
            <a:off x="8610600" y="3580869"/>
            <a:ext cx="3276600" cy="1143530"/>
          </a:xfrm>
          <a:prstGeom prst="rect">
            <a:avLst/>
          </a:prstGeom>
          <a:noFill/>
          <a:ln>
            <a:noFill/>
          </a:ln>
        </p:spPr>
      </p:sp>
      <p:sp>
        <p:nvSpPr>
          <p:cNvPr id="487" name="Google Shape;487;p61"/>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88"/>
        <p:cNvGrpSpPr/>
        <p:nvPr/>
      </p:nvGrpSpPr>
      <p:grpSpPr>
        <a:xfrm>
          <a:off x="0" y="0"/>
          <a:ext cx="0" cy="0"/>
          <a:chOff x="0" y="0"/>
          <a:chExt cx="0" cy="0"/>
        </a:xfrm>
      </p:grpSpPr>
      <p:sp>
        <p:nvSpPr>
          <p:cNvPr id="489" name="Google Shape;489;p62"/>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0" name="Google Shape;490;p62"/>
          <p:cNvSpPr/>
          <p:nvPr/>
        </p:nvSpPr>
        <p:spPr>
          <a:xfrm>
            <a:off x="313267" y="223839"/>
            <a:ext cx="10126133" cy="511175"/>
          </a:xfrm>
          <a:prstGeom prst="rect">
            <a:avLst/>
          </a:prstGeom>
          <a:solidFill>
            <a:srgbClr val="959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91" name="Google Shape;491;p62" descr="S:\secretary\communications\Logo Library\DHHR Bureau logos\DHHR_2013_BPH_Version3.jpg"/>
          <p:cNvPicPr preferRelativeResize="0"/>
          <p:nvPr/>
        </p:nvPicPr>
        <p:blipFill rotWithShape="1">
          <a:blip r:embed="rId2">
            <a:alphaModFix/>
          </a:blip>
          <a:srcRect/>
          <a:stretch/>
        </p:blipFill>
        <p:spPr>
          <a:xfrm>
            <a:off x="10528301" y="188914"/>
            <a:ext cx="1350433" cy="581025"/>
          </a:xfrm>
          <a:prstGeom prst="rect">
            <a:avLst/>
          </a:prstGeom>
          <a:noFill/>
          <a:ln>
            <a:noFill/>
          </a:ln>
        </p:spPr>
      </p:pic>
      <p:sp>
        <p:nvSpPr>
          <p:cNvPr id="492" name="Google Shape;492;p62"/>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3" name="Google Shape;493;p62"/>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94" name="Google Shape;494;p62"/>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495"/>
        <p:cNvGrpSpPr/>
        <p:nvPr/>
      </p:nvGrpSpPr>
      <p:grpSpPr>
        <a:xfrm>
          <a:off x="0" y="0"/>
          <a:ext cx="0" cy="0"/>
          <a:chOff x="0" y="0"/>
          <a:chExt cx="0" cy="0"/>
        </a:xfrm>
      </p:grpSpPr>
      <p:sp>
        <p:nvSpPr>
          <p:cNvPr id="496" name="Google Shape;496;p63"/>
          <p:cNvSpPr/>
          <p:nvPr/>
        </p:nvSpPr>
        <p:spPr>
          <a:xfrm>
            <a:off x="313267" y="227014"/>
            <a:ext cx="8238067" cy="6397625"/>
          </a:xfrm>
          <a:prstGeom prst="rect">
            <a:avLst/>
          </a:prstGeom>
          <a:solidFill>
            <a:srgbClr val="8DB8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97" name="Google Shape;497;p63"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498" name="Google Shape;498;p63"/>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9" name="Google Shape;499;p63"/>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00" name="Google Shape;500;p63"/>
          <p:cNvSpPr>
            <a:spLocks noGrp="1"/>
          </p:cNvSpPr>
          <p:nvPr>
            <p:ph type="pic" idx="2"/>
          </p:nvPr>
        </p:nvSpPr>
        <p:spPr>
          <a:xfrm>
            <a:off x="8610600" y="227359"/>
            <a:ext cx="1930400" cy="960091"/>
          </a:xfrm>
          <a:prstGeom prst="rect">
            <a:avLst/>
          </a:prstGeom>
          <a:noFill/>
          <a:ln>
            <a:noFill/>
          </a:ln>
        </p:spPr>
      </p:sp>
      <p:sp>
        <p:nvSpPr>
          <p:cNvPr id="501" name="Google Shape;501;p63"/>
          <p:cNvSpPr>
            <a:spLocks noGrp="1"/>
          </p:cNvSpPr>
          <p:nvPr>
            <p:ph type="pic" idx="3"/>
          </p:nvPr>
        </p:nvSpPr>
        <p:spPr>
          <a:xfrm>
            <a:off x="10600267" y="227359"/>
            <a:ext cx="1286933" cy="960090"/>
          </a:xfrm>
          <a:prstGeom prst="rect">
            <a:avLst/>
          </a:prstGeom>
          <a:noFill/>
          <a:ln>
            <a:noFill/>
          </a:ln>
        </p:spPr>
      </p:sp>
      <p:sp>
        <p:nvSpPr>
          <p:cNvPr id="502" name="Google Shape;502;p63"/>
          <p:cNvSpPr>
            <a:spLocks noGrp="1"/>
          </p:cNvSpPr>
          <p:nvPr>
            <p:ph type="pic" idx="4"/>
          </p:nvPr>
        </p:nvSpPr>
        <p:spPr>
          <a:xfrm>
            <a:off x="8610600" y="1227666"/>
            <a:ext cx="3276601" cy="2311400"/>
          </a:xfrm>
          <a:prstGeom prst="rect">
            <a:avLst/>
          </a:prstGeom>
          <a:noFill/>
          <a:ln>
            <a:noFill/>
          </a:ln>
        </p:spPr>
      </p:sp>
      <p:sp>
        <p:nvSpPr>
          <p:cNvPr id="503" name="Google Shape;503;p63"/>
          <p:cNvSpPr>
            <a:spLocks noGrp="1"/>
          </p:cNvSpPr>
          <p:nvPr>
            <p:ph type="pic" idx="5"/>
          </p:nvPr>
        </p:nvSpPr>
        <p:spPr>
          <a:xfrm>
            <a:off x="8610600" y="3580869"/>
            <a:ext cx="3276600" cy="1143530"/>
          </a:xfrm>
          <a:prstGeom prst="rect">
            <a:avLst/>
          </a:prstGeom>
          <a:noFill/>
          <a:ln>
            <a:noFill/>
          </a:ln>
        </p:spPr>
      </p:sp>
      <p:sp>
        <p:nvSpPr>
          <p:cNvPr id="504" name="Google Shape;504;p63"/>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505"/>
        <p:cNvGrpSpPr/>
        <p:nvPr/>
      </p:nvGrpSpPr>
      <p:grpSpPr>
        <a:xfrm>
          <a:off x="0" y="0"/>
          <a:ext cx="0" cy="0"/>
          <a:chOff x="0" y="0"/>
          <a:chExt cx="0" cy="0"/>
        </a:xfrm>
      </p:grpSpPr>
      <p:sp>
        <p:nvSpPr>
          <p:cNvPr id="506" name="Google Shape;506;p64"/>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07" name="Google Shape;507;p64"/>
          <p:cNvSpPr/>
          <p:nvPr/>
        </p:nvSpPr>
        <p:spPr>
          <a:xfrm>
            <a:off x="313267" y="223839"/>
            <a:ext cx="10126133" cy="511175"/>
          </a:xfrm>
          <a:prstGeom prst="rect">
            <a:avLst/>
          </a:prstGeom>
          <a:solidFill>
            <a:srgbClr val="8BB8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08" name="Google Shape;508;p64" descr="S:\secretary\communications\Logo Library\DHHR Bureau logos\DHHR_2013_BPH_Version3.jpg"/>
          <p:cNvPicPr preferRelativeResize="0"/>
          <p:nvPr/>
        </p:nvPicPr>
        <p:blipFill rotWithShape="1">
          <a:blip r:embed="rId2">
            <a:alphaModFix/>
          </a:blip>
          <a:srcRect/>
          <a:stretch/>
        </p:blipFill>
        <p:spPr>
          <a:xfrm>
            <a:off x="10566401" y="188914"/>
            <a:ext cx="1350433" cy="581025"/>
          </a:xfrm>
          <a:prstGeom prst="rect">
            <a:avLst/>
          </a:prstGeom>
          <a:noFill/>
          <a:ln>
            <a:noFill/>
          </a:ln>
        </p:spPr>
      </p:pic>
      <p:sp>
        <p:nvSpPr>
          <p:cNvPr id="509" name="Google Shape;509;p64"/>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0" name="Google Shape;510;p64"/>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1" name="Google Shape;511;p64"/>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4_Title and Content" type="obj">
  <p:cSld name="OBJECT">
    <p:spTree>
      <p:nvGrpSpPr>
        <p:cNvPr id="1" name="Shape 518"/>
        <p:cNvGrpSpPr/>
        <p:nvPr/>
      </p:nvGrpSpPr>
      <p:grpSpPr>
        <a:xfrm>
          <a:off x="0" y="0"/>
          <a:ext cx="0" cy="0"/>
          <a:chOff x="0" y="0"/>
          <a:chExt cx="0" cy="0"/>
        </a:xfrm>
      </p:grpSpPr>
      <p:sp>
        <p:nvSpPr>
          <p:cNvPr id="519" name="Google Shape;519;p30"/>
          <p:cNvSpPr/>
          <p:nvPr/>
        </p:nvSpPr>
        <p:spPr>
          <a:xfrm>
            <a:off x="313267" y="223839"/>
            <a:ext cx="10126133" cy="511175"/>
          </a:xfrm>
          <a:prstGeom prst="rect">
            <a:avLst/>
          </a:prstGeom>
          <a:solidFill>
            <a:srgbClr val="002F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20" name="Google Shape;520;p30" descr="S:\secretary\communications\Logo Library\DHHR Bureau logos\DHHR_2013_BPH_Version3.jpg"/>
          <p:cNvPicPr preferRelativeResize="0"/>
          <p:nvPr/>
        </p:nvPicPr>
        <p:blipFill rotWithShape="1">
          <a:blip r:embed="rId2">
            <a:alphaModFix/>
          </a:blip>
          <a:srcRect/>
          <a:stretch/>
        </p:blipFill>
        <p:spPr>
          <a:xfrm>
            <a:off x="10579101" y="195263"/>
            <a:ext cx="1350433" cy="579437"/>
          </a:xfrm>
          <a:prstGeom prst="rect">
            <a:avLst/>
          </a:prstGeom>
          <a:noFill/>
          <a:ln>
            <a:noFill/>
          </a:ln>
        </p:spPr>
      </p:pic>
      <p:sp>
        <p:nvSpPr>
          <p:cNvPr id="521" name="Google Shape;521;p30"/>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2" name="Google Shape;522;p30"/>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3" name="Google Shape;523;p30"/>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33"/>
        <p:cNvGrpSpPr/>
        <p:nvPr/>
      </p:nvGrpSpPr>
      <p:grpSpPr>
        <a:xfrm>
          <a:off x="0" y="0"/>
          <a:ext cx="0" cy="0"/>
          <a:chOff x="0" y="0"/>
          <a:chExt cx="0" cy="0"/>
        </a:xfrm>
      </p:grpSpPr>
      <p:sp>
        <p:nvSpPr>
          <p:cNvPr id="134" name="Google Shape;134;p102"/>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5" name="Google Shape;135;p102"/>
          <p:cNvSpPr/>
          <p:nvPr/>
        </p:nvSpPr>
        <p:spPr>
          <a:xfrm>
            <a:off x="313267" y="223839"/>
            <a:ext cx="10126133" cy="511175"/>
          </a:xfrm>
          <a:prstGeom prst="rect">
            <a:avLst/>
          </a:prstGeom>
          <a:solidFill>
            <a:srgbClr val="D984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6" name="Google Shape;136;p102" descr="S:\secretary\communications\Logo Library\DHHR Bureau logos\DHHR_2013_BPH_Version3.jpg"/>
          <p:cNvPicPr preferRelativeResize="0"/>
          <p:nvPr/>
        </p:nvPicPr>
        <p:blipFill rotWithShape="1">
          <a:blip r:embed="rId2">
            <a:alphaModFix/>
          </a:blip>
          <a:srcRect/>
          <a:stretch/>
        </p:blipFill>
        <p:spPr>
          <a:xfrm>
            <a:off x="10642601" y="188914"/>
            <a:ext cx="1350433" cy="581025"/>
          </a:xfrm>
          <a:prstGeom prst="rect">
            <a:avLst/>
          </a:prstGeom>
          <a:noFill/>
          <a:ln>
            <a:noFill/>
          </a:ln>
        </p:spPr>
      </p:pic>
      <p:sp>
        <p:nvSpPr>
          <p:cNvPr id="137" name="Google Shape;137;p102"/>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8" name="Google Shape;138;p102"/>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 name="Google Shape;139;p102"/>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524"/>
        <p:cNvGrpSpPr/>
        <p:nvPr/>
      </p:nvGrpSpPr>
      <p:grpSpPr>
        <a:xfrm>
          <a:off x="0" y="0"/>
          <a:ext cx="0" cy="0"/>
          <a:chOff x="0" y="0"/>
          <a:chExt cx="0" cy="0"/>
        </a:xfrm>
      </p:grpSpPr>
      <p:sp>
        <p:nvSpPr>
          <p:cNvPr id="525" name="Google Shape;525;p65"/>
          <p:cNvSpPr/>
          <p:nvPr/>
        </p:nvSpPr>
        <p:spPr>
          <a:xfrm>
            <a:off x="313267" y="227014"/>
            <a:ext cx="8238067" cy="6397625"/>
          </a:xfrm>
          <a:prstGeom prst="rect">
            <a:avLst/>
          </a:prstGeom>
          <a:solidFill>
            <a:srgbClr val="1B2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26" name="Google Shape;526;p65"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527" name="Google Shape;527;p65"/>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8" name="Google Shape;528;p65"/>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29" name="Google Shape;529;p65"/>
          <p:cNvSpPr>
            <a:spLocks noGrp="1"/>
          </p:cNvSpPr>
          <p:nvPr>
            <p:ph type="pic" idx="2"/>
          </p:nvPr>
        </p:nvSpPr>
        <p:spPr>
          <a:xfrm>
            <a:off x="8610600" y="227359"/>
            <a:ext cx="1930400" cy="960091"/>
          </a:xfrm>
          <a:prstGeom prst="rect">
            <a:avLst/>
          </a:prstGeom>
          <a:noFill/>
          <a:ln>
            <a:noFill/>
          </a:ln>
        </p:spPr>
      </p:sp>
      <p:sp>
        <p:nvSpPr>
          <p:cNvPr id="530" name="Google Shape;530;p65"/>
          <p:cNvSpPr>
            <a:spLocks noGrp="1"/>
          </p:cNvSpPr>
          <p:nvPr>
            <p:ph type="pic" idx="3"/>
          </p:nvPr>
        </p:nvSpPr>
        <p:spPr>
          <a:xfrm>
            <a:off x="10600267" y="227359"/>
            <a:ext cx="1286933" cy="960090"/>
          </a:xfrm>
          <a:prstGeom prst="rect">
            <a:avLst/>
          </a:prstGeom>
          <a:noFill/>
          <a:ln>
            <a:noFill/>
          </a:ln>
        </p:spPr>
      </p:sp>
      <p:sp>
        <p:nvSpPr>
          <p:cNvPr id="531" name="Google Shape;531;p65"/>
          <p:cNvSpPr>
            <a:spLocks noGrp="1"/>
          </p:cNvSpPr>
          <p:nvPr>
            <p:ph type="pic" idx="4"/>
          </p:nvPr>
        </p:nvSpPr>
        <p:spPr>
          <a:xfrm>
            <a:off x="8610600" y="1227666"/>
            <a:ext cx="3276601" cy="2311400"/>
          </a:xfrm>
          <a:prstGeom prst="rect">
            <a:avLst/>
          </a:prstGeom>
          <a:noFill/>
          <a:ln>
            <a:noFill/>
          </a:ln>
        </p:spPr>
      </p:sp>
      <p:sp>
        <p:nvSpPr>
          <p:cNvPr id="532" name="Google Shape;532;p65"/>
          <p:cNvSpPr>
            <a:spLocks noGrp="1"/>
          </p:cNvSpPr>
          <p:nvPr>
            <p:ph type="pic" idx="5"/>
          </p:nvPr>
        </p:nvSpPr>
        <p:spPr>
          <a:xfrm>
            <a:off x="8610600" y="3580869"/>
            <a:ext cx="3276600" cy="1143530"/>
          </a:xfrm>
          <a:prstGeom prst="rect">
            <a:avLst/>
          </a:prstGeom>
          <a:noFill/>
          <a:ln>
            <a:noFill/>
          </a:ln>
        </p:spPr>
      </p:sp>
      <p:sp>
        <p:nvSpPr>
          <p:cNvPr id="533" name="Google Shape;533;p65"/>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34"/>
        <p:cNvGrpSpPr/>
        <p:nvPr/>
      </p:nvGrpSpPr>
      <p:grpSpPr>
        <a:xfrm>
          <a:off x="0" y="0"/>
          <a:ext cx="0" cy="0"/>
          <a:chOff x="0" y="0"/>
          <a:chExt cx="0" cy="0"/>
        </a:xfrm>
      </p:grpSpPr>
      <p:sp>
        <p:nvSpPr>
          <p:cNvPr id="535" name="Google Shape;535;p66"/>
          <p:cNvSpPr/>
          <p:nvPr/>
        </p:nvSpPr>
        <p:spPr>
          <a:xfrm>
            <a:off x="313267" y="227014"/>
            <a:ext cx="8238067" cy="6397625"/>
          </a:xfrm>
          <a:prstGeom prst="rect">
            <a:avLst/>
          </a:prstGeom>
          <a:solidFill>
            <a:srgbClr val="9F32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36" name="Google Shape;536;p66"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537" name="Google Shape;537;p66"/>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8" name="Google Shape;538;p66"/>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39" name="Google Shape;539;p66"/>
          <p:cNvSpPr>
            <a:spLocks noGrp="1"/>
          </p:cNvSpPr>
          <p:nvPr>
            <p:ph type="pic" idx="2"/>
          </p:nvPr>
        </p:nvSpPr>
        <p:spPr>
          <a:xfrm>
            <a:off x="8610600" y="227359"/>
            <a:ext cx="1930400" cy="960091"/>
          </a:xfrm>
          <a:prstGeom prst="rect">
            <a:avLst/>
          </a:prstGeom>
          <a:noFill/>
          <a:ln>
            <a:noFill/>
          </a:ln>
        </p:spPr>
      </p:sp>
      <p:sp>
        <p:nvSpPr>
          <p:cNvPr id="540" name="Google Shape;540;p66"/>
          <p:cNvSpPr>
            <a:spLocks noGrp="1"/>
          </p:cNvSpPr>
          <p:nvPr>
            <p:ph type="pic" idx="3"/>
          </p:nvPr>
        </p:nvSpPr>
        <p:spPr>
          <a:xfrm>
            <a:off x="10600267" y="227359"/>
            <a:ext cx="1286933" cy="960090"/>
          </a:xfrm>
          <a:prstGeom prst="rect">
            <a:avLst/>
          </a:prstGeom>
          <a:noFill/>
          <a:ln>
            <a:noFill/>
          </a:ln>
        </p:spPr>
      </p:sp>
      <p:sp>
        <p:nvSpPr>
          <p:cNvPr id="541" name="Google Shape;541;p66"/>
          <p:cNvSpPr>
            <a:spLocks noGrp="1"/>
          </p:cNvSpPr>
          <p:nvPr>
            <p:ph type="pic" idx="4"/>
          </p:nvPr>
        </p:nvSpPr>
        <p:spPr>
          <a:xfrm>
            <a:off x="8610600" y="1227666"/>
            <a:ext cx="3276601" cy="2311400"/>
          </a:xfrm>
          <a:prstGeom prst="rect">
            <a:avLst/>
          </a:prstGeom>
          <a:noFill/>
          <a:ln>
            <a:noFill/>
          </a:ln>
        </p:spPr>
      </p:sp>
      <p:sp>
        <p:nvSpPr>
          <p:cNvPr id="542" name="Google Shape;542;p66"/>
          <p:cNvSpPr>
            <a:spLocks noGrp="1"/>
          </p:cNvSpPr>
          <p:nvPr>
            <p:ph type="pic" idx="5"/>
          </p:nvPr>
        </p:nvSpPr>
        <p:spPr>
          <a:xfrm>
            <a:off x="8610600" y="3580869"/>
            <a:ext cx="3276600" cy="1143530"/>
          </a:xfrm>
          <a:prstGeom prst="rect">
            <a:avLst/>
          </a:prstGeom>
          <a:noFill/>
          <a:ln>
            <a:noFill/>
          </a:ln>
        </p:spPr>
      </p:sp>
      <p:sp>
        <p:nvSpPr>
          <p:cNvPr id="543" name="Google Shape;543;p66"/>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44"/>
        <p:cNvGrpSpPr/>
        <p:nvPr/>
      </p:nvGrpSpPr>
      <p:grpSpPr>
        <a:xfrm>
          <a:off x="0" y="0"/>
          <a:ext cx="0" cy="0"/>
          <a:chOff x="0" y="0"/>
          <a:chExt cx="0" cy="0"/>
        </a:xfrm>
      </p:grpSpPr>
      <p:sp>
        <p:nvSpPr>
          <p:cNvPr id="545" name="Google Shape;545;p67"/>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46" name="Google Shape;546;p67"/>
          <p:cNvSpPr/>
          <p:nvPr/>
        </p:nvSpPr>
        <p:spPr>
          <a:xfrm>
            <a:off x="313267" y="223839"/>
            <a:ext cx="10126133" cy="511175"/>
          </a:xfrm>
          <a:prstGeom prst="rect">
            <a:avLst/>
          </a:prstGeom>
          <a:solidFill>
            <a:srgbClr val="9F32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47" name="Google Shape;547;p67" descr="S:\secretary\communications\Logo Library\DHHR Bureau logos\DHHR_2013_BPH_Version3.jpg"/>
          <p:cNvPicPr preferRelativeResize="0"/>
          <p:nvPr/>
        </p:nvPicPr>
        <p:blipFill rotWithShape="1">
          <a:blip r:embed="rId2">
            <a:alphaModFix/>
          </a:blip>
          <a:srcRect/>
          <a:stretch/>
        </p:blipFill>
        <p:spPr>
          <a:xfrm>
            <a:off x="10439401" y="188914"/>
            <a:ext cx="1350433" cy="581025"/>
          </a:xfrm>
          <a:prstGeom prst="rect">
            <a:avLst/>
          </a:prstGeom>
          <a:noFill/>
          <a:ln>
            <a:noFill/>
          </a:ln>
        </p:spPr>
      </p:pic>
      <p:sp>
        <p:nvSpPr>
          <p:cNvPr id="548" name="Google Shape;548;p67"/>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9" name="Google Shape;549;p67"/>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0" name="Google Shape;550;p67"/>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551"/>
        <p:cNvGrpSpPr/>
        <p:nvPr/>
      </p:nvGrpSpPr>
      <p:grpSpPr>
        <a:xfrm>
          <a:off x="0" y="0"/>
          <a:ext cx="0" cy="0"/>
          <a:chOff x="0" y="0"/>
          <a:chExt cx="0" cy="0"/>
        </a:xfrm>
      </p:grpSpPr>
      <p:sp>
        <p:nvSpPr>
          <p:cNvPr id="552" name="Google Shape;552;p68"/>
          <p:cNvSpPr/>
          <p:nvPr/>
        </p:nvSpPr>
        <p:spPr>
          <a:xfrm>
            <a:off x="313267" y="227014"/>
            <a:ext cx="8238067" cy="6397625"/>
          </a:xfrm>
          <a:prstGeom prst="rect">
            <a:avLst/>
          </a:prstGeom>
          <a:solidFill>
            <a:srgbClr val="D984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53" name="Google Shape;553;p68"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554" name="Google Shape;554;p68"/>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5" name="Google Shape;555;p68"/>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56" name="Google Shape;556;p68"/>
          <p:cNvSpPr>
            <a:spLocks noGrp="1"/>
          </p:cNvSpPr>
          <p:nvPr>
            <p:ph type="pic" idx="2"/>
          </p:nvPr>
        </p:nvSpPr>
        <p:spPr>
          <a:xfrm>
            <a:off x="8610600" y="227359"/>
            <a:ext cx="1930400" cy="960091"/>
          </a:xfrm>
          <a:prstGeom prst="rect">
            <a:avLst/>
          </a:prstGeom>
          <a:noFill/>
          <a:ln>
            <a:noFill/>
          </a:ln>
        </p:spPr>
      </p:sp>
      <p:sp>
        <p:nvSpPr>
          <p:cNvPr id="557" name="Google Shape;557;p68"/>
          <p:cNvSpPr>
            <a:spLocks noGrp="1"/>
          </p:cNvSpPr>
          <p:nvPr>
            <p:ph type="pic" idx="3"/>
          </p:nvPr>
        </p:nvSpPr>
        <p:spPr>
          <a:xfrm>
            <a:off x="10600267" y="227359"/>
            <a:ext cx="1286933" cy="960090"/>
          </a:xfrm>
          <a:prstGeom prst="rect">
            <a:avLst/>
          </a:prstGeom>
          <a:noFill/>
          <a:ln>
            <a:noFill/>
          </a:ln>
        </p:spPr>
      </p:sp>
      <p:sp>
        <p:nvSpPr>
          <p:cNvPr id="558" name="Google Shape;558;p68"/>
          <p:cNvSpPr>
            <a:spLocks noGrp="1"/>
          </p:cNvSpPr>
          <p:nvPr>
            <p:ph type="pic" idx="4"/>
          </p:nvPr>
        </p:nvSpPr>
        <p:spPr>
          <a:xfrm>
            <a:off x="8610600" y="1227666"/>
            <a:ext cx="3276601" cy="2311400"/>
          </a:xfrm>
          <a:prstGeom prst="rect">
            <a:avLst/>
          </a:prstGeom>
          <a:noFill/>
          <a:ln>
            <a:noFill/>
          </a:ln>
        </p:spPr>
      </p:sp>
      <p:sp>
        <p:nvSpPr>
          <p:cNvPr id="559" name="Google Shape;559;p68"/>
          <p:cNvSpPr>
            <a:spLocks noGrp="1"/>
          </p:cNvSpPr>
          <p:nvPr>
            <p:ph type="pic" idx="5"/>
          </p:nvPr>
        </p:nvSpPr>
        <p:spPr>
          <a:xfrm>
            <a:off x="8610600" y="3580869"/>
            <a:ext cx="3276600" cy="1143530"/>
          </a:xfrm>
          <a:prstGeom prst="rect">
            <a:avLst/>
          </a:prstGeom>
          <a:noFill/>
          <a:ln>
            <a:noFill/>
          </a:ln>
        </p:spPr>
      </p:sp>
      <p:sp>
        <p:nvSpPr>
          <p:cNvPr id="560" name="Google Shape;560;p68"/>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61"/>
        <p:cNvGrpSpPr/>
        <p:nvPr/>
      </p:nvGrpSpPr>
      <p:grpSpPr>
        <a:xfrm>
          <a:off x="0" y="0"/>
          <a:ext cx="0" cy="0"/>
          <a:chOff x="0" y="0"/>
          <a:chExt cx="0" cy="0"/>
        </a:xfrm>
      </p:grpSpPr>
      <p:sp>
        <p:nvSpPr>
          <p:cNvPr id="562" name="Google Shape;562;p69"/>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63" name="Google Shape;563;p69"/>
          <p:cNvSpPr/>
          <p:nvPr/>
        </p:nvSpPr>
        <p:spPr>
          <a:xfrm>
            <a:off x="313267" y="223839"/>
            <a:ext cx="10126133" cy="511175"/>
          </a:xfrm>
          <a:prstGeom prst="rect">
            <a:avLst/>
          </a:prstGeom>
          <a:solidFill>
            <a:srgbClr val="D984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64" name="Google Shape;564;p69" descr="S:\secretary\communications\Logo Library\DHHR Bureau logos\DHHR_2013_BPH_Version3.jpg"/>
          <p:cNvPicPr preferRelativeResize="0"/>
          <p:nvPr/>
        </p:nvPicPr>
        <p:blipFill rotWithShape="1">
          <a:blip r:embed="rId2">
            <a:alphaModFix/>
          </a:blip>
          <a:srcRect/>
          <a:stretch/>
        </p:blipFill>
        <p:spPr>
          <a:xfrm>
            <a:off x="10642601" y="188914"/>
            <a:ext cx="1350433" cy="581025"/>
          </a:xfrm>
          <a:prstGeom prst="rect">
            <a:avLst/>
          </a:prstGeom>
          <a:noFill/>
          <a:ln>
            <a:noFill/>
          </a:ln>
        </p:spPr>
      </p:pic>
      <p:sp>
        <p:nvSpPr>
          <p:cNvPr id="565" name="Google Shape;565;p69"/>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6" name="Google Shape;566;p69"/>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67" name="Google Shape;567;p69"/>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68"/>
        <p:cNvGrpSpPr/>
        <p:nvPr/>
      </p:nvGrpSpPr>
      <p:grpSpPr>
        <a:xfrm>
          <a:off x="0" y="0"/>
          <a:ext cx="0" cy="0"/>
          <a:chOff x="0" y="0"/>
          <a:chExt cx="0" cy="0"/>
        </a:xfrm>
      </p:grpSpPr>
      <p:sp>
        <p:nvSpPr>
          <p:cNvPr id="569" name="Google Shape;569;p70"/>
          <p:cNvSpPr/>
          <p:nvPr/>
        </p:nvSpPr>
        <p:spPr>
          <a:xfrm>
            <a:off x="313267" y="227014"/>
            <a:ext cx="8238067" cy="6397625"/>
          </a:xfrm>
          <a:prstGeom prst="rect">
            <a:avLst/>
          </a:prstGeom>
          <a:solidFill>
            <a:srgbClr val="DBAA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70" name="Google Shape;570;p70"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571" name="Google Shape;571;p70"/>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2" name="Google Shape;572;p70"/>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73" name="Google Shape;573;p70"/>
          <p:cNvSpPr>
            <a:spLocks noGrp="1"/>
          </p:cNvSpPr>
          <p:nvPr>
            <p:ph type="pic" idx="2"/>
          </p:nvPr>
        </p:nvSpPr>
        <p:spPr>
          <a:xfrm>
            <a:off x="8610600" y="227359"/>
            <a:ext cx="1930400" cy="960091"/>
          </a:xfrm>
          <a:prstGeom prst="rect">
            <a:avLst/>
          </a:prstGeom>
          <a:noFill/>
          <a:ln>
            <a:noFill/>
          </a:ln>
        </p:spPr>
      </p:sp>
      <p:sp>
        <p:nvSpPr>
          <p:cNvPr id="574" name="Google Shape;574;p70"/>
          <p:cNvSpPr>
            <a:spLocks noGrp="1"/>
          </p:cNvSpPr>
          <p:nvPr>
            <p:ph type="pic" idx="3"/>
          </p:nvPr>
        </p:nvSpPr>
        <p:spPr>
          <a:xfrm>
            <a:off x="10600267" y="227359"/>
            <a:ext cx="1286933" cy="960090"/>
          </a:xfrm>
          <a:prstGeom prst="rect">
            <a:avLst/>
          </a:prstGeom>
          <a:noFill/>
          <a:ln>
            <a:noFill/>
          </a:ln>
        </p:spPr>
      </p:sp>
      <p:sp>
        <p:nvSpPr>
          <p:cNvPr id="575" name="Google Shape;575;p70"/>
          <p:cNvSpPr>
            <a:spLocks noGrp="1"/>
          </p:cNvSpPr>
          <p:nvPr>
            <p:ph type="pic" idx="4"/>
          </p:nvPr>
        </p:nvSpPr>
        <p:spPr>
          <a:xfrm>
            <a:off x="8610600" y="1227666"/>
            <a:ext cx="3276601" cy="2311400"/>
          </a:xfrm>
          <a:prstGeom prst="rect">
            <a:avLst/>
          </a:prstGeom>
          <a:noFill/>
          <a:ln>
            <a:noFill/>
          </a:ln>
        </p:spPr>
      </p:sp>
      <p:sp>
        <p:nvSpPr>
          <p:cNvPr id="576" name="Google Shape;576;p70"/>
          <p:cNvSpPr>
            <a:spLocks noGrp="1"/>
          </p:cNvSpPr>
          <p:nvPr>
            <p:ph type="pic" idx="5"/>
          </p:nvPr>
        </p:nvSpPr>
        <p:spPr>
          <a:xfrm>
            <a:off x="8610600" y="3580869"/>
            <a:ext cx="3276600" cy="1143530"/>
          </a:xfrm>
          <a:prstGeom prst="rect">
            <a:avLst/>
          </a:prstGeom>
          <a:noFill/>
          <a:ln>
            <a:noFill/>
          </a:ln>
        </p:spPr>
      </p:sp>
      <p:sp>
        <p:nvSpPr>
          <p:cNvPr id="577" name="Google Shape;577;p70"/>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78"/>
        <p:cNvGrpSpPr/>
        <p:nvPr/>
      </p:nvGrpSpPr>
      <p:grpSpPr>
        <a:xfrm>
          <a:off x="0" y="0"/>
          <a:ext cx="0" cy="0"/>
          <a:chOff x="0" y="0"/>
          <a:chExt cx="0" cy="0"/>
        </a:xfrm>
      </p:grpSpPr>
      <p:sp>
        <p:nvSpPr>
          <p:cNvPr id="579" name="Google Shape;579;p71"/>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0" name="Google Shape;580;p71"/>
          <p:cNvSpPr/>
          <p:nvPr/>
        </p:nvSpPr>
        <p:spPr>
          <a:xfrm>
            <a:off x="313267" y="223839"/>
            <a:ext cx="10126133" cy="511175"/>
          </a:xfrm>
          <a:prstGeom prst="rect">
            <a:avLst/>
          </a:prstGeom>
          <a:solidFill>
            <a:srgbClr val="DBAA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81" name="Google Shape;581;p71" descr="S:\secretary\communications\Logo Library\DHHR Bureau logos\DHHR_2013_BPH_Version3.jpg"/>
          <p:cNvPicPr preferRelativeResize="0"/>
          <p:nvPr/>
        </p:nvPicPr>
        <p:blipFill rotWithShape="1">
          <a:blip r:embed="rId2">
            <a:alphaModFix/>
          </a:blip>
          <a:srcRect/>
          <a:stretch/>
        </p:blipFill>
        <p:spPr>
          <a:xfrm>
            <a:off x="10566401" y="188914"/>
            <a:ext cx="1350433" cy="581025"/>
          </a:xfrm>
          <a:prstGeom prst="rect">
            <a:avLst/>
          </a:prstGeom>
          <a:noFill/>
          <a:ln>
            <a:noFill/>
          </a:ln>
        </p:spPr>
      </p:pic>
      <p:sp>
        <p:nvSpPr>
          <p:cNvPr id="582" name="Google Shape;582;p71"/>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3" name="Google Shape;583;p71"/>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84" name="Google Shape;584;p71"/>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85"/>
        <p:cNvGrpSpPr/>
        <p:nvPr/>
      </p:nvGrpSpPr>
      <p:grpSpPr>
        <a:xfrm>
          <a:off x="0" y="0"/>
          <a:ext cx="0" cy="0"/>
          <a:chOff x="0" y="0"/>
          <a:chExt cx="0" cy="0"/>
        </a:xfrm>
      </p:grpSpPr>
      <p:sp>
        <p:nvSpPr>
          <p:cNvPr id="586" name="Google Shape;586;p72"/>
          <p:cNvSpPr/>
          <p:nvPr/>
        </p:nvSpPr>
        <p:spPr>
          <a:xfrm>
            <a:off x="313267" y="227014"/>
            <a:ext cx="8238067" cy="6397625"/>
          </a:xfrm>
          <a:prstGeom prst="rect">
            <a:avLst/>
          </a:prstGeom>
          <a:solidFill>
            <a:srgbClr val="9495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87" name="Google Shape;587;p72"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588" name="Google Shape;588;p72"/>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9" name="Google Shape;589;p72"/>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90" name="Google Shape;590;p72"/>
          <p:cNvSpPr>
            <a:spLocks noGrp="1"/>
          </p:cNvSpPr>
          <p:nvPr>
            <p:ph type="pic" idx="2"/>
          </p:nvPr>
        </p:nvSpPr>
        <p:spPr>
          <a:xfrm>
            <a:off x="8610600" y="227359"/>
            <a:ext cx="1930400" cy="960091"/>
          </a:xfrm>
          <a:prstGeom prst="rect">
            <a:avLst/>
          </a:prstGeom>
          <a:noFill/>
          <a:ln>
            <a:noFill/>
          </a:ln>
        </p:spPr>
      </p:sp>
      <p:sp>
        <p:nvSpPr>
          <p:cNvPr id="591" name="Google Shape;591;p72"/>
          <p:cNvSpPr>
            <a:spLocks noGrp="1"/>
          </p:cNvSpPr>
          <p:nvPr>
            <p:ph type="pic" idx="3"/>
          </p:nvPr>
        </p:nvSpPr>
        <p:spPr>
          <a:xfrm>
            <a:off x="10600267" y="227359"/>
            <a:ext cx="1286933" cy="960090"/>
          </a:xfrm>
          <a:prstGeom prst="rect">
            <a:avLst/>
          </a:prstGeom>
          <a:noFill/>
          <a:ln>
            <a:noFill/>
          </a:ln>
        </p:spPr>
      </p:sp>
      <p:sp>
        <p:nvSpPr>
          <p:cNvPr id="592" name="Google Shape;592;p72"/>
          <p:cNvSpPr>
            <a:spLocks noGrp="1"/>
          </p:cNvSpPr>
          <p:nvPr>
            <p:ph type="pic" idx="4"/>
          </p:nvPr>
        </p:nvSpPr>
        <p:spPr>
          <a:xfrm>
            <a:off x="8610600" y="1227666"/>
            <a:ext cx="3276601" cy="2311400"/>
          </a:xfrm>
          <a:prstGeom prst="rect">
            <a:avLst/>
          </a:prstGeom>
          <a:noFill/>
          <a:ln>
            <a:noFill/>
          </a:ln>
        </p:spPr>
      </p:sp>
      <p:sp>
        <p:nvSpPr>
          <p:cNvPr id="593" name="Google Shape;593;p72"/>
          <p:cNvSpPr>
            <a:spLocks noGrp="1"/>
          </p:cNvSpPr>
          <p:nvPr>
            <p:ph type="pic" idx="5"/>
          </p:nvPr>
        </p:nvSpPr>
        <p:spPr>
          <a:xfrm>
            <a:off x="8610600" y="3580869"/>
            <a:ext cx="3276600" cy="1143530"/>
          </a:xfrm>
          <a:prstGeom prst="rect">
            <a:avLst/>
          </a:prstGeom>
          <a:noFill/>
          <a:ln>
            <a:noFill/>
          </a:ln>
        </p:spPr>
      </p:sp>
      <p:sp>
        <p:nvSpPr>
          <p:cNvPr id="594" name="Google Shape;594;p72"/>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595"/>
        <p:cNvGrpSpPr/>
        <p:nvPr/>
      </p:nvGrpSpPr>
      <p:grpSpPr>
        <a:xfrm>
          <a:off x="0" y="0"/>
          <a:ext cx="0" cy="0"/>
          <a:chOff x="0" y="0"/>
          <a:chExt cx="0" cy="0"/>
        </a:xfrm>
      </p:grpSpPr>
      <p:sp>
        <p:nvSpPr>
          <p:cNvPr id="596" name="Google Shape;596;p73"/>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97" name="Google Shape;597;p73"/>
          <p:cNvSpPr/>
          <p:nvPr/>
        </p:nvSpPr>
        <p:spPr>
          <a:xfrm>
            <a:off x="313267" y="223839"/>
            <a:ext cx="10126133" cy="511175"/>
          </a:xfrm>
          <a:prstGeom prst="rect">
            <a:avLst/>
          </a:prstGeom>
          <a:solidFill>
            <a:srgbClr val="959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98" name="Google Shape;598;p73" descr="S:\secretary\communications\Logo Library\DHHR Bureau logos\DHHR_2013_BPH_Version3.jpg"/>
          <p:cNvPicPr preferRelativeResize="0"/>
          <p:nvPr/>
        </p:nvPicPr>
        <p:blipFill rotWithShape="1">
          <a:blip r:embed="rId2">
            <a:alphaModFix/>
          </a:blip>
          <a:srcRect/>
          <a:stretch/>
        </p:blipFill>
        <p:spPr>
          <a:xfrm>
            <a:off x="10528301" y="188914"/>
            <a:ext cx="1350433" cy="581025"/>
          </a:xfrm>
          <a:prstGeom prst="rect">
            <a:avLst/>
          </a:prstGeom>
          <a:noFill/>
          <a:ln>
            <a:noFill/>
          </a:ln>
        </p:spPr>
      </p:pic>
      <p:sp>
        <p:nvSpPr>
          <p:cNvPr id="599" name="Google Shape;599;p73"/>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0" name="Google Shape;600;p73"/>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01" name="Google Shape;601;p73"/>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602"/>
        <p:cNvGrpSpPr/>
        <p:nvPr/>
      </p:nvGrpSpPr>
      <p:grpSpPr>
        <a:xfrm>
          <a:off x="0" y="0"/>
          <a:ext cx="0" cy="0"/>
          <a:chOff x="0" y="0"/>
          <a:chExt cx="0" cy="0"/>
        </a:xfrm>
      </p:grpSpPr>
      <p:sp>
        <p:nvSpPr>
          <p:cNvPr id="603" name="Google Shape;603;p74"/>
          <p:cNvSpPr/>
          <p:nvPr/>
        </p:nvSpPr>
        <p:spPr>
          <a:xfrm>
            <a:off x="313267" y="227014"/>
            <a:ext cx="8238067" cy="6397625"/>
          </a:xfrm>
          <a:prstGeom prst="rect">
            <a:avLst/>
          </a:prstGeom>
          <a:solidFill>
            <a:srgbClr val="8DB8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04" name="Google Shape;604;p74"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605" name="Google Shape;605;p74"/>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6" name="Google Shape;606;p74"/>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07" name="Google Shape;607;p74"/>
          <p:cNvSpPr>
            <a:spLocks noGrp="1"/>
          </p:cNvSpPr>
          <p:nvPr>
            <p:ph type="pic" idx="2"/>
          </p:nvPr>
        </p:nvSpPr>
        <p:spPr>
          <a:xfrm>
            <a:off x="8610600" y="227359"/>
            <a:ext cx="1930400" cy="960091"/>
          </a:xfrm>
          <a:prstGeom prst="rect">
            <a:avLst/>
          </a:prstGeom>
          <a:noFill/>
          <a:ln>
            <a:noFill/>
          </a:ln>
        </p:spPr>
      </p:sp>
      <p:sp>
        <p:nvSpPr>
          <p:cNvPr id="608" name="Google Shape;608;p74"/>
          <p:cNvSpPr>
            <a:spLocks noGrp="1"/>
          </p:cNvSpPr>
          <p:nvPr>
            <p:ph type="pic" idx="3"/>
          </p:nvPr>
        </p:nvSpPr>
        <p:spPr>
          <a:xfrm>
            <a:off x="10600267" y="227359"/>
            <a:ext cx="1286933" cy="960090"/>
          </a:xfrm>
          <a:prstGeom prst="rect">
            <a:avLst/>
          </a:prstGeom>
          <a:noFill/>
          <a:ln>
            <a:noFill/>
          </a:ln>
        </p:spPr>
      </p:sp>
      <p:sp>
        <p:nvSpPr>
          <p:cNvPr id="609" name="Google Shape;609;p74"/>
          <p:cNvSpPr>
            <a:spLocks noGrp="1"/>
          </p:cNvSpPr>
          <p:nvPr>
            <p:ph type="pic" idx="4"/>
          </p:nvPr>
        </p:nvSpPr>
        <p:spPr>
          <a:xfrm>
            <a:off x="8610600" y="1227666"/>
            <a:ext cx="3276601" cy="2311400"/>
          </a:xfrm>
          <a:prstGeom prst="rect">
            <a:avLst/>
          </a:prstGeom>
          <a:noFill/>
          <a:ln>
            <a:noFill/>
          </a:ln>
        </p:spPr>
      </p:sp>
      <p:sp>
        <p:nvSpPr>
          <p:cNvPr id="610" name="Google Shape;610;p74"/>
          <p:cNvSpPr>
            <a:spLocks noGrp="1"/>
          </p:cNvSpPr>
          <p:nvPr>
            <p:ph type="pic" idx="5"/>
          </p:nvPr>
        </p:nvSpPr>
        <p:spPr>
          <a:xfrm>
            <a:off x="8610600" y="3580869"/>
            <a:ext cx="3276600" cy="1143530"/>
          </a:xfrm>
          <a:prstGeom prst="rect">
            <a:avLst/>
          </a:prstGeom>
          <a:noFill/>
          <a:ln>
            <a:noFill/>
          </a:ln>
        </p:spPr>
      </p:sp>
      <p:sp>
        <p:nvSpPr>
          <p:cNvPr id="611" name="Google Shape;611;p74"/>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0"/>
        <p:cNvGrpSpPr/>
        <p:nvPr/>
      </p:nvGrpSpPr>
      <p:grpSpPr>
        <a:xfrm>
          <a:off x="0" y="0"/>
          <a:ext cx="0" cy="0"/>
          <a:chOff x="0" y="0"/>
          <a:chExt cx="0" cy="0"/>
        </a:xfrm>
      </p:grpSpPr>
      <p:sp>
        <p:nvSpPr>
          <p:cNvPr id="141" name="Google Shape;141;p103"/>
          <p:cNvSpPr/>
          <p:nvPr/>
        </p:nvSpPr>
        <p:spPr>
          <a:xfrm>
            <a:off x="313267" y="227014"/>
            <a:ext cx="8238067" cy="6397625"/>
          </a:xfrm>
          <a:prstGeom prst="rect">
            <a:avLst/>
          </a:prstGeom>
          <a:solidFill>
            <a:srgbClr val="DBAA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42" name="Google Shape;142;p103"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143" name="Google Shape;143;p103"/>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4" name="Google Shape;144;p103"/>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5" name="Google Shape;145;p103"/>
          <p:cNvSpPr>
            <a:spLocks noGrp="1"/>
          </p:cNvSpPr>
          <p:nvPr>
            <p:ph type="pic" idx="2"/>
          </p:nvPr>
        </p:nvSpPr>
        <p:spPr>
          <a:xfrm>
            <a:off x="8610600" y="227359"/>
            <a:ext cx="1930400" cy="960091"/>
          </a:xfrm>
          <a:prstGeom prst="rect">
            <a:avLst/>
          </a:prstGeom>
          <a:noFill/>
          <a:ln>
            <a:noFill/>
          </a:ln>
        </p:spPr>
      </p:sp>
      <p:sp>
        <p:nvSpPr>
          <p:cNvPr id="146" name="Google Shape;146;p103"/>
          <p:cNvSpPr>
            <a:spLocks noGrp="1"/>
          </p:cNvSpPr>
          <p:nvPr>
            <p:ph type="pic" idx="3"/>
          </p:nvPr>
        </p:nvSpPr>
        <p:spPr>
          <a:xfrm>
            <a:off x="10600267" y="227359"/>
            <a:ext cx="1286933" cy="960090"/>
          </a:xfrm>
          <a:prstGeom prst="rect">
            <a:avLst/>
          </a:prstGeom>
          <a:noFill/>
          <a:ln>
            <a:noFill/>
          </a:ln>
        </p:spPr>
      </p:sp>
      <p:sp>
        <p:nvSpPr>
          <p:cNvPr id="147" name="Google Shape;147;p103"/>
          <p:cNvSpPr>
            <a:spLocks noGrp="1"/>
          </p:cNvSpPr>
          <p:nvPr>
            <p:ph type="pic" idx="4"/>
          </p:nvPr>
        </p:nvSpPr>
        <p:spPr>
          <a:xfrm>
            <a:off x="8610600" y="1227666"/>
            <a:ext cx="3276601" cy="2311400"/>
          </a:xfrm>
          <a:prstGeom prst="rect">
            <a:avLst/>
          </a:prstGeom>
          <a:noFill/>
          <a:ln>
            <a:noFill/>
          </a:ln>
        </p:spPr>
      </p:sp>
      <p:sp>
        <p:nvSpPr>
          <p:cNvPr id="148" name="Google Shape;148;p103"/>
          <p:cNvSpPr>
            <a:spLocks noGrp="1"/>
          </p:cNvSpPr>
          <p:nvPr>
            <p:ph type="pic" idx="5"/>
          </p:nvPr>
        </p:nvSpPr>
        <p:spPr>
          <a:xfrm>
            <a:off x="8610600" y="3580869"/>
            <a:ext cx="3276600" cy="1143530"/>
          </a:xfrm>
          <a:prstGeom prst="rect">
            <a:avLst/>
          </a:prstGeom>
          <a:noFill/>
          <a:ln>
            <a:noFill/>
          </a:ln>
        </p:spPr>
      </p:sp>
      <p:sp>
        <p:nvSpPr>
          <p:cNvPr id="149" name="Google Shape;149;p103"/>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612"/>
        <p:cNvGrpSpPr/>
        <p:nvPr/>
      </p:nvGrpSpPr>
      <p:grpSpPr>
        <a:xfrm>
          <a:off x="0" y="0"/>
          <a:ext cx="0" cy="0"/>
          <a:chOff x="0" y="0"/>
          <a:chExt cx="0" cy="0"/>
        </a:xfrm>
      </p:grpSpPr>
      <p:sp>
        <p:nvSpPr>
          <p:cNvPr id="613" name="Google Shape;613;p75"/>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14" name="Google Shape;614;p75"/>
          <p:cNvSpPr/>
          <p:nvPr/>
        </p:nvSpPr>
        <p:spPr>
          <a:xfrm>
            <a:off x="313267" y="223839"/>
            <a:ext cx="10126133" cy="511175"/>
          </a:xfrm>
          <a:prstGeom prst="rect">
            <a:avLst/>
          </a:prstGeom>
          <a:solidFill>
            <a:srgbClr val="8BB8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15" name="Google Shape;615;p75" descr="S:\secretary\communications\Logo Library\DHHR Bureau logos\DHHR_2013_BPH_Version3.jpg"/>
          <p:cNvPicPr preferRelativeResize="0"/>
          <p:nvPr/>
        </p:nvPicPr>
        <p:blipFill rotWithShape="1">
          <a:blip r:embed="rId2">
            <a:alphaModFix/>
          </a:blip>
          <a:srcRect/>
          <a:stretch/>
        </p:blipFill>
        <p:spPr>
          <a:xfrm>
            <a:off x="10566401" y="188914"/>
            <a:ext cx="1350433" cy="581025"/>
          </a:xfrm>
          <a:prstGeom prst="rect">
            <a:avLst/>
          </a:prstGeom>
          <a:noFill/>
          <a:ln>
            <a:noFill/>
          </a:ln>
        </p:spPr>
      </p:pic>
      <p:sp>
        <p:nvSpPr>
          <p:cNvPr id="616" name="Google Shape;616;p75"/>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7" name="Google Shape;617;p75"/>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8" name="Google Shape;618;p75"/>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4_Title and Content" type="obj">
  <p:cSld name="OBJECT">
    <p:spTree>
      <p:nvGrpSpPr>
        <p:cNvPr id="1" name="Shape 625"/>
        <p:cNvGrpSpPr/>
        <p:nvPr/>
      </p:nvGrpSpPr>
      <p:grpSpPr>
        <a:xfrm>
          <a:off x="0" y="0"/>
          <a:ext cx="0" cy="0"/>
          <a:chOff x="0" y="0"/>
          <a:chExt cx="0" cy="0"/>
        </a:xfrm>
      </p:grpSpPr>
      <p:sp>
        <p:nvSpPr>
          <p:cNvPr id="626" name="Google Shape;626;p32"/>
          <p:cNvSpPr/>
          <p:nvPr/>
        </p:nvSpPr>
        <p:spPr>
          <a:xfrm>
            <a:off x="313267" y="223839"/>
            <a:ext cx="10126133" cy="511175"/>
          </a:xfrm>
          <a:prstGeom prst="rect">
            <a:avLst/>
          </a:prstGeom>
          <a:solidFill>
            <a:srgbClr val="002F6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27" name="Google Shape;627;p32" descr="S:\secretary\communications\Logo Library\DHHR Bureau logos\DHHR_2013_BPH_Version3.jpg"/>
          <p:cNvPicPr preferRelativeResize="0"/>
          <p:nvPr/>
        </p:nvPicPr>
        <p:blipFill rotWithShape="1">
          <a:blip r:embed="rId2">
            <a:alphaModFix/>
          </a:blip>
          <a:srcRect/>
          <a:stretch/>
        </p:blipFill>
        <p:spPr>
          <a:xfrm>
            <a:off x="10579101" y="195263"/>
            <a:ext cx="1350433" cy="579437"/>
          </a:xfrm>
          <a:prstGeom prst="rect">
            <a:avLst/>
          </a:prstGeom>
          <a:noFill/>
          <a:ln>
            <a:noFill/>
          </a:ln>
        </p:spPr>
      </p:pic>
      <p:sp>
        <p:nvSpPr>
          <p:cNvPr id="628" name="Google Shape;628;p32"/>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9" name="Google Shape;629;p32"/>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30" name="Google Shape;630;p32"/>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631"/>
        <p:cNvGrpSpPr/>
        <p:nvPr/>
      </p:nvGrpSpPr>
      <p:grpSpPr>
        <a:xfrm>
          <a:off x="0" y="0"/>
          <a:ext cx="0" cy="0"/>
          <a:chOff x="0" y="0"/>
          <a:chExt cx="0" cy="0"/>
        </a:xfrm>
      </p:grpSpPr>
      <p:sp>
        <p:nvSpPr>
          <p:cNvPr id="632" name="Google Shape;632;p87"/>
          <p:cNvSpPr/>
          <p:nvPr/>
        </p:nvSpPr>
        <p:spPr>
          <a:xfrm>
            <a:off x="313267" y="227014"/>
            <a:ext cx="8238067" cy="6397625"/>
          </a:xfrm>
          <a:prstGeom prst="rect">
            <a:avLst/>
          </a:prstGeom>
          <a:solidFill>
            <a:srgbClr val="1B2C6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33" name="Google Shape;633;p87"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634" name="Google Shape;634;p87"/>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35" name="Google Shape;635;p87"/>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36" name="Google Shape;636;p87"/>
          <p:cNvSpPr>
            <a:spLocks noGrp="1"/>
          </p:cNvSpPr>
          <p:nvPr>
            <p:ph type="pic" idx="2"/>
          </p:nvPr>
        </p:nvSpPr>
        <p:spPr>
          <a:xfrm>
            <a:off x="8610600" y="227359"/>
            <a:ext cx="1930400" cy="960091"/>
          </a:xfrm>
          <a:prstGeom prst="rect">
            <a:avLst/>
          </a:prstGeom>
          <a:noFill/>
          <a:ln>
            <a:noFill/>
          </a:ln>
        </p:spPr>
      </p:sp>
      <p:sp>
        <p:nvSpPr>
          <p:cNvPr id="637" name="Google Shape;637;p87"/>
          <p:cNvSpPr>
            <a:spLocks noGrp="1"/>
          </p:cNvSpPr>
          <p:nvPr>
            <p:ph type="pic" idx="3"/>
          </p:nvPr>
        </p:nvSpPr>
        <p:spPr>
          <a:xfrm>
            <a:off x="10600267" y="227359"/>
            <a:ext cx="1286933" cy="960090"/>
          </a:xfrm>
          <a:prstGeom prst="rect">
            <a:avLst/>
          </a:prstGeom>
          <a:noFill/>
          <a:ln>
            <a:noFill/>
          </a:ln>
        </p:spPr>
      </p:sp>
      <p:sp>
        <p:nvSpPr>
          <p:cNvPr id="638" name="Google Shape;638;p87"/>
          <p:cNvSpPr>
            <a:spLocks noGrp="1"/>
          </p:cNvSpPr>
          <p:nvPr>
            <p:ph type="pic" idx="4"/>
          </p:nvPr>
        </p:nvSpPr>
        <p:spPr>
          <a:xfrm>
            <a:off x="8610600" y="1227666"/>
            <a:ext cx="3276601" cy="2311400"/>
          </a:xfrm>
          <a:prstGeom prst="rect">
            <a:avLst/>
          </a:prstGeom>
          <a:noFill/>
          <a:ln>
            <a:noFill/>
          </a:ln>
        </p:spPr>
      </p:sp>
      <p:sp>
        <p:nvSpPr>
          <p:cNvPr id="639" name="Google Shape;639;p87"/>
          <p:cNvSpPr>
            <a:spLocks noGrp="1"/>
          </p:cNvSpPr>
          <p:nvPr>
            <p:ph type="pic" idx="5"/>
          </p:nvPr>
        </p:nvSpPr>
        <p:spPr>
          <a:xfrm>
            <a:off x="8610600" y="3580869"/>
            <a:ext cx="3276600" cy="1143530"/>
          </a:xfrm>
          <a:prstGeom prst="rect">
            <a:avLst/>
          </a:prstGeom>
          <a:noFill/>
          <a:ln>
            <a:noFill/>
          </a:ln>
        </p:spPr>
      </p:sp>
      <p:sp>
        <p:nvSpPr>
          <p:cNvPr id="640" name="Google Shape;640;p87"/>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41"/>
        <p:cNvGrpSpPr/>
        <p:nvPr/>
      </p:nvGrpSpPr>
      <p:grpSpPr>
        <a:xfrm>
          <a:off x="0" y="0"/>
          <a:ext cx="0" cy="0"/>
          <a:chOff x="0" y="0"/>
          <a:chExt cx="0" cy="0"/>
        </a:xfrm>
      </p:grpSpPr>
      <p:sp>
        <p:nvSpPr>
          <p:cNvPr id="642" name="Google Shape;642;p88"/>
          <p:cNvSpPr/>
          <p:nvPr/>
        </p:nvSpPr>
        <p:spPr>
          <a:xfrm>
            <a:off x="313267" y="227014"/>
            <a:ext cx="8238067" cy="6397625"/>
          </a:xfrm>
          <a:prstGeom prst="rect">
            <a:avLst/>
          </a:prstGeom>
          <a:solidFill>
            <a:srgbClr val="9F32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43" name="Google Shape;643;p88"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644" name="Google Shape;644;p88"/>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5" name="Google Shape;645;p88"/>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46" name="Google Shape;646;p88"/>
          <p:cNvSpPr>
            <a:spLocks noGrp="1"/>
          </p:cNvSpPr>
          <p:nvPr>
            <p:ph type="pic" idx="2"/>
          </p:nvPr>
        </p:nvSpPr>
        <p:spPr>
          <a:xfrm>
            <a:off x="8610600" y="227359"/>
            <a:ext cx="1930400" cy="960091"/>
          </a:xfrm>
          <a:prstGeom prst="rect">
            <a:avLst/>
          </a:prstGeom>
          <a:noFill/>
          <a:ln>
            <a:noFill/>
          </a:ln>
        </p:spPr>
      </p:sp>
      <p:sp>
        <p:nvSpPr>
          <p:cNvPr id="647" name="Google Shape;647;p88"/>
          <p:cNvSpPr>
            <a:spLocks noGrp="1"/>
          </p:cNvSpPr>
          <p:nvPr>
            <p:ph type="pic" idx="3"/>
          </p:nvPr>
        </p:nvSpPr>
        <p:spPr>
          <a:xfrm>
            <a:off x="10600267" y="227359"/>
            <a:ext cx="1286933" cy="960090"/>
          </a:xfrm>
          <a:prstGeom prst="rect">
            <a:avLst/>
          </a:prstGeom>
          <a:noFill/>
          <a:ln>
            <a:noFill/>
          </a:ln>
        </p:spPr>
      </p:sp>
      <p:sp>
        <p:nvSpPr>
          <p:cNvPr id="648" name="Google Shape;648;p88"/>
          <p:cNvSpPr>
            <a:spLocks noGrp="1"/>
          </p:cNvSpPr>
          <p:nvPr>
            <p:ph type="pic" idx="4"/>
          </p:nvPr>
        </p:nvSpPr>
        <p:spPr>
          <a:xfrm>
            <a:off x="8610600" y="1227666"/>
            <a:ext cx="3276601" cy="2311400"/>
          </a:xfrm>
          <a:prstGeom prst="rect">
            <a:avLst/>
          </a:prstGeom>
          <a:noFill/>
          <a:ln>
            <a:noFill/>
          </a:ln>
        </p:spPr>
      </p:sp>
      <p:sp>
        <p:nvSpPr>
          <p:cNvPr id="649" name="Google Shape;649;p88"/>
          <p:cNvSpPr>
            <a:spLocks noGrp="1"/>
          </p:cNvSpPr>
          <p:nvPr>
            <p:ph type="pic" idx="5"/>
          </p:nvPr>
        </p:nvSpPr>
        <p:spPr>
          <a:xfrm>
            <a:off x="8610600" y="3580869"/>
            <a:ext cx="3276600" cy="1143530"/>
          </a:xfrm>
          <a:prstGeom prst="rect">
            <a:avLst/>
          </a:prstGeom>
          <a:noFill/>
          <a:ln>
            <a:noFill/>
          </a:ln>
        </p:spPr>
      </p:sp>
      <p:sp>
        <p:nvSpPr>
          <p:cNvPr id="650" name="Google Shape;650;p88"/>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51"/>
        <p:cNvGrpSpPr/>
        <p:nvPr/>
      </p:nvGrpSpPr>
      <p:grpSpPr>
        <a:xfrm>
          <a:off x="0" y="0"/>
          <a:ext cx="0" cy="0"/>
          <a:chOff x="0" y="0"/>
          <a:chExt cx="0" cy="0"/>
        </a:xfrm>
      </p:grpSpPr>
      <p:sp>
        <p:nvSpPr>
          <p:cNvPr id="652" name="Google Shape;652;p89"/>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53" name="Google Shape;653;p89"/>
          <p:cNvSpPr/>
          <p:nvPr/>
        </p:nvSpPr>
        <p:spPr>
          <a:xfrm>
            <a:off x="313267" y="223839"/>
            <a:ext cx="10126133" cy="511175"/>
          </a:xfrm>
          <a:prstGeom prst="rect">
            <a:avLst/>
          </a:prstGeom>
          <a:solidFill>
            <a:srgbClr val="9F321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54" name="Google Shape;654;p89" descr="S:\secretary\communications\Logo Library\DHHR Bureau logos\DHHR_2013_BPH_Version3.jpg"/>
          <p:cNvPicPr preferRelativeResize="0"/>
          <p:nvPr/>
        </p:nvPicPr>
        <p:blipFill rotWithShape="1">
          <a:blip r:embed="rId2">
            <a:alphaModFix/>
          </a:blip>
          <a:srcRect/>
          <a:stretch/>
        </p:blipFill>
        <p:spPr>
          <a:xfrm>
            <a:off x="10439401" y="188914"/>
            <a:ext cx="1350433" cy="581025"/>
          </a:xfrm>
          <a:prstGeom prst="rect">
            <a:avLst/>
          </a:prstGeom>
          <a:noFill/>
          <a:ln>
            <a:noFill/>
          </a:ln>
        </p:spPr>
      </p:pic>
      <p:sp>
        <p:nvSpPr>
          <p:cNvPr id="655" name="Google Shape;655;p89"/>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6" name="Google Shape;656;p89"/>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7" name="Google Shape;657;p89"/>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658"/>
        <p:cNvGrpSpPr/>
        <p:nvPr/>
      </p:nvGrpSpPr>
      <p:grpSpPr>
        <a:xfrm>
          <a:off x="0" y="0"/>
          <a:ext cx="0" cy="0"/>
          <a:chOff x="0" y="0"/>
          <a:chExt cx="0" cy="0"/>
        </a:xfrm>
      </p:grpSpPr>
      <p:sp>
        <p:nvSpPr>
          <p:cNvPr id="659" name="Google Shape;659;p90"/>
          <p:cNvSpPr/>
          <p:nvPr/>
        </p:nvSpPr>
        <p:spPr>
          <a:xfrm>
            <a:off x="313267" y="227014"/>
            <a:ext cx="8238067" cy="6397625"/>
          </a:xfrm>
          <a:prstGeom prst="rect">
            <a:avLst/>
          </a:prstGeom>
          <a:solidFill>
            <a:srgbClr val="D984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60" name="Google Shape;660;p90"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661" name="Google Shape;661;p90"/>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2" name="Google Shape;662;p90"/>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63" name="Google Shape;663;p90"/>
          <p:cNvSpPr>
            <a:spLocks noGrp="1"/>
          </p:cNvSpPr>
          <p:nvPr>
            <p:ph type="pic" idx="2"/>
          </p:nvPr>
        </p:nvSpPr>
        <p:spPr>
          <a:xfrm>
            <a:off x="8610600" y="227359"/>
            <a:ext cx="1930400" cy="960091"/>
          </a:xfrm>
          <a:prstGeom prst="rect">
            <a:avLst/>
          </a:prstGeom>
          <a:noFill/>
          <a:ln>
            <a:noFill/>
          </a:ln>
        </p:spPr>
      </p:sp>
      <p:sp>
        <p:nvSpPr>
          <p:cNvPr id="664" name="Google Shape;664;p90"/>
          <p:cNvSpPr>
            <a:spLocks noGrp="1"/>
          </p:cNvSpPr>
          <p:nvPr>
            <p:ph type="pic" idx="3"/>
          </p:nvPr>
        </p:nvSpPr>
        <p:spPr>
          <a:xfrm>
            <a:off x="10600267" y="227359"/>
            <a:ext cx="1286933" cy="960090"/>
          </a:xfrm>
          <a:prstGeom prst="rect">
            <a:avLst/>
          </a:prstGeom>
          <a:noFill/>
          <a:ln>
            <a:noFill/>
          </a:ln>
        </p:spPr>
      </p:sp>
      <p:sp>
        <p:nvSpPr>
          <p:cNvPr id="665" name="Google Shape;665;p90"/>
          <p:cNvSpPr>
            <a:spLocks noGrp="1"/>
          </p:cNvSpPr>
          <p:nvPr>
            <p:ph type="pic" idx="4"/>
          </p:nvPr>
        </p:nvSpPr>
        <p:spPr>
          <a:xfrm>
            <a:off x="8610600" y="1227666"/>
            <a:ext cx="3276601" cy="2311400"/>
          </a:xfrm>
          <a:prstGeom prst="rect">
            <a:avLst/>
          </a:prstGeom>
          <a:noFill/>
          <a:ln>
            <a:noFill/>
          </a:ln>
        </p:spPr>
      </p:sp>
      <p:sp>
        <p:nvSpPr>
          <p:cNvPr id="666" name="Google Shape;666;p90"/>
          <p:cNvSpPr>
            <a:spLocks noGrp="1"/>
          </p:cNvSpPr>
          <p:nvPr>
            <p:ph type="pic" idx="5"/>
          </p:nvPr>
        </p:nvSpPr>
        <p:spPr>
          <a:xfrm>
            <a:off x="8610600" y="3580869"/>
            <a:ext cx="3276600" cy="1143530"/>
          </a:xfrm>
          <a:prstGeom prst="rect">
            <a:avLst/>
          </a:prstGeom>
          <a:noFill/>
          <a:ln>
            <a:noFill/>
          </a:ln>
        </p:spPr>
      </p:sp>
      <p:sp>
        <p:nvSpPr>
          <p:cNvPr id="667" name="Google Shape;667;p90"/>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68"/>
        <p:cNvGrpSpPr/>
        <p:nvPr/>
      </p:nvGrpSpPr>
      <p:grpSpPr>
        <a:xfrm>
          <a:off x="0" y="0"/>
          <a:ext cx="0" cy="0"/>
          <a:chOff x="0" y="0"/>
          <a:chExt cx="0" cy="0"/>
        </a:xfrm>
      </p:grpSpPr>
      <p:sp>
        <p:nvSpPr>
          <p:cNvPr id="669" name="Google Shape;669;p91"/>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70" name="Google Shape;670;p91"/>
          <p:cNvSpPr/>
          <p:nvPr/>
        </p:nvSpPr>
        <p:spPr>
          <a:xfrm>
            <a:off x="313267" y="223839"/>
            <a:ext cx="10126133" cy="511175"/>
          </a:xfrm>
          <a:prstGeom prst="rect">
            <a:avLst/>
          </a:prstGeom>
          <a:solidFill>
            <a:srgbClr val="D984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71" name="Google Shape;671;p91" descr="S:\secretary\communications\Logo Library\DHHR Bureau logos\DHHR_2013_BPH_Version3.jpg"/>
          <p:cNvPicPr preferRelativeResize="0"/>
          <p:nvPr/>
        </p:nvPicPr>
        <p:blipFill rotWithShape="1">
          <a:blip r:embed="rId2">
            <a:alphaModFix/>
          </a:blip>
          <a:srcRect/>
          <a:stretch/>
        </p:blipFill>
        <p:spPr>
          <a:xfrm>
            <a:off x="10642601" y="188914"/>
            <a:ext cx="1350433" cy="581025"/>
          </a:xfrm>
          <a:prstGeom prst="rect">
            <a:avLst/>
          </a:prstGeom>
          <a:noFill/>
          <a:ln>
            <a:noFill/>
          </a:ln>
        </p:spPr>
      </p:pic>
      <p:sp>
        <p:nvSpPr>
          <p:cNvPr id="672" name="Google Shape;672;p91"/>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3" name="Google Shape;673;p91"/>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74" name="Google Shape;674;p91"/>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75"/>
        <p:cNvGrpSpPr/>
        <p:nvPr/>
      </p:nvGrpSpPr>
      <p:grpSpPr>
        <a:xfrm>
          <a:off x="0" y="0"/>
          <a:ext cx="0" cy="0"/>
          <a:chOff x="0" y="0"/>
          <a:chExt cx="0" cy="0"/>
        </a:xfrm>
      </p:grpSpPr>
      <p:sp>
        <p:nvSpPr>
          <p:cNvPr id="676" name="Google Shape;676;p92"/>
          <p:cNvSpPr/>
          <p:nvPr/>
        </p:nvSpPr>
        <p:spPr>
          <a:xfrm>
            <a:off x="313267" y="227014"/>
            <a:ext cx="8238067" cy="6397625"/>
          </a:xfrm>
          <a:prstGeom prst="rect">
            <a:avLst/>
          </a:prstGeom>
          <a:solidFill>
            <a:srgbClr val="DBAA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77" name="Google Shape;677;p92"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678" name="Google Shape;678;p92"/>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9" name="Google Shape;679;p92"/>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80" name="Google Shape;680;p92"/>
          <p:cNvSpPr>
            <a:spLocks noGrp="1"/>
          </p:cNvSpPr>
          <p:nvPr>
            <p:ph type="pic" idx="2"/>
          </p:nvPr>
        </p:nvSpPr>
        <p:spPr>
          <a:xfrm>
            <a:off x="8610600" y="227359"/>
            <a:ext cx="1930400" cy="960091"/>
          </a:xfrm>
          <a:prstGeom prst="rect">
            <a:avLst/>
          </a:prstGeom>
          <a:noFill/>
          <a:ln>
            <a:noFill/>
          </a:ln>
        </p:spPr>
      </p:sp>
      <p:sp>
        <p:nvSpPr>
          <p:cNvPr id="681" name="Google Shape;681;p92"/>
          <p:cNvSpPr>
            <a:spLocks noGrp="1"/>
          </p:cNvSpPr>
          <p:nvPr>
            <p:ph type="pic" idx="3"/>
          </p:nvPr>
        </p:nvSpPr>
        <p:spPr>
          <a:xfrm>
            <a:off x="10600267" y="227359"/>
            <a:ext cx="1286933" cy="960090"/>
          </a:xfrm>
          <a:prstGeom prst="rect">
            <a:avLst/>
          </a:prstGeom>
          <a:noFill/>
          <a:ln>
            <a:noFill/>
          </a:ln>
        </p:spPr>
      </p:sp>
      <p:sp>
        <p:nvSpPr>
          <p:cNvPr id="682" name="Google Shape;682;p92"/>
          <p:cNvSpPr>
            <a:spLocks noGrp="1"/>
          </p:cNvSpPr>
          <p:nvPr>
            <p:ph type="pic" idx="4"/>
          </p:nvPr>
        </p:nvSpPr>
        <p:spPr>
          <a:xfrm>
            <a:off x="8610600" y="1227666"/>
            <a:ext cx="3276601" cy="2311400"/>
          </a:xfrm>
          <a:prstGeom prst="rect">
            <a:avLst/>
          </a:prstGeom>
          <a:noFill/>
          <a:ln>
            <a:noFill/>
          </a:ln>
        </p:spPr>
      </p:sp>
      <p:sp>
        <p:nvSpPr>
          <p:cNvPr id="683" name="Google Shape;683;p92"/>
          <p:cNvSpPr>
            <a:spLocks noGrp="1"/>
          </p:cNvSpPr>
          <p:nvPr>
            <p:ph type="pic" idx="5"/>
          </p:nvPr>
        </p:nvSpPr>
        <p:spPr>
          <a:xfrm>
            <a:off x="8610600" y="3580869"/>
            <a:ext cx="3276600" cy="1143530"/>
          </a:xfrm>
          <a:prstGeom prst="rect">
            <a:avLst/>
          </a:prstGeom>
          <a:noFill/>
          <a:ln>
            <a:noFill/>
          </a:ln>
        </p:spPr>
      </p:sp>
      <p:sp>
        <p:nvSpPr>
          <p:cNvPr id="684" name="Google Shape;684;p92"/>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685"/>
        <p:cNvGrpSpPr/>
        <p:nvPr/>
      </p:nvGrpSpPr>
      <p:grpSpPr>
        <a:xfrm>
          <a:off x="0" y="0"/>
          <a:ext cx="0" cy="0"/>
          <a:chOff x="0" y="0"/>
          <a:chExt cx="0" cy="0"/>
        </a:xfrm>
      </p:grpSpPr>
      <p:sp>
        <p:nvSpPr>
          <p:cNvPr id="686" name="Google Shape;686;p93"/>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87" name="Google Shape;687;p93"/>
          <p:cNvSpPr/>
          <p:nvPr/>
        </p:nvSpPr>
        <p:spPr>
          <a:xfrm>
            <a:off x="313267" y="223839"/>
            <a:ext cx="10126133" cy="511175"/>
          </a:xfrm>
          <a:prstGeom prst="rect">
            <a:avLst/>
          </a:prstGeom>
          <a:solidFill>
            <a:srgbClr val="DBAA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88" name="Google Shape;688;p93" descr="S:\secretary\communications\Logo Library\DHHR Bureau logos\DHHR_2013_BPH_Version3.jpg"/>
          <p:cNvPicPr preferRelativeResize="0"/>
          <p:nvPr/>
        </p:nvPicPr>
        <p:blipFill rotWithShape="1">
          <a:blip r:embed="rId2">
            <a:alphaModFix/>
          </a:blip>
          <a:srcRect/>
          <a:stretch/>
        </p:blipFill>
        <p:spPr>
          <a:xfrm>
            <a:off x="10566401" y="188914"/>
            <a:ext cx="1350433" cy="581025"/>
          </a:xfrm>
          <a:prstGeom prst="rect">
            <a:avLst/>
          </a:prstGeom>
          <a:noFill/>
          <a:ln>
            <a:noFill/>
          </a:ln>
        </p:spPr>
      </p:pic>
      <p:sp>
        <p:nvSpPr>
          <p:cNvPr id="689" name="Google Shape;689;p93"/>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0" name="Google Shape;690;p93"/>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91" name="Google Shape;691;p93"/>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692"/>
        <p:cNvGrpSpPr/>
        <p:nvPr/>
      </p:nvGrpSpPr>
      <p:grpSpPr>
        <a:xfrm>
          <a:off x="0" y="0"/>
          <a:ext cx="0" cy="0"/>
          <a:chOff x="0" y="0"/>
          <a:chExt cx="0" cy="0"/>
        </a:xfrm>
      </p:grpSpPr>
      <p:sp>
        <p:nvSpPr>
          <p:cNvPr id="693" name="Google Shape;693;p94"/>
          <p:cNvSpPr/>
          <p:nvPr/>
        </p:nvSpPr>
        <p:spPr>
          <a:xfrm>
            <a:off x="313267" y="227014"/>
            <a:ext cx="8238067" cy="6397625"/>
          </a:xfrm>
          <a:prstGeom prst="rect">
            <a:avLst/>
          </a:prstGeom>
          <a:solidFill>
            <a:srgbClr val="9495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94" name="Google Shape;694;p94"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695" name="Google Shape;695;p94"/>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6" name="Google Shape;696;p94"/>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97" name="Google Shape;697;p94"/>
          <p:cNvSpPr>
            <a:spLocks noGrp="1"/>
          </p:cNvSpPr>
          <p:nvPr>
            <p:ph type="pic" idx="2"/>
          </p:nvPr>
        </p:nvSpPr>
        <p:spPr>
          <a:xfrm>
            <a:off x="8610600" y="227359"/>
            <a:ext cx="1930400" cy="960091"/>
          </a:xfrm>
          <a:prstGeom prst="rect">
            <a:avLst/>
          </a:prstGeom>
          <a:noFill/>
          <a:ln>
            <a:noFill/>
          </a:ln>
        </p:spPr>
      </p:sp>
      <p:sp>
        <p:nvSpPr>
          <p:cNvPr id="698" name="Google Shape;698;p94"/>
          <p:cNvSpPr>
            <a:spLocks noGrp="1"/>
          </p:cNvSpPr>
          <p:nvPr>
            <p:ph type="pic" idx="3"/>
          </p:nvPr>
        </p:nvSpPr>
        <p:spPr>
          <a:xfrm>
            <a:off x="10600267" y="227359"/>
            <a:ext cx="1286933" cy="960090"/>
          </a:xfrm>
          <a:prstGeom prst="rect">
            <a:avLst/>
          </a:prstGeom>
          <a:noFill/>
          <a:ln>
            <a:noFill/>
          </a:ln>
        </p:spPr>
      </p:sp>
      <p:sp>
        <p:nvSpPr>
          <p:cNvPr id="699" name="Google Shape;699;p94"/>
          <p:cNvSpPr>
            <a:spLocks noGrp="1"/>
          </p:cNvSpPr>
          <p:nvPr>
            <p:ph type="pic" idx="4"/>
          </p:nvPr>
        </p:nvSpPr>
        <p:spPr>
          <a:xfrm>
            <a:off x="8610600" y="1227666"/>
            <a:ext cx="3276601" cy="2311400"/>
          </a:xfrm>
          <a:prstGeom prst="rect">
            <a:avLst/>
          </a:prstGeom>
          <a:noFill/>
          <a:ln>
            <a:noFill/>
          </a:ln>
        </p:spPr>
      </p:sp>
      <p:sp>
        <p:nvSpPr>
          <p:cNvPr id="700" name="Google Shape;700;p94"/>
          <p:cNvSpPr>
            <a:spLocks noGrp="1"/>
          </p:cNvSpPr>
          <p:nvPr>
            <p:ph type="pic" idx="5"/>
          </p:nvPr>
        </p:nvSpPr>
        <p:spPr>
          <a:xfrm>
            <a:off x="8610600" y="3580869"/>
            <a:ext cx="3276600" cy="1143530"/>
          </a:xfrm>
          <a:prstGeom prst="rect">
            <a:avLst/>
          </a:prstGeom>
          <a:noFill/>
          <a:ln>
            <a:noFill/>
          </a:ln>
        </p:spPr>
      </p:sp>
      <p:sp>
        <p:nvSpPr>
          <p:cNvPr id="701" name="Google Shape;701;p94"/>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50"/>
        <p:cNvGrpSpPr/>
        <p:nvPr/>
      </p:nvGrpSpPr>
      <p:grpSpPr>
        <a:xfrm>
          <a:off x="0" y="0"/>
          <a:ext cx="0" cy="0"/>
          <a:chOff x="0" y="0"/>
          <a:chExt cx="0" cy="0"/>
        </a:xfrm>
      </p:grpSpPr>
      <p:sp>
        <p:nvSpPr>
          <p:cNvPr id="151" name="Google Shape;151;p104"/>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2" name="Google Shape;152;p104"/>
          <p:cNvSpPr/>
          <p:nvPr/>
        </p:nvSpPr>
        <p:spPr>
          <a:xfrm>
            <a:off x="313267" y="223839"/>
            <a:ext cx="10126133" cy="511175"/>
          </a:xfrm>
          <a:prstGeom prst="rect">
            <a:avLst/>
          </a:prstGeom>
          <a:solidFill>
            <a:srgbClr val="DBAA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3" name="Google Shape;153;p104" descr="S:\secretary\communications\Logo Library\DHHR Bureau logos\DHHR_2013_BPH_Version3.jpg"/>
          <p:cNvPicPr preferRelativeResize="0"/>
          <p:nvPr/>
        </p:nvPicPr>
        <p:blipFill rotWithShape="1">
          <a:blip r:embed="rId2">
            <a:alphaModFix/>
          </a:blip>
          <a:srcRect/>
          <a:stretch/>
        </p:blipFill>
        <p:spPr>
          <a:xfrm>
            <a:off x="10566401" y="188914"/>
            <a:ext cx="1350433" cy="581025"/>
          </a:xfrm>
          <a:prstGeom prst="rect">
            <a:avLst/>
          </a:prstGeom>
          <a:noFill/>
          <a:ln>
            <a:noFill/>
          </a:ln>
        </p:spPr>
      </p:pic>
      <p:sp>
        <p:nvSpPr>
          <p:cNvPr id="154" name="Google Shape;154;p104"/>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5" name="Google Shape;155;p104"/>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104"/>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702"/>
        <p:cNvGrpSpPr/>
        <p:nvPr/>
      </p:nvGrpSpPr>
      <p:grpSpPr>
        <a:xfrm>
          <a:off x="0" y="0"/>
          <a:ext cx="0" cy="0"/>
          <a:chOff x="0" y="0"/>
          <a:chExt cx="0" cy="0"/>
        </a:xfrm>
      </p:grpSpPr>
      <p:sp>
        <p:nvSpPr>
          <p:cNvPr id="703" name="Google Shape;703;p95"/>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4" name="Google Shape;704;p95"/>
          <p:cNvSpPr/>
          <p:nvPr/>
        </p:nvSpPr>
        <p:spPr>
          <a:xfrm>
            <a:off x="313267" y="223839"/>
            <a:ext cx="10126133" cy="511175"/>
          </a:xfrm>
          <a:prstGeom prst="rect">
            <a:avLst/>
          </a:prstGeom>
          <a:solidFill>
            <a:srgbClr val="959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05" name="Google Shape;705;p95" descr="S:\secretary\communications\Logo Library\DHHR Bureau logos\DHHR_2013_BPH_Version3.jpg"/>
          <p:cNvPicPr preferRelativeResize="0"/>
          <p:nvPr/>
        </p:nvPicPr>
        <p:blipFill rotWithShape="1">
          <a:blip r:embed="rId2">
            <a:alphaModFix/>
          </a:blip>
          <a:srcRect/>
          <a:stretch/>
        </p:blipFill>
        <p:spPr>
          <a:xfrm>
            <a:off x="10528301" y="188914"/>
            <a:ext cx="1350433" cy="581025"/>
          </a:xfrm>
          <a:prstGeom prst="rect">
            <a:avLst/>
          </a:prstGeom>
          <a:noFill/>
          <a:ln>
            <a:noFill/>
          </a:ln>
        </p:spPr>
      </p:pic>
      <p:sp>
        <p:nvSpPr>
          <p:cNvPr id="706" name="Google Shape;706;p95"/>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7" name="Google Shape;707;p95"/>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08" name="Google Shape;708;p95"/>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709"/>
        <p:cNvGrpSpPr/>
        <p:nvPr/>
      </p:nvGrpSpPr>
      <p:grpSpPr>
        <a:xfrm>
          <a:off x="0" y="0"/>
          <a:ext cx="0" cy="0"/>
          <a:chOff x="0" y="0"/>
          <a:chExt cx="0" cy="0"/>
        </a:xfrm>
      </p:grpSpPr>
      <p:sp>
        <p:nvSpPr>
          <p:cNvPr id="710" name="Google Shape;710;p96"/>
          <p:cNvSpPr/>
          <p:nvPr/>
        </p:nvSpPr>
        <p:spPr>
          <a:xfrm>
            <a:off x="313267" y="227014"/>
            <a:ext cx="8238067" cy="6397625"/>
          </a:xfrm>
          <a:prstGeom prst="rect">
            <a:avLst/>
          </a:prstGeom>
          <a:solidFill>
            <a:srgbClr val="8DB8E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11" name="Google Shape;711;p96"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712" name="Google Shape;712;p96"/>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3" name="Google Shape;713;p96"/>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714" name="Google Shape;714;p96"/>
          <p:cNvSpPr>
            <a:spLocks noGrp="1"/>
          </p:cNvSpPr>
          <p:nvPr>
            <p:ph type="pic" idx="2"/>
          </p:nvPr>
        </p:nvSpPr>
        <p:spPr>
          <a:xfrm>
            <a:off x="8610600" y="227359"/>
            <a:ext cx="1930400" cy="960091"/>
          </a:xfrm>
          <a:prstGeom prst="rect">
            <a:avLst/>
          </a:prstGeom>
          <a:noFill/>
          <a:ln>
            <a:noFill/>
          </a:ln>
        </p:spPr>
      </p:sp>
      <p:sp>
        <p:nvSpPr>
          <p:cNvPr id="715" name="Google Shape;715;p96"/>
          <p:cNvSpPr>
            <a:spLocks noGrp="1"/>
          </p:cNvSpPr>
          <p:nvPr>
            <p:ph type="pic" idx="3"/>
          </p:nvPr>
        </p:nvSpPr>
        <p:spPr>
          <a:xfrm>
            <a:off x="10600267" y="227359"/>
            <a:ext cx="1286933" cy="960090"/>
          </a:xfrm>
          <a:prstGeom prst="rect">
            <a:avLst/>
          </a:prstGeom>
          <a:noFill/>
          <a:ln>
            <a:noFill/>
          </a:ln>
        </p:spPr>
      </p:sp>
      <p:sp>
        <p:nvSpPr>
          <p:cNvPr id="716" name="Google Shape;716;p96"/>
          <p:cNvSpPr>
            <a:spLocks noGrp="1"/>
          </p:cNvSpPr>
          <p:nvPr>
            <p:ph type="pic" idx="4"/>
          </p:nvPr>
        </p:nvSpPr>
        <p:spPr>
          <a:xfrm>
            <a:off x="8610600" y="1227666"/>
            <a:ext cx="3276601" cy="2311400"/>
          </a:xfrm>
          <a:prstGeom prst="rect">
            <a:avLst/>
          </a:prstGeom>
          <a:noFill/>
          <a:ln>
            <a:noFill/>
          </a:ln>
        </p:spPr>
      </p:sp>
      <p:sp>
        <p:nvSpPr>
          <p:cNvPr id="717" name="Google Shape;717;p96"/>
          <p:cNvSpPr>
            <a:spLocks noGrp="1"/>
          </p:cNvSpPr>
          <p:nvPr>
            <p:ph type="pic" idx="5"/>
          </p:nvPr>
        </p:nvSpPr>
        <p:spPr>
          <a:xfrm>
            <a:off x="8610600" y="3580869"/>
            <a:ext cx="3276600" cy="1143530"/>
          </a:xfrm>
          <a:prstGeom prst="rect">
            <a:avLst/>
          </a:prstGeom>
          <a:noFill/>
          <a:ln>
            <a:noFill/>
          </a:ln>
        </p:spPr>
      </p:sp>
      <p:sp>
        <p:nvSpPr>
          <p:cNvPr id="718" name="Google Shape;718;p96"/>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719"/>
        <p:cNvGrpSpPr/>
        <p:nvPr/>
      </p:nvGrpSpPr>
      <p:grpSpPr>
        <a:xfrm>
          <a:off x="0" y="0"/>
          <a:ext cx="0" cy="0"/>
          <a:chOff x="0" y="0"/>
          <a:chExt cx="0" cy="0"/>
        </a:xfrm>
      </p:grpSpPr>
      <p:sp>
        <p:nvSpPr>
          <p:cNvPr id="720" name="Google Shape;720;p97"/>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21" name="Google Shape;721;p97"/>
          <p:cNvSpPr/>
          <p:nvPr/>
        </p:nvSpPr>
        <p:spPr>
          <a:xfrm>
            <a:off x="313267" y="223839"/>
            <a:ext cx="10126133" cy="511175"/>
          </a:xfrm>
          <a:prstGeom prst="rect">
            <a:avLst/>
          </a:prstGeom>
          <a:solidFill>
            <a:srgbClr val="8BB8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22" name="Google Shape;722;p97" descr="S:\secretary\communications\Logo Library\DHHR Bureau logos\DHHR_2013_BPH_Version3.jpg"/>
          <p:cNvPicPr preferRelativeResize="0"/>
          <p:nvPr/>
        </p:nvPicPr>
        <p:blipFill rotWithShape="1">
          <a:blip r:embed="rId2">
            <a:alphaModFix/>
          </a:blip>
          <a:srcRect/>
          <a:stretch/>
        </p:blipFill>
        <p:spPr>
          <a:xfrm>
            <a:off x="10566401" y="188914"/>
            <a:ext cx="1350433" cy="581025"/>
          </a:xfrm>
          <a:prstGeom prst="rect">
            <a:avLst/>
          </a:prstGeom>
          <a:noFill/>
          <a:ln>
            <a:noFill/>
          </a:ln>
        </p:spPr>
      </p:pic>
      <p:sp>
        <p:nvSpPr>
          <p:cNvPr id="723" name="Google Shape;723;p97"/>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4" name="Google Shape;724;p97"/>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25" name="Google Shape;725;p97"/>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57"/>
        <p:cNvGrpSpPr/>
        <p:nvPr/>
      </p:nvGrpSpPr>
      <p:grpSpPr>
        <a:xfrm>
          <a:off x="0" y="0"/>
          <a:ext cx="0" cy="0"/>
          <a:chOff x="0" y="0"/>
          <a:chExt cx="0" cy="0"/>
        </a:xfrm>
      </p:grpSpPr>
      <p:sp>
        <p:nvSpPr>
          <p:cNvPr id="158" name="Google Shape;158;p105"/>
          <p:cNvSpPr/>
          <p:nvPr/>
        </p:nvSpPr>
        <p:spPr>
          <a:xfrm>
            <a:off x="313267" y="227014"/>
            <a:ext cx="8238067" cy="6397625"/>
          </a:xfrm>
          <a:prstGeom prst="rect">
            <a:avLst/>
          </a:prstGeom>
          <a:solidFill>
            <a:srgbClr val="9495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9" name="Google Shape;159;p105" descr="S:\secretary\communications\Logo Library\DHHR Bureau logos\DHHR_2013_BPH_Version3.jpg"/>
          <p:cNvPicPr preferRelativeResize="0"/>
          <p:nvPr/>
        </p:nvPicPr>
        <p:blipFill rotWithShape="1">
          <a:blip r:embed="rId2">
            <a:alphaModFix/>
          </a:blip>
          <a:srcRect/>
          <a:stretch/>
        </p:blipFill>
        <p:spPr>
          <a:xfrm>
            <a:off x="9448801" y="5305425"/>
            <a:ext cx="2129367" cy="914400"/>
          </a:xfrm>
          <a:prstGeom prst="rect">
            <a:avLst/>
          </a:prstGeom>
          <a:noFill/>
          <a:ln>
            <a:noFill/>
          </a:ln>
        </p:spPr>
      </p:pic>
      <p:sp>
        <p:nvSpPr>
          <p:cNvPr id="160" name="Google Shape;160;p105"/>
          <p:cNvSpPr txBox="1">
            <a:spLocks noGrp="1"/>
          </p:cNvSpPr>
          <p:nvPr>
            <p:ph type="ctrTitle"/>
          </p:nvPr>
        </p:nvSpPr>
        <p:spPr>
          <a:xfrm>
            <a:off x="897467" y="2625726"/>
            <a:ext cx="7112000" cy="60007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1" name="Google Shape;161;p105"/>
          <p:cNvSpPr txBox="1">
            <a:spLocks noGrp="1"/>
          </p:cNvSpPr>
          <p:nvPr>
            <p:ph type="subTitle" idx="1"/>
          </p:nvPr>
        </p:nvSpPr>
        <p:spPr>
          <a:xfrm>
            <a:off x="897467" y="3225800"/>
            <a:ext cx="7112000" cy="1028700"/>
          </a:xfrm>
          <a:prstGeom prst="rect">
            <a:avLst/>
          </a:prstGeom>
          <a:noFill/>
          <a:ln>
            <a:noFill/>
          </a:ln>
        </p:spPr>
        <p:txBody>
          <a:bodyPr spcFirstLastPara="1" wrap="square" lIns="0" tIns="0" rIns="0" bIns="0" anchor="t" anchorCtr="0">
            <a:noAutofit/>
          </a:bodyPr>
          <a:lstStyle>
            <a:lvl1pPr lvl="0" algn="ctr">
              <a:lnSpc>
                <a:spcPct val="90909"/>
              </a:lnSpc>
              <a:spcBef>
                <a:spcPts val="0"/>
              </a:spcBef>
              <a:spcAft>
                <a:spcPts val="0"/>
              </a:spcAft>
              <a:buClr>
                <a:schemeClr val="lt1"/>
              </a:buClr>
              <a:buSzPts val="4400"/>
              <a:buNone/>
              <a:defRPr sz="4400" b="1" i="0" cap="none">
                <a:solidFill>
                  <a:schemeClr val="lt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62" name="Google Shape;162;p105"/>
          <p:cNvSpPr>
            <a:spLocks noGrp="1"/>
          </p:cNvSpPr>
          <p:nvPr>
            <p:ph type="pic" idx="2"/>
          </p:nvPr>
        </p:nvSpPr>
        <p:spPr>
          <a:xfrm>
            <a:off x="8610600" y="227359"/>
            <a:ext cx="1930400" cy="960091"/>
          </a:xfrm>
          <a:prstGeom prst="rect">
            <a:avLst/>
          </a:prstGeom>
          <a:noFill/>
          <a:ln>
            <a:noFill/>
          </a:ln>
        </p:spPr>
      </p:sp>
      <p:sp>
        <p:nvSpPr>
          <p:cNvPr id="163" name="Google Shape;163;p105"/>
          <p:cNvSpPr>
            <a:spLocks noGrp="1"/>
          </p:cNvSpPr>
          <p:nvPr>
            <p:ph type="pic" idx="3"/>
          </p:nvPr>
        </p:nvSpPr>
        <p:spPr>
          <a:xfrm>
            <a:off x="10600267" y="227359"/>
            <a:ext cx="1286933" cy="960090"/>
          </a:xfrm>
          <a:prstGeom prst="rect">
            <a:avLst/>
          </a:prstGeom>
          <a:noFill/>
          <a:ln>
            <a:noFill/>
          </a:ln>
        </p:spPr>
      </p:sp>
      <p:sp>
        <p:nvSpPr>
          <p:cNvPr id="164" name="Google Shape;164;p105"/>
          <p:cNvSpPr>
            <a:spLocks noGrp="1"/>
          </p:cNvSpPr>
          <p:nvPr>
            <p:ph type="pic" idx="4"/>
          </p:nvPr>
        </p:nvSpPr>
        <p:spPr>
          <a:xfrm>
            <a:off x="8610600" y="1227666"/>
            <a:ext cx="3276601" cy="2311400"/>
          </a:xfrm>
          <a:prstGeom prst="rect">
            <a:avLst/>
          </a:prstGeom>
          <a:noFill/>
          <a:ln>
            <a:noFill/>
          </a:ln>
        </p:spPr>
      </p:sp>
      <p:sp>
        <p:nvSpPr>
          <p:cNvPr id="165" name="Google Shape;165;p105"/>
          <p:cNvSpPr>
            <a:spLocks noGrp="1"/>
          </p:cNvSpPr>
          <p:nvPr>
            <p:ph type="pic" idx="5"/>
          </p:nvPr>
        </p:nvSpPr>
        <p:spPr>
          <a:xfrm>
            <a:off x="8610600" y="3580869"/>
            <a:ext cx="3276600" cy="1143530"/>
          </a:xfrm>
          <a:prstGeom prst="rect">
            <a:avLst/>
          </a:prstGeom>
          <a:noFill/>
          <a:ln>
            <a:noFill/>
          </a:ln>
        </p:spPr>
      </p:sp>
      <p:sp>
        <p:nvSpPr>
          <p:cNvPr id="166" name="Google Shape;166;p105"/>
          <p:cNvSpPr txBox="1">
            <a:spLocks noGrp="1"/>
          </p:cNvSpPr>
          <p:nvPr>
            <p:ph type="ftr" idx="11"/>
          </p:nvPr>
        </p:nvSpPr>
        <p:spPr>
          <a:xfrm>
            <a:off x="897467" y="5672139"/>
            <a:ext cx="7112000" cy="365125"/>
          </a:xfrm>
          <a:prstGeom prst="rect">
            <a:avLst/>
          </a:prstGeom>
          <a:noFill/>
          <a:ln>
            <a:noFill/>
          </a:ln>
        </p:spPr>
        <p:txBody>
          <a:bodyPr spcFirstLastPara="1" wrap="square" lIns="0" tIns="0" rIns="0" bIns="0" anchor="t" anchorCtr="0">
            <a:noAutofit/>
          </a:bodyPr>
          <a:lstStyle>
            <a:lvl1pPr lvl="0" algn="ctr">
              <a:spcBef>
                <a:spcPts val="0"/>
              </a:spcBef>
              <a:spcAft>
                <a:spcPts val="0"/>
              </a:spcAft>
              <a:buSzPts val="1400"/>
              <a:buNone/>
              <a:defRPr sz="16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67"/>
        <p:cNvGrpSpPr/>
        <p:nvPr/>
      </p:nvGrpSpPr>
      <p:grpSpPr>
        <a:xfrm>
          <a:off x="0" y="0"/>
          <a:ext cx="0" cy="0"/>
          <a:chOff x="0" y="0"/>
          <a:chExt cx="0" cy="0"/>
        </a:xfrm>
      </p:grpSpPr>
      <p:sp>
        <p:nvSpPr>
          <p:cNvPr id="168" name="Google Shape;168;p106"/>
          <p:cNvSpPr/>
          <p:nvPr/>
        </p:nvSpPr>
        <p:spPr>
          <a:xfrm>
            <a:off x="313267" y="850900"/>
            <a:ext cx="11582400" cy="5803900"/>
          </a:xfrm>
          <a:prstGeom prst="rect">
            <a:avLst/>
          </a:prstGeom>
          <a:solidFill>
            <a:srgbClr val="FFFDE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9" name="Google Shape;169;p106"/>
          <p:cNvSpPr/>
          <p:nvPr/>
        </p:nvSpPr>
        <p:spPr>
          <a:xfrm>
            <a:off x="313267" y="223839"/>
            <a:ext cx="10126133" cy="511175"/>
          </a:xfrm>
          <a:prstGeom prst="rect">
            <a:avLst/>
          </a:prstGeom>
          <a:solidFill>
            <a:srgbClr val="9593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70" name="Google Shape;170;p106" descr="S:\secretary\communications\Logo Library\DHHR Bureau logos\DHHR_2013_BPH_Version3.jpg"/>
          <p:cNvPicPr preferRelativeResize="0"/>
          <p:nvPr/>
        </p:nvPicPr>
        <p:blipFill rotWithShape="1">
          <a:blip r:embed="rId2">
            <a:alphaModFix/>
          </a:blip>
          <a:srcRect/>
          <a:stretch/>
        </p:blipFill>
        <p:spPr>
          <a:xfrm>
            <a:off x="10528301" y="188914"/>
            <a:ext cx="1350433" cy="581025"/>
          </a:xfrm>
          <a:prstGeom prst="rect">
            <a:avLst/>
          </a:prstGeom>
          <a:noFill/>
          <a:ln>
            <a:noFill/>
          </a:ln>
        </p:spPr>
      </p:pic>
      <p:sp>
        <p:nvSpPr>
          <p:cNvPr id="171" name="Google Shape;171;p106"/>
          <p:cNvSpPr txBox="1">
            <a:spLocks noGrp="1"/>
          </p:cNvSpPr>
          <p:nvPr>
            <p:ph type="title"/>
          </p:nvPr>
        </p:nvSpPr>
        <p:spPr>
          <a:xfrm>
            <a:off x="313587" y="230189"/>
            <a:ext cx="10091947" cy="461111"/>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sz="32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2" name="Google Shape;172;p106"/>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lvl1pPr marL="457200" lvl="0" indent="-228600" algn="l">
              <a:spcBef>
                <a:spcPts val="480"/>
              </a:spcBef>
              <a:spcAft>
                <a:spcPts val="0"/>
              </a:spcAft>
              <a:buClr>
                <a:schemeClr val="dk1"/>
              </a:buClr>
              <a:buSzPts val="2400"/>
              <a:buFont typeface="Calibri"/>
              <a:buNone/>
              <a:defRPr sz="2400" b="1" cap="none"/>
            </a:lvl1pPr>
            <a:lvl2pPr marL="914400" lvl="1" indent="-228600" algn="l">
              <a:spcBef>
                <a:spcPts val="480"/>
              </a:spcBef>
              <a:spcAft>
                <a:spcPts val="0"/>
              </a:spcAft>
              <a:buClr>
                <a:schemeClr val="dk1"/>
              </a:buClr>
              <a:buSzPts val="2400"/>
              <a:buFont typeface="Calibri"/>
              <a:buNone/>
              <a:defRPr sz="2400"/>
            </a:lvl2pPr>
            <a:lvl3pPr marL="1371600" lvl="2" indent="-381000" algn="l">
              <a:spcBef>
                <a:spcPts val="480"/>
              </a:spcBef>
              <a:spcAft>
                <a:spcPts val="0"/>
              </a:spcAft>
              <a:buClr>
                <a:schemeClr val="dk1"/>
              </a:buClr>
              <a:buSzPts val="2400"/>
              <a:buFont typeface="Noto Sans Symbols"/>
              <a:buChar char="▪"/>
              <a:defRPr sz="2400"/>
            </a:lvl3pPr>
            <a:lvl4pPr marL="1828800" lvl="3" indent="-381000" algn="l">
              <a:spcBef>
                <a:spcPts val="480"/>
              </a:spcBef>
              <a:spcAft>
                <a:spcPts val="0"/>
              </a:spcAft>
              <a:buClr>
                <a:schemeClr val="dk1"/>
              </a:buClr>
              <a:buSzPts val="2400"/>
              <a:buFont typeface="Noto Sans Symbols"/>
              <a:buChar char="▪"/>
              <a:defRPr sz="2400"/>
            </a:lvl4pPr>
            <a:lvl5pPr marL="2286000" lvl="4" indent="-381000" algn="l">
              <a:spcBef>
                <a:spcPts val="480"/>
              </a:spcBef>
              <a:spcAft>
                <a:spcPts val="0"/>
              </a:spcAft>
              <a:buClr>
                <a:schemeClr val="dk1"/>
              </a:buClr>
              <a:buSzPts val="2400"/>
              <a:buFont typeface="Noto Sans Symbols"/>
              <a:buChar char="▪"/>
              <a:defRPr sz="24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3" name="Google Shape;173;p106"/>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lvl1pPr marL="0" marR="0" lvl="0" indent="0" algn="r">
              <a:spcBef>
                <a:spcPts val="0"/>
              </a:spcBef>
              <a:buNone/>
              <a:defRPr sz="1000" b="0" i="0" u="none" strike="noStrike" cap="none">
                <a:solidFill>
                  <a:schemeClr val="dk1"/>
                </a:solidFill>
                <a:latin typeface="Calibri"/>
                <a:ea typeface="Calibri"/>
                <a:cs typeface="Calibri"/>
                <a:sym typeface="Calibri"/>
              </a:defRPr>
            </a:lvl1pPr>
            <a:lvl2pPr marL="0" marR="0" lvl="1" indent="0" algn="r">
              <a:spcBef>
                <a:spcPts val="0"/>
              </a:spcBef>
              <a:buNone/>
              <a:defRPr sz="1000" b="0" i="0" u="none" strike="noStrike" cap="none">
                <a:solidFill>
                  <a:schemeClr val="dk1"/>
                </a:solidFill>
                <a:latin typeface="Calibri"/>
                <a:ea typeface="Calibri"/>
                <a:cs typeface="Calibri"/>
                <a:sym typeface="Calibri"/>
              </a:defRPr>
            </a:lvl2pPr>
            <a:lvl3pPr marL="0" marR="0" lvl="2" indent="0" algn="r">
              <a:spcBef>
                <a:spcPts val="0"/>
              </a:spcBef>
              <a:buNone/>
              <a:defRPr sz="1000" b="0" i="0" u="none" strike="noStrike" cap="none">
                <a:solidFill>
                  <a:schemeClr val="dk1"/>
                </a:solidFill>
                <a:latin typeface="Calibri"/>
                <a:ea typeface="Calibri"/>
                <a:cs typeface="Calibri"/>
                <a:sym typeface="Calibri"/>
              </a:defRPr>
            </a:lvl3pPr>
            <a:lvl4pPr marL="0" marR="0" lvl="3" indent="0" algn="r">
              <a:spcBef>
                <a:spcPts val="0"/>
              </a:spcBef>
              <a:buNone/>
              <a:defRPr sz="1000" b="0" i="0" u="none" strike="noStrike" cap="none">
                <a:solidFill>
                  <a:schemeClr val="dk1"/>
                </a:solidFill>
                <a:latin typeface="Calibri"/>
                <a:ea typeface="Calibri"/>
                <a:cs typeface="Calibri"/>
                <a:sym typeface="Calibri"/>
              </a:defRPr>
            </a:lvl4pPr>
            <a:lvl5pPr marL="0" marR="0" lvl="4" indent="0" algn="r">
              <a:spcBef>
                <a:spcPts val="0"/>
              </a:spcBef>
              <a:buNone/>
              <a:defRPr sz="1000" b="0" i="0" u="none" strike="noStrike" cap="none">
                <a:solidFill>
                  <a:schemeClr val="dk1"/>
                </a:solidFill>
                <a:latin typeface="Calibri"/>
                <a:ea typeface="Calibri"/>
                <a:cs typeface="Calibri"/>
                <a:sym typeface="Calibri"/>
              </a:defRPr>
            </a:lvl5pPr>
            <a:lvl6pPr marL="0" marR="0" lvl="5" indent="0" algn="r">
              <a:spcBef>
                <a:spcPts val="0"/>
              </a:spcBef>
              <a:buNone/>
              <a:defRPr sz="1000" b="0" i="0" u="none" strike="noStrike" cap="none">
                <a:solidFill>
                  <a:schemeClr val="dk1"/>
                </a:solidFill>
                <a:latin typeface="Calibri"/>
                <a:ea typeface="Calibri"/>
                <a:cs typeface="Calibri"/>
                <a:sym typeface="Calibri"/>
              </a:defRPr>
            </a:lvl6pPr>
            <a:lvl7pPr marL="0" marR="0" lvl="6" indent="0" algn="r">
              <a:spcBef>
                <a:spcPts val="0"/>
              </a:spcBef>
              <a:buNone/>
              <a:defRPr sz="1000" b="0" i="0" u="none" strike="noStrike" cap="none">
                <a:solidFill>
                  <a:schemeClr val="dk1"/>
                </a:solidFill>
                <a:latin typeface="Calibri"/>
                <a:ea typeface="Calibri"/>
                <a:cs typeface="Calibri"/>
                <a:sym typeface="Calibri"/>
              </a:defRPr>
            </a:lvl7pPr>
            <a:lvl8pPr marL="0" marR="0" lvl="7" indent="0" algn="r">
              <a:spcBef>
                <a:spcPts val="0"/>
              </a:spcBef>
              <a:buNone/>
              <a:defRPr sz="1000" b="0" i="0" u="none" strike="noStrike" cap="none">
                <a:solidFill>
                  <a:schemeClr val="dk1"/>
                </a:solidFill>
                <a:latin typeface="Calibri"/>
                <a:ea typeface="Calibri"/>
                <a:cs typeface="Calibri"/>
                <a:sym typeface="Calibri"/>
              </a:defRPr>
            </a:lvl8pPr>
            <a:lvl9pPr marL="0" marR="0" lvl="8" indent="0" algn="r">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2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6" name="Google Shape;86;p2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3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93" name="Google Shape;193;p2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4" name="Google Shape;194;p2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5" name="Google Shape;195;p2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6" name="Google Shape;196;p2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
        <p:cNvGrpSpPr/>
        <p:nvPr/>
      </p:nvGrpSpPr>
      <p:grpSpPr>
        <a:xfrm>
          <a:off x="0" y="0"/>
          <a:ext cx="0" cy="0"/>
          <a:chOff x="0" y="0"/>
          <a:chExt cx="0" cy="0"/>
        </a:xfrm>
      </p:grpSpPr>
      <p:sp>
        <p:nvSpPr>
          <p:cNvPr id="299" name="Google Shape;299;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00" name="Google Shape;300;p2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1" name="Google Shape;301;p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2" name="Google Shape;302;p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3" name="Google Shape;303;p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5"/>
        <p:cNvGrpSpPr/>
        <p:nvPr/>
      </p:nvGrpSpPr>
      <p:grpSpPr>
        <a:xfrm>
          <a:off x="0" y="0"/>
          <a:ext cx="0" cy="0"/>
          <a:chOff x="0" y="0"/>
          <a:chExt cx="0" cy="0"/>
        </a:xfrm>
      </p:grpSpPr>
      <p:sp>
        <p:nvSpPr>
          <p:cNvPr id="406" name="Google Shape;406;p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407" name="Google Shape;407;p2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8" name="Google Shape;408;p2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9" name="Google Shape;409;p2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0" name="Google Shape;410;p2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
        <p:cNvGrpSpPr/>
        <p:nvPr/>
      </p:nvGrpSpPr>
      <p:grpSpPr>
        <a:xfrm>
          <a:off x="0" y="0"/>
          <a:ext cx="0" cy="0"/>
          <a:chOff x="0" y="0"/>
          <a:chExt cx="0" cy="0"/>
        </a:xfrm>
      </p:grpSpPr>
      <p:sp>
        <p:nvSpPr>
          <p:cNvPr id="513" name="Google Shape;513;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14" name="Google Shape;514;p2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5" name="Google Shape;515;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6" name="Google Shape;516;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7" name="Google Shape;517;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9"/>
        <p:cNvGrpSpPr/>
        <p:nvPr/>
      </p:nvGrpSpPr>
      <p:grpSpPr>
        <a:xfrm>
          <a:off x="0" y="0"/>
          <a:ext cx="0" cy="0"/>
          <a:chOff x="0" y="0"/>
          <a:chExt cx="0" cy="0"/>
        </a:xfrm>
      </p:grpSpPr>
      <p:sp>
        <p:nvSpPr>
          <p:cNvPr id="620" name="Google Shape;620;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21" name="Google Shape;621;p3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2" name="Google Shape;622;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3" name="Google Shape;623;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4" name="Google Shape;624;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3" Type="http://schemas.openxmlformats.org/officeDocument/2006/relationships/hyperlink" Target="https://www.cdc.gov/nchhstp/pregnancy/overview.html" TargetMode="External"/><Relationship Id="rId7" Type="http://schemas.openxmlformats.org/officeDocument/2006/relationships/hyperlink" Target="https://academic.oup.com/cid/article/73/Supplement_1/S17/6280195" TargetMode="External"/><Relationship Id="rId2" Type="http://schemas.openxmlformats.org/officeDocument/2006/relationships/notesSlide" Target="../notesSlides/notesSlide31.xml"/><Relationship Id="rId1" Type="http://schemas.openxmlformats.org/officeDocument/2006/relationships/slideLayout" Target="../slideLayouts/slideLayout49.xml"/><Relationship Id="rId6" Type="http://schemas.openxmlformats.org/officeDocument/2006/relationships/hyperlink" Target="https://www.cdc.gov/std/treatment-guidelines/provider-resources.htm" TargetMode="External"/><Relationship Id="rId5" Type="http://schemas.openxmlformats.org/officeDocument/2006/relationships/hyperlink" Target="https://www.cdc.gov/hiv/library/slideSets/index.html" TargetMode="External"/><Relationship Id="rId4" Type="http://schemas.openxmlformats.org/officeDocument/2006/relationships/hyperlink" Target="https://www.cdc.gov/hepatitis/statistics/SurveillanceRpts.htm"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1026695" y="2279809"/>
            <a:ext cx="6689558" cy="1976307"/>
          </a:xfrm>
        </p:spPr>
        <p:txBody>
          <a:bodyPr/>
          <a:lstStyle/>
          <a:p>
            <a:pPr eaLnBrk="1" hangingPunct="1"/>
            <a:r>
              <a:rPr lang="en-US" altLang="en-US" sz="3200" b="0" dirty="0"/>
              <a:t>Emerging Infections and Diseases and Their Impact to Mothers and Their Babies</a:t>
            </a:r>
          </a:p>
        </p:txBody>
      </p:sp>
      <p:sp>
        <p:nvSpPr>
          <p:cNvPr id="10248" name="Footer Placeholder 3"/>
          <p:cNvSpPr>
            <a:spLocks noGrp="1"/>
          </p:cNvSpPr>
          <p:nvPr>
            <p:ph type="ftr" sz="quarter" idx="17"/>
          </p:nvPr>
        </p:nvSpPr>
        <p:spPr bwMode="auto">
          <a:xfrm>
            <a:off x="1203158" y="4854576"/>
            <a:ext cx="6400800" cy="10588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Arial" charset="0"/>
              <a:buNone/>
              <a:defRPr/>
            </a:pPr>
            <a:r>
              <a:rPr lang="en-US" altLang="en-US" sz="2000" dirty="0">
                <a:solidFill>
                  <a:schemeClr val="bg1"/>
                </a:solidFill>
                <a:latin typeface="+mn-lt"/>
              </a:rPr>
              <a:t>October 14, 2021</a:t>
            </a:r>
          </a:p>
          <a:p>
            <a:pPr eaLnBrk="1" hangingPunct="1">
              <a:spcBef>
                <a:spcPct val="0"/>
              </a:spcBef>
              <a:buFont typeface="Arial" charset="0"/>
              <a:buNone/>
              <a:defRPr/>
            </a:pPr>
            <a:r>
              <a:rPr lang="en-US" altLang="en-US" sz="2000" dirty="0">
                <a:solidFill>
                  <a:schemeClr val="bg1"/>
                </a:solidFill>
                <a:latin typeface="+mn-lt"/>
              </a:rPr>
              <a:t>WV Perinatal Summit</a:t>
            </a:r>
          </a:p>
          <a:p>
            <a:pPr eaLnBrk="1" hangingPunct="1">
              <a:spcBef>
                <a:spcPct val="0"/>
              </a:spcBef>
              <a:buFontTx/>
              <a:buNone/>
              <a:defRPr/>
            </a:pPr>
            <a:endParaRPr lang="en-US" altLang="en-US" sz="1600" dirty="0">
              <a:solidFill>
                <a:schemeClr val="bg1"/>
              </a:solidFill>
            </a:endParaRPr>
          </a:p>
        </p:txBody>
      </p:sp>
      <p:pic>
        <p:nvPicPr>
          <p:cNvPr id="16389" name="Picture 9" descr="A:\IstockPhotos\Lab\test.jpg"/>
          <p:cNvPicPr>
            <a:picLocks noChangeAspect="1" noChangeArrowheads="1"/>
          </p:cNvPicPr>
          <p:nvPr/>
        </p:nvPicPr>
        <p:blipFill>
          <a:blip r:embed="rId3">
            <a:extLst>
              <a:ext uri="{28A0092B-C50C-407E-A947-70E740481C1C}">
                <a14:useLocalDpi xmlns:a14="http://schemas.microsoft.com/office/drawing/2010/main" val="0"/>
              </a:ext>
            </a:extLst>
          </a:blip>
          <a:srcRect t="27478" r="4688" b="8519"/>
          <a:stretch>
            <a:fillRect/>
          </a:stretch>
        </p:blipFill>
        <p:spPr bwMode="auto">
          <a:xfrm>
            <a:off x="9398000" y="4085222"/>
            <a:ext cx="2457450"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descr="C:\Users\E035502\AppData\Local\Microsoft\Windows\Temporary Internet Files\Content.Outlook\7J9WVOX0\Eating fruit.jpg"/>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424" b="424"/>
          <a:stretch>
            <a:fillRect/>
          </a:stretch>
        </p:blipFill>
        <p:spPr>
          <a:xfrm>
            <a:off x="9398000" y="308683"/>
            <a:ext cx="1447800" cy="960437"/>
          </a:xfrm>
          <a:noFill/>
        </p:spPr>
      </p:pic>
      <p:pic>
        <p:nvPicPr>
          <p:cNvPr id="16391" name="Picture 11" descr="A:\IstockPhotos\Family\Family (2).jpg"/>
          <p:cNvPicPr>
            <a:picLocks noGrp="1" noChangeAspect="1" noChangeArrowheads="1"/>
          </p:cNvPicPr>
          <p:nvPr>
            <p:ph type="pic" sz="quarter" idx="14"/>
          </p:nvPr>
        </p:nvPicPr>
        <p:blipFill>
          <a:blip r:embed="rId5">
            <a:extLst>
              <a:ext uri="{28A0092B-C50C-407E-A947-70E740481C1C}">
                <a14:useLocalDpi xmlns:a14="http://schemas.microsoft.com/office/drawing/2010/main" val="0"/>
              </a:ext>
            </a:extLst>
          </a:blip>
          <a:srcRect l="14352" r="14352"/>
          <a:stretch>
            <a:fillRect/>
          </a:stretch>
        </p:blipFill>
        <p:spPr>
          <a:xfrm>
            <a:off x="10890250" y="290470"/>
            <a:ext cx="965200" cy="960437"/>
          </a:xfrm>
          <a:noFill/>
        </p:spPr>
      </p:pic>
      <p:pic>
        <p:nvPicPr>
          <p:cNvPr id="16392" name="Picture 13" descr="A:\IstockPhotos\West Virginia\iStock_000011257772Medium.jpg"/>
          <p:cNvPicPr>
            <a:picLocks noGrp="1" noChangeAspect="1" noChangeArrowheads="1"/>
          </p:cNvPicPr>
          <p:nvPr>
            <p:ph type="pic" sz="quarter" idx="15"/>
          </p:nvPr>
        </p:nvPicPr>
        <p:blipFill>
          <a:blip r:embed="rId6">
            <a:extLst>
              <a:ext uri="{28A0092B-C50C-407E-A947-70E740481C1C}">
                <a14:useLocalDpi xmlns:a14="http://schemas.microsoft.com/office/drawing/2010/main" val="0"/>
              </a:ext>
            </a:extLst>
          </a:blip>
          <a:srcRect l="14821" r="14821"/>
          <a:stretch>
            <a:fillRect/>
          </a:stretch>
        </p:blipFill>
        <p:spPr>
          <a:xfrm>
            <a:off x="9398000" y="1483811"/>
            <a:ext cx="2457450" cy="2311400"/>
          </a:xfr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4"/>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dirty="0"/>
              <a:t>Reported Acute HCV by State, 2019</a:t>
            </a:r>
            <a:endParaRPr dirty="0"/>
          </a:p>
        </p:txBody>
      </p:sp>
      <p:sp>
        <p:nvSpPr>
          <p:cNvPr id="803" name="Google Shape;803;p14"/>
          <p:cNvSpPr txBox="1">
            <a:spLocks noGrp="1"/>
          </p:cNvSpPr>
          <p:nvPr>
            <p:ph type="body" idx="1"/>
          </p:nvPr>
        </p:nvSpPr>
        <p:spPr>
          <a:xfrm>
            <a:off x="1828800" y="1057275"/>
            <a:ext cx="8229600" cy="5365750"/>
          </a:xfrm>
          <a:prstGeom prst="rect">
            <a:avLst/>
          </a:prstGeom>
          <a:noFill/>
          <a:ln>
            <a:noFill/>
          </a:ln>
        </p:spPr>
        <p:txBody>
          <a:bodyPr spcFirstLastPara="1" wrap="square" lIns="0" tIns="0" rIns="0" bIns="0" anchor="t" anchorCtr="0">
            <a:normAutofit/>
          </a:bodyPr>
          <a:lstStyle/>
          <a:p>
            <a:pPr marL="0" lvl="0" indent="0" algn="ctr" rtl="0">
              <a:spcBef>
                <a:spcPts val="0"/>
              </a:spcBef>
              <a:spcAft>
                <a:spcPts val="0"/>
              </a:spcAft>
              <a:buClr>
                <a:schemeClr val="dk1"/>
              </a:buClr>
              <a:buSzPts val="2400"/>
              <a:buNone/>
            </a:pPr>
            <a:endParaRPr>
              <a:latin typeface="Times New Roman"/>
              <a:ea typeface="Times New Roman"/>
              <a:cs typeface="Times New Roman"/>
              <a:sym typeface="Times New Roman"/>
            </a:endParaRPr>
          </a:p>
          <a:p>
            <a:pPr marL="0" lvl="0" indent="0" algn="ctr" rtl="0">
              <a:spcBef>
                <a:spcPts val="300"/>
              </a:spcBef>
              <a:spcAft>
                <a:spcPts val="0"/>
              </a:spcAft>
              <a:buClr>
                <a:srgbClr val="000000"/>
              </a:buClr>
              <a:buSzPts val="1500"/>
              <a:buNone/>
            </a:pPr>
            <a:br>
              <a:rPr lang="en-US" sz="1500">
                <a:solidFill>
                  <a:srgbClr val="000000"/>
                </a:solidFill>
                <a:latin typeface="Times New Roman"/>
                <a:ea typeface="Times New Roman"/>
                <a:cs typeface="Times New Roman"/>
                <a:sym typeface="Times New Roman"/>
              </a:rPr>
            </a:br>
            <a:endParaRPr sz="1500">
              <a:solidFill>
                <a:srgbClr val="000000"/>
              </a:solidFill>
              <a:latin typeface="Times New Roman"/>
              <a:ea typeface="Times New Roman"/>
              <a:cs typeface="Times New Roman"/>
              <a:sym typeface="Times New Roman"/>
            </a:endParaRPr>
          </a:p>
        </p:txBody>
      </p:sp>
      <p:sp>
        <p:nvSpPr>
          <p:cNvPr id="804" name="Google Shape;804;p14"/>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latin typeface="Calibri"/>
                <a:ea typeface="Calibri"/>
                <a:cs typeface="Calibri"/>
                <a:sym typeface="Calibri"/>
              </a:rPr>
              <a:t>10</a:t>
            </a:fld>
            <a:endParaRPr sz="1000" b="0" i="0" u="none" strike="noStrike" cap="none">
              <a:solidFill>
                <a:srgbClr val="000000"/>
              </a:solidFill>
              <a:latin typeface="Calibri"/>
              <a:ea typeface="Calibri"/>
              <a:cs typeface="Calibri"/>
              <a:sym typeface="Calibri"/>
            </a:endParaRPr>
          </a:p>
        </p:txBody>
      </p:sp>
      <p:sp>
        <p:nvSpPr>
          <p:cNvPr id="805" name="Google Shape;805;p14"/>
          <p:cNvSpPr txBox="1"/>
          <p:nvPr/>
        </p:nvSpPr>
        <p:spPr>
          <a:xfrm>
            <a:off x="1666120" y="6486628"/>
            <a:ext cx="4544471" cy="199753"/>
          </a:xfrm>
          <a:prstGeom prst="rect">
            <a:avLst/>
          </a:prstGeom>
          <a:noFill/>
          <a:ln>
            <a:noFill/>
          </a:ln>
        </p:spPr>
        <p:txBody>
          <a:bodyPr spcFirstLastPara="1" wrap="square" lIns="0" tIns="14925" rIns="0" bIns="0" anchor="t" anchorCtr="0">
            <a:spAutoFit/>
          </a:bodyPr>
          <a:lstStyle/>
          <a:p>
            <a:pPr marL="14941" marR="0" lvl="0" indent="0" algn="l" rtl="0">
              <a:spcBef>
                <a:spcPts val="0"/>
              </a:spcBef>
              <a:spcAft>
                <a:spcPts val="0"/>
              </a:spcAft>
              <a:buNone/>
            </a:pPr>
            <a:r>
              <a:rPr lang="en-US" sz="1200" b="0" i="0" u="none" strike="noStrike" cap="none">
                <a:solidFill>
                  <a:srgbClr val="000000"/>
                </a:solidFill>
                <a:latin typeface="Century Gothic"/>
                <a:ea typeface="Century Gothic"/>
                <a:cs typeface="Century Gothic"/>
                <a:sym typeface="Century Gothic"/>
              </a:rPr>
              <a:t>Source: CDC, National Notifiable Diseases Surveillance System</a:t>
            </a:r>
            <a:endParaRPr sz="1200" b="0" i="0" u="none" strike="noStrike" cap="none">
              <a:solidFill>
                <a:srgbClr val="000000"/>
              </a:solidFill>
              <a:latin typeface="Century Gothic"/>
              <a:ea typeface="Century Gothic"/>
              <a:cs typeface="Century Gothic"/>
              <a:sym typeface="Century Gothic"/>
            </a:endParaRPr>
          </a:p>
        </p:txBody>
      </p:sp>
      <p:pic>
        <p:nvPicPr>
          <p:cNvPr id="806" name="Google Shape;806;p14"/>
          <p:cNvPicPr preferRelativeResize="0"/>
          <p:nvPr/>
        </p:nvPicPr>
        <p:blipFill rotWithShape="1">
          <a:blip r:embed="rId3">
            <a:alphaModFix/>
          </a:blip>
          <a:srcRect/>
          <a:stretch/>
        </p:blipFill>
        <p:spPr>
          <a:xfrm>
            <a:off x="2465260" y="1112191"/>
            <a:ext cx="7102456" cy="4554107"/>
          </a:xfrm>
          <a:prstGeom prst="rect">
            <a:avLst/>
          </a:prstGeom>
          <a:noFill/>
          <a:ln>
            <a:noFill/>
          </a:ln>
        </p:spPr>
      </p:pic>
      <p:pic>
        <p:nvPicPr>
          <p:cNvPr id="807" name="Google Shape;807;p14"/>
          <p:cNvPicPr preferRelativeResize="0"/>
          <p:nvPr/>
        </p:nvPicPr>
        <p:blipFill rotWithShape="1">
          <a:blip r:embed="rId4">
            <a:alphaModFix/>
          </a:blip>
          <a:srcRect r="59977"/>
          <a:stretch/>
        </p:blipFill>
        <p:spPr>
          <a:xfrm>
            <a:off x="8608820" y="3829752"/>
            <a:ext cx="1754380" cy="24629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3"/>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dirty="0"/>
              <a:t>Acute HCV in the United States, 2004–2019</a:t>
            </a:r>
            <a:endParaRPr dirty="0"/>
          </a:p>
        </p:txBody>
      </p:sp>
      <p:sp>
        <p:nvSpPr>
          <p:cNvPr id="813" name="Google Shape;813;p13"/>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11</a:t>
            </a:fld>
            <a:endParaRPr>
              <a:solidFill>
                <a:srgbClr val="000000"/>
              </a:solidFill>
              <a:latin typeface="Calibri"/>
              <a:ea typeface="Calibri"/>
              <a:cs typeface="Calibri"/>
              <a:sym typeface="Calibri"/>
            </a:endParaRPr>
          </a:p>
        </p:txBody>
      </p:sp>
      <p:sp>
        <p:nvSpPr>
          <p:cNvPr id="814" name="Google Shape;814;p13" descr="Rates of reported acute hepatitis C in the United States by sex during 2004–2019. The sex classifications are male and female. The reported rates of acute hepatitis C increased substantially during 2010–2019 for both males and females."/>
          <p:cNvSpPr/>
          <p:nvPr/>
        </p:nvSpPr>
        <p:spPr>
          <a:xfrm>
            <a:off x="1263316" y="1481222"/>
            <a:ext cx="8947483" cy="5046578"/>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815" name="Google Shape;815;p13"/>
          <p:cNvSpPr txBox="1"/>
          <p:nvPr/>
        </p:nvSpPr>
        <p:spPr>
          <a:xfrm>
            <a:off x="309194" y="922177"/>
            <a:ext cx="11573611" cy="328167"/>
          </a:xfrm>
          <a:prstGeom prst="rect">
            <a:avLst/>
          </a:prstGeom>
          <a:noFill/>
          <a:ln>
            <a:noFill/>
          </a:ln>
        </p:spPr>
        <p:txBody>
          <a:bodyPr spcFirstLastPara="1" wrap="square" lIns="0" tIns="13325" rIns="0" bIns="0" anchor="t" anchorCtr="0">
            <a:spAutoFit/>
          </a:bodyPr>
          <a:lstStyle/>
          <a:p>
            <a:pPr marL="12700" marR="856614" lvl="0" indent="0" algn="ctr" rtl="0">
              <a:lnSpc>
                <a:spcPct val="107100"/>
              </a:lnSpc>
              <a:spcBef>
                <a:spcPts val="0"/>
              </a:spcBef>
              <a:spcAft>
                <a:spcPts val="0"/>
              </a:spcAft>
              <a:buNone/>
            </a:pPr>
            <a:r>
              <a:rPr lang="en-US" sz="2000" b="0" i="0" u="none" strike="noStrike" cap="none">
                <a:solidFill>
                  <a:srgbClr val="000000"/>
                </a:solidFill>
                <a:latin typeface="Calibri"/>
                <a:ea typeface="Calibri"/>
                <a:cs typeface="Calibri"/>
                <a:sym typeface="Calibri"/>
              </a:rPr>
              <a:t>Rates of Reported Acute HCV Infection by Sex United  States, 2004 –2019</a:t>
            </a:r>
            <a:endParaRPr sz="2000" b="0" i="0" u="none" strike="noStrike" cap="non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E59AC-8935-4A02-9518-5069CB7D741A}"/>
              </a:ext>
            </a:extLst>
          </p:cNvPr>
          <p:cNvSpPr>
            <a:spLocks noGrp="1"/>
          </p:cNvSpPr>
          <p:nvPr>
            <p:ph type="title"/>
          </p:nvPr>
        </p:nvSpPr>
        <p:spPr/>
        <p:txBody>
          <a:bodyPr/>
          <a:lstStyle/>
          <a:p>
            <a:r>
              <a:rPr lang="en-US" dirty="0"/>
              <a:t>Acute HCV, West Virginia, 2012–2019</a:t>
            </a:r>
          </a:p>
        </p:txBody>
      </p:sp>
      <p:sp>
        <p:nvSpPr>
          <p:cNvPr id="4" name="Slide Number Placeholder 3">
            <a:extLst>
              <a:ext uri="{FF2B5EF4-FFF2-40B4-BE49-F238E27FC236}">
                <a16:creationId xmlns:a16="http://schemas.microsoft.com/office/drawing/2014/main" id="{4A0F071F-34A9-4793-B1CA-D2314F683778}"/>
              </a:ext>
            </a:extLst>
          </p:cNvPr>
          <p:cNvSpPr>
            <a:spLocks noGrp="1"/>
          </p:cNvSpPr>
          <p:nvPr>
            <p:ph type="sldNum" sz="quarter" idx="10"/>
          </p:nvPr>
        </p:nvSpPr>
        <p:spPr>
          <a:xfrm>
            <a:off x="8337550" y="6356350"/>
            <a:ext cx="349250" cy="171450"/>
          </a:xfrm>
          <a:prstGeom prst="rect">
            <a:avLst/>
          </a:prstGeom>
        </p:spPr>
        <p:txBody>
          <a:bodyPr vert="horz" wrap="square" lIns="0" tIns="0" rIns="0" bIns="0" numCol="1" anchor="t" anchorCtr="0" compatLnSpc="1">
            <a:prstTxWarp prst="textNoShape">
              <a:avLst/>
            </a:prstTxWarp>
          </a:bodyPr>
          <a:lstStyle>
            <a:defPPr>
              <a:defRPr lang="en-US"/>
            </a:defPPr>
            <a:lvl1pPr algn="r" defTabSz="457200" rtl="0" fontAlgn="base">
              <a:spcBef>
                <a:spcPct val="0"/>
              </a:spcBef>
              <a:spcAft>
                <a:spcPct val="0"/>
              </a:spcAft>
              <a:defRPr sz="1000"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a:lstStyle>
          <a:p>
            <a:pPr>
              <a:defRPr/>
            </a:pPr>
            <a:fld id="{5EF6AE0D-EF25-4618-929D-93AEB7BDE706}" type="slidenum">
              <a:rPr lang="en-US" altLang="en-US" smtClean="0"/>
              <a:pPr>
                <a:defRPr/>
              </a:pPr>
              <a:t>12</a:t>
            </a:fld>
            <a:endParaRPr lang="en-US" altLang="en-US" dirty="0"/>
          </a:p>
        </p:txBody>
      </p:sp>
      <p:sp>
        <p:nvSpPr>
          <p:cNvPr id="6" name="object 12">
            <a:extLst>
              <a:ext uri="{FF2B5EF4-FFF2-40B4-BE49-F238E27FC236}">
                <a16:creationId xmlns:a16="http://schemas.microsoft.com/office/drawing/2014/main" id="{E2B8E21A-7D98-48D4-B086-C6E7B5762F72}"/>
              </a:ext>
            </a:extLst>
          </p:cNvPr>
          <p:cNvSpPr txBox="1"/>
          <p:nvPr/>
        </p:nvSpPr>
        <p:spPr>
          <a:xfrm>
            <a:off x="3247241" y="1027023"/>
            <a:ext cx="5514638" cy="657488"/>
          </a:xfrm>
          <a:prstGeom prst="rect">
            <a:avLst/>
          </a:prstGeom>
        </p:spPr>
        <p:txBody>
          <a:bodyPr vert="horz" wrap="square" lIns="0" tIns="13335" rIns="0" bIns="0" rtlCol="0">
            <a:spAutoFit/>
          </a:bodyPr>
          <a:lstStyle/>
          <a:p>
            <a:pPr marL="12700" marR="856615" algn="ctr">
              <a:lnSpc>
                <a:spcPct val="107100"/>
              </a:lnSpc>
              <a:spcBef>
                <a:spcPts val="1030"/>
              </a:spcBef>
            </a:pPr>
            <a:r>
              <a:rPr sz="2000" b="1" spc="5" dirty="0">
                <a:latin typeface="+mj-lt"/>
                <a:cs typeface="Calibri"/>
              </a:rPr>
              <a:t>Rates </a:t>
            </a:r>
            <a:r>
              <a:rPr sz="2000" b="1" dirty="0">
                <a:latin typeface="+mj-lt"/>
                <a:cs typeface="Calibri"/>
              </a:rPr>
              <a:t>of </a:t>
            </a:r>
            <a:r>
              <a:rPr lang="en-US" sz="2000" b="1" spc="5" dirty="0">
                <a:latin typeface="+mj-lt"/>
                <a:cs typeface="Calibri"/>
              </a:rPr>
              <a:t>Acute HCV</a:t>
            </a:r>
            <a:r>
              <a:rPr sz="2000" b="1" spc="5" dirty="0">
                <a:latin typeface="+mj-lt"/>
                <a:cs typeface="Calibri"/>
              </a:rPr>
              <a:t>, </a:t>
            </a:r>
            <a:r>
              <a:rPr sz="2000" b="1" spc="-5" dirty="0">
                <a:latin typeface="+mj-lt"/>
                <a:cs typeface="Calibri"/>
              </a:rPr>
              <a:t>by </a:t>
            </a:r>
            <a:r>
              <a:rPr lang="en-US" sz="2000" b="1" dirty="0">
                <a:latin typeface="+mj-lt"/>
                <a:cs typeface="Calibri"/>
              </a:rPr>
              <a:t>S</a:t>
            </a:r>
            <a:r>
              <a:rPr sz="2000" b="1" dirty="0">
                <a:latin typeface="+mj-lt"/>
                <a:cs typeface="Calibri"/>
              </a:rPr>
              <a:t>ex</a:t>
            </a:r>
            <a:br>
              <a:rPr lang="en-US" sz="2000" b="1" dirty="0">
                <a:latin typeface="+mj-lt"/>
                <a:cs typeface="Calibri"/>
              </a:rPr>
            </a:br>
            <a:r>
              <a:rPr lang="en-US" sz="2000" b="1" spc="10" dirty="0">
                <a:latin typeface="+mj-lt"/>
                <a:cs typeface="Calibri"/>
              </a:rPr>
              <a:t>West Virginia</a:t>
            </a:r>
            <a:r>
              <a:rPr sz="2000" b="1" spc="5" dirty="0">
                <a:latin typeface="+mj-lt"/>
                <a:cs typeface="Calibri"/>
              </a:rPr>
              <a:t>,</a:t>
            </a:r>
            <a:r>
              <a:rPr lang="en-US" sz="2000" b="1" spc="5" dirty="0">
                <a:latin typeface="+mj-lt"/>
                <a:cs typeface="Calibri"/>
              </a:rPr>
              <a:t> </a:t>
            </a:r>
            <a:r>
              <a:rPr lang="en-US" sz="2000" b="1" spc="15" dirty="0">
                <a:latin typeface="+mj-lt"/>
                <a:cs typeface="Calibri"/>
              </a:rPr>
              <a:t>2012–</a:t>
            </a:r>
            <a:r>
              <a:rPr sz="2000" b="1" spc="15" dirty="0">
                <a:latin typeface="+mj-lt"/>
                <a:cs typeface="Calibri"/>
              </a:rPr>
              <a:t>2019</a:t>
            </a:r>
            <a:endParaRPr sz="2000" b="1" dirty="0">
              <a:latin typeface="+mj-lt"/>
              <a:cs typeface="Calibri"/>
            </a:endParaRPr>
          </a:p>
        </p:txBody>
      </p:sp>
      <p:graphicFrame>
        <p:nvGraphicFramePr>
          <p:cNvPr id="10" name="Chart 9">
            <a:extLst>
              <a:ext uri="{FF2B5EF4-FFF2-40B4-BE49-F238E27FC236}">
                <a16:creationId xmlns:a16="http://schemas.microsoft.com/office/drawing/2014/main" id="{25F6C837-A948-4DFC-A458-2D119FBAEB20}"/>
              </a:ext>
            </a:extLst>
          </p:cNvPr>
          <p:cNvGraphicFramePr>
            <a:graphicFrameLocks noChangeAspect="1"/>
          </p:cNvGraphicFramePr>
          <p:nvPr>
            <p:extLst>
              <p:ext uri="{D42A27DB-BD31-4B8C-83A1-F6EECF244321}">
                <p14:modId xmlns:p14="http://schemas.microsoft.com/office/powerpoint/2010/main" val="891025851"/>
              </p:ext>
            </p:extLst>
          </p:nvPr>
        </p:nvGraphicFramePr>
        <p:xfrm>
          <a:off x="1437270" y="1277231"/>
          <a:ext cx="8383393"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5609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5"/>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dirty="0"/>
              <a:t>Chronic HCV in West Virginia, 2019</a:t>
            </a:r>
            <a:endParaRPr dirty="0"/>
          </a:p>
        </p:txBody>
      </p:sp>
      <p:sp>
        <p:nvSpPr>
          <p:cNvPr id="822" name="Google Shape;822;p15"/>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13</a:t>
            </a:fld>
            <a:endParaRPr>
              <a:solidFill>
                <a:srgbClr val="000000"/>
              </a:solidFill>
              <a:latin typeface="Calibri"/>
              <a:ea typeface="Calibri"/>
              <a:cs typeface="Calibri"/>
              <a:sym typeface="Calibri"/>
            </a:endParaRPr>
          </a:p>
        </p:txBody>
      </p:sp>
      <p:graphicFrame>
        <p:nvGraphicFramePr>
          <p:cNvPr id="823" name="Google Shape;823;p15"/>
          <p:cNvGraphicFramePr/>
          <p:nvPr/>
        </p:nvGraphicFramePr>
        <p:xfrm>
          <a:off x="1515980" y="691300"/>
          <a:ext cx="8600876" cy="57507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11"/>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a:t>Perinatal HCV</a:t>
            </a:r>
            <a:endParaRPr/>
          </a:p>
        </p:txBody>
      </p:sp>
      <p:sp>
        <p:nvSpPr>
          <p:cNvPr id="846" name="Google Shape;846;p11"/>
          <p:cNvSpPr txBox="1">
            <a:spLocks noGrp="1"/>
          </p:cNvSpPr>
          <p:nvPr>
            <p:ph type="body" idx="1"/>
          </p:nvPr>
        </p:nvSpPr>
        <p:spPr>
          <a:xfrm>
            <a:off x="313587" y="1144555"/>
            <a:ext cx="11429233" cy="5194300"/>
          </a:xfrm>
          <a:prstGeom prst="rect">
            <a:avLst/>
          </a:prstGeom>
          <a:noFill/>
          <a:ln>
            <a:noFill/>
          </a:ln>
        </p:spPr>
        <p:txBody>
          <a:bodyPr spcFirstLastPara="1" wrap="square" lIns="0" tIns="0" rIns="0" bIns="0" anchor="t" anchorCtr="0">
            <a:normAutofit/>
          </a:bodyPr>
          <a:lstStyle/>
          <a:p>
            <a:pPr marL="342900" lvl="0" indent="-342900" algn="l" rtl="0">
              <a:spcBef>
                <a:spcPts val="0"/>
              </a:spcBef>
              <a:spcAft>
                <a:spcPts val="0"/>
              </a:spcAft>
              <a:buClr>
                <a:schemeClr val="dk1"/>
              </a:buClr>
              <a:buSzPts val="2800"/>
              <a:buFont typeface="Arial"/>
              <a:buChar char="•"/>
            </a:pPr>
            <a:r>
              <a:rPr lang="en-US" sz="2800" b="0"/>
              <a:t>HCV can be transmitted from a mother to child</a:t>
            </a:r>
            <a:endParaRPr/>
          </a:p>
          <a:p>
            <a:pPr marL="342900" lvl="0" indent="-342900" algn="l" rtl="0">
              <a:spcBef>
                <a:spcPts val="560"/>
              </a:spcBef>
              <a:spcAft>
                <a:spcPts val="0"/>
              </a:spcAft>
              <a:buClr>
                <a:schemeClr val="dk1"/>
              </a:buClr>
              <a:buSzPts val="2800"/>
              <a:buFont typeface="Arial"/>
              <a:buChar char="•"/>
            </a:pPr>
            <a:r>
              <a:rPr lang="en-US" sz="2800" b="0"/>
              <a:t>No perinatal intervention is available to reduce HCV transmission</a:t>
            </a:r>
            <a:endParaRPr/>
          </a:p>
          <a:p>
            <a:pPr marL="342900" lvl="0" indent="-342900" algn="l" rtl="0">
              <a:spcBef>
                <a:spcPts val="560"/>
              </a:spcBef>
              <a:spcAft>
                <a:spcPts val="0"/>
              </a:spcAft>
              <a:buClr>
                <a:schemeClr val="dk1"/>
              </a:buClr>
              <a:buSzPts val="2800"/>
              <a:buFont typeface="Arial"/>
              <a:buChar char="•"/>
            </a:pPr>
            <a:r>
              <a:rPr lang="en-US" sz="2800" b="0"/>
              <a:t>Birth to an HCV-positive pregnant individual carries 5-7% risk of transmission to the infant</a:t>
            </a:r>
            <a:endParaRPr/>
          </a:p>
          <a:p>
            <a:pPr marL="342900" lvl="0" indent="-342900" algn="l" rtl="0">
              <a:spcBef>
                <a:spcPts val="560"/>
              </a:spcBef>
              <a:spcAft>
                <a:spcPts val="0"/>
              </a:spcAft>
              <a:buClr>
                <a:schemeClr val="dk1"/>
              </a:buClr>
              <a:buSzPts val="2800"/>
              <a:buFont typeface="Arial"/>
              <a:buChar char="•"/>
            </a:pPr>
            <a:r>
              <a:rPr lang="en-US" sz="2800" b="0"/>
              <a:t>HCV-associated liver disease usually progresses slowly in children, but infected children remain at risk for cirrhosis and liver cancer</a:t>
            </a:r>
            <a:endParaRPr/>
          </a:p>
          <a:p>
            <a:pPr marL="0" lvl="0" indent="0" algn="l" rtl="0">
              <a:spcBef>
                <a:spcPts val="560"/>
              </a:spcBef>
              <a:spcAft>
                <a:spcPts val="0"/>
              </a:spcAft>
              <a:buClr>
                <a:schemeClr val="dk1"/>
              </a:buClr>
              <a:buSzPts val="2800"/>
              <a:buFont typeface="Calibri"/>
              <a:buNone/>
            </a:pPr>
            <a:endParaRPr sz="2800" b="0"/>
          </a:p>
          <a:p>
            <a:pPr marL="0" lvl="0" indent="0" algn="l" rtl="0">
              <a:spcBef>
                <a:spcPts val="560"/>
              </a:spcBef>
              <a:spcAft>
                <a:spcPts val="0"/>
              </a:spcAft>
              <a:buClr>
                <a:schemeClr val="dk1"/>
              </a:buClr>
              <a:buSzPts val="2800"/>
              <a:buFont typeface="Calibri"/>
              <a:buNone/>
            </a:pPr>
            <a:endParaRPr sz="2800"/>
          </a:p>
        </p:txBody>
      </p:sp>
      <p:sp>
        <p:nvSpPr>
          <p:cNvPr id="847" name="Google Shape;847;p11"/>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14</a:t>
            </a:fld>
            <a:endParaRPr>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6"/>
          <p:cNvSpPr txBox="1">
            <a:spLocks noGrp="1"/>
          </p:cNvSpPr>
          <p:nvPr>
            <p:ph type="title"/>
          </p:nvPr>
        </p:nvSpPr>
        <p:spPr>
          <a:xfrm>
            <a:off x="1759191" y="230189"/>
            <a:ext cx="7594358" cy="461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a:t>State HCV Estimates among Pregnant Women</a:t>
            </a:r>
            <a:endParaRPr/>
          </a:p>
        </p:txBody>
      </p:sp>
      <p:sp>
        <p:nvSpPr>
          <p:cNvPr id="830" name="Google Shape;830;p16"/>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15</a:t>
            </a:fld>
            <a:endParaRPr>
              <a:solidFill>
                <a:srgbClr val="000000"/>
              </a:solidFill>
              <a:latin typeface="Calibri"/>
              <a:ea typeface="Calibri"/>
              <a:cs typeface="Calibri"/>
              <a:sym typeface="Calibri"/>
            </a:endParaRPr>
          </a:p>
        </p:txBody>
      </p:sp>
      <p:pic>
        <p:nvPicPr>
          <p:cNvPr id="831" name="Google Shape;831;p16" descr="Chart, bar chart&#10;&#10;Description automatically generated"/>
          <p:cNvPicPr preferRelativeResize="0"/>
          <p:nvPr/>
        </p:nvPicPr>
        <p:blipFill rotWithShape="1">
          <a:blip r:embed="rId3">
            <a:alphaModFix/>
          </a:blip>
          <a:srcRect l="9348" t="8856"/>
          <a:stretch/>
        </p:blipFill>
        <p:spPr>
          <a:xfrm>
            <a:off x="2853030" y="876823"/>
            <a:ext cx="6485940" cy="59181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7"/>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a:t>Perinatal HCV Exposure in West Virginia</a:t>
            </a:r>
            <a:endParaRPr/>
          </a:p>
        </p:txBody>
      </p:sp>
      <p:sp>
        <p:nvSpPr>
          <p:cNvPr id="838" name="Google Shape;838;p17"/>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16</a:t>
            </a:fld>
            <a:endParaRPr>
              <a:solidFill>
                <a:srgbClr val="000000"/>
              </a:solidFill>
              <a:latin typeface="Calibri"/>
              <a:ea typeface="Calibri"/>
              <a:cs typeface="Calibri"/>
              <a:sym typeface="Calibri"/>
            </a:endParaRPr>
          </a:p>
        </p:txBody>
      </p:sp>
      <p:graphicFrame>
        <p:nvGraphicFramePr>
          <p:cNvPr id="839" name="Google Shape;839;p17"/>
          <p:cNvGraphicFramePr/>
          <p:nvPr/>
        </p:nvGraphicFramePr>
        <p:xfrm>
          <a:off x="649707" y="950497"/>
          <a:ext cx="9524975" cy="5405875"/>
        </p:xfrm>
        <a:graphic>
          <a:graphicData uri="http://schemas.openxmlformats.org/drawingml/2006/table">
            <a:tbl>
              <a:tblPr firstRow="1" bandRow="1">
                <a:noFill/>
                <a:tableStyleId>{ABCBE001-8CA6-4EB3-9FD1-ABB07E160BDF}</a:tableStyleId>
              </a:tblPr>
              <a:tblGrid>
                <a:gridCol w="1296550">
                  <a:extLst>
                    <a:ext uri="{9D8B030D-6E8A-4147-A177-3AD203B41FA5}">
                      <a16:colId xmlns:a16="http://schemas.microsoft.com/office/drawing/2014/main" val="20000"/>
                    </a:ext>
                  </a:extLst>
                </a:gridCol>
                <a:gridCol w="2484150">
                  <a:extLst>
                    <a:ext uri="{9D8B030D-6E8A-4147-A177-3AD203B41FA5}">
                      <a16:colId xmlns:a16="http://schemas.microsoft.com/office/drawing/2014/main" val="20001"/>
                    </a:ext>
                  </a:extLst>
                </a:gridCol>
                <a:gridCol w="2864175">
                  <a:extLst>
                    <a:ext uri="{9D8B030D-6E8A-4147-A177-3AD203B41FA5}">
                      <a16:colId xmlns:a16="http://schemas.microsoft.com/office/drawing/2014/main" val="20002"/>
                    </a:ext>
                  </a:extLst>
                </a:gridCol>
                <a:gridCol w="2880100">
                  <a:extLst>
                    <a:ext uri="{9D8B030D-6E8A-4147-A177-3AD203B41FA5}">
                      <a16:colId xmlns:a16="http://schemas.microsoft.com/office/drawing/2014/main" val="20003"/>
                    </a:ext>
                  </a:extLst>
                </a:gridCol>
              </a:tblGrid>
              <a:tr h="1033400">
                <a:tc gridSpan="4">
                  <a:txBody>
                    <a:bodyPr/>
                    <a:lstStyle/>
                    <a:p>
                      <a:pPr marL="0" marR="0" lvl="0" indent="0" algn="ctr" rtl="0">
                        <a:spcBef>
                          <a:spcPts val="0"/>
                        </a:spcBef>
                        <a:spcAft>
                          <a:spcPts val="0"/>
                        </a:spcAft>
                        <a:buNone/>
                      </a:pPr>
                      <a:r>
                        <a:rPr lang="en-US" sz="2800" u="none" strike="noStrike" cap="none"/>
                        <a:t>HCV Present During Pregnancy Among</a:t>
                      </a:r>
                      <a:br>
                        <a:rPr lang="en-US" sz="2800" u="none" strike="noStrike" cap="none"/>
                      </a:br>
                      <a:r>
                        <a:rPr lang="en-US" sz="2800" u="none" strike="noStrike" cap="none"/>
                        <a:t>West Virginia Live Births, 2016-2020</a:t>
                      </a:r>
                      <a:endParaRPr sz="2800" b="1" i="0" u="none" strike="noStrike" cap="none">
                        <a:solidFill>
                          <a:srgbClr val="000000"/>
                        </a:solidFill>
                        <a:latin typeface="Calibri"/>
                        <a:ea typeface="Calibri"/>
                        <a:cs typeface="Calibri"/>
                        <a:sym typeface="Calibri"/>
                      </a:endParaRPr>
                    </a:p>
                  </a:txBody>
                  <a:tcPr marL="19125" marR="19125" marT="19125" marB="0" anchor="b">
                    <a:solidFill>
                      <a:srgbClr val="00817E"/>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85750">
                <a:tc>
                  <a:txBody>
                    <a:bodyPr/>
                    <a:lstStyle/>
                    <a:p>
                      <a:pPr marL="0" marR="0" lvl="0" indent="0" algn="ctr" rtl="0">
                        <a:spcBef>
                          <a:spcPts val="0"/>
                        </a:spcBef>
                        <a:spcAft>
                          <a:spcPts val="0"/>
                        </a:spcAft>
                        <a:buNone/>
                      </a:pPr>
                      <a:r>
                        <a:rPr lang="en-US" sz="2200" b="1" u="none" strike="noStrike" cap="none"/>
                        <a:t>Year*</a:t>
                      </a:r>
                      <a:endParaRPr sz="2200" b="1"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b="1" u="none" strike="noStrike" cap="none"/>
                        <a:t>Total Births</a:t>
                      </a:r>
                      <a:endParaRPr sz="2200" b="1"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b="1" u="none" strike="noStrike" cap="none"/>
                        <a:t>Maternal HCV During Pregnancy</a:t>
                      </a:r>
                      <a:endParaRPr sz="2200" b="1"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b="1" u="none" strike="noStrike" cap="none"/>
                        <a:t>% of Live Births with Maternal HCV</a:t>
                      </a:r>
                      <a:endParaRPr sz="2200" b="1" i="0" u="none" strike="noStrike" cap="none">
                        <a:solidFill>
                          <a:srgbClr val="000000"/>
                        </a:solidFill>
                        <a:latin typeface="Calibri"/>
                        <a:ea typeface="Calibri"/>
                        <a:cs typeface="Calibri"/>
                        <a:sym typeface="Calibri"/>
                      </a:endParaRPr>
                    </a:p>
                  </a:txBody>
                  <a:tcPr marL="19125" marR="19125" marT="19125" marB="0" anchor="b"/>
                </a:tc>
                <a:extLst>
                  <a:ext uri="{0D108BD9-81ED-4DB2-BD59-A6C34878D82A}">
                    <a16:rowId xmlns:a16="http://schemas.microsoft.com/office/drawing/2014/main" val="10001"/>
                  </a:ext>
                </a:extLst>
              </a:tr>
              <a:tr h="508425">
                <a:tc>
                  <a:txBody>
                    <a:bodyPr/>
                    <a:lstStyle/>
                    <a:p>
                      <a:pPr marL="0" marR="0" lvl="0" indent="0" algn="ctr" rtl="0">
                        <a:spcBef>
                          <a:spcPts val="0"/>
                        </a:spcBef>
                        <a:spcAft>
                          <a:spcPts val="0"/>
                        </a:spcAft>
                        <a:buNone/>
                      </a:pPr>
                      <a:r>
                        <a:rPr lang="en-US" sz="2200" u="none" strike="noStrike" cap="none"/>
                        <a:t>2016</a:t>
                      </a:r>
                      <a:endParaRPr sz="2200" b="0"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u="none" strike="noStrike" cap="none"/>
                        <a:t>19,070</a:t>
                      </a:r>
                      <a:endParaRPr sz="2200" b="0"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u="none" strike="noStrike" cap="none"/>
                        <a:t>632</a:t>
                      </a:r>
                      <a:endParaRPr sz="2200" b="0"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u="none" strike="noStrike" cap="none"/>
                        <a:t>3.3%</a:t>
                      </a:r>
                      <a:endParaRPr sz="2200" b="0" i="0" u="none" strike="noStrike" cap="none">
                        <a:solidFill>
                          <a:srgbClr val="000000"/>
                        </a:solidFill>
                        <a:latin typeface="Calibri"/>
                        <a:ea typeface="Calibri"/>
                        <a:cs typeface="Calibri"/>
                        <a:sym typeface="Calibri"/>
                      </a:endParaRPr>
                    </a:p>
                  </a:txBody>
                  <a:tcPr marL="19125" marR="19125" marT="19125" marB="0" anchor="b"/>
                </a:tc>
                <a:extLst>
                  <a:ext uri="{0D108BD9-81ED-4DB2-BD59-A6C34878D82A}">
                    <a16:rowId xmlns:a16="http://schemas.microsoft.com/office/drawing/2014/main" val="10002"/>
                  </a:ext>
                </a:extLst>
              </a:tr>
              <a:tr h="508425">
                <a:tc>
                  <a:txBody>
                    <a:bodyPr/>
                    <a:lstStyle/>
                    <a:p>
                      <a:pPr marL="0" marR="0" lvl="0" indent="0" algn="ctr" rtl="0">
                        <a:spcBef>
                          <a:spcPts val="0"/>
                        </a:spcBef>
                        <a:spcAft>
                          <a:spcPts val="0"/>
                        </a:spcAft>
                        <a:buNone/>
                      </a:pPr>
                      <a:r>
                        <a:rPr lang="en-US" sz="2200" u="none" strike="noStrike" cap="none"/>
                        <a:t>2017</a:t>
                      </a:r>
                      <a:endParaRPr sz="2200" b="0"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u="none" strike="noStrike" cap="none"/>
                        <a:t>18,679</a:t>
                      </a:r>
                      <a:endParaRPr sz="2200" b="0"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u="none" strike="noStrike" cap="none"/>
                        <a:t>662</a:t>
                      </a:r>
                      <a:endParaRPr sz="2200" b="0"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u="none" strike="noStrike" cap="none"/>
                        <a:t>3.5%</a:t>
                      </a:r>
                      <a:endParaRPr sz="2200" b="0" i="0" u="none" strike="noStrike" cap="none">
                        <a:solidFill>
                          <a:srgbClr val="000000"/>
                        </a:solidFill>
                        <a:latin typeface="Calibri"/>
                        <a:ea typeface="Calibri"/>
                        <a:cs typeface="Calibri"/>
                        <a:sym typeface="Calibri"/>
                      </a:endParaRPr>
                    </a:p>
                  </a:txBody>
                  <a:tcPr marL="19125" marR="19125" marT="19125" marB="0" anchor="b"/>
                </a:tc>
                <a:extLst>
                  <a:ext uri="{0D108BD9-81ED-4DB2-BD59-A6C34878D82A}">
                    <a16:rowId xmlns:a16="http://schemas.microsoft.com/office/drawing/2014/main" val="10003"/>
                  </a:ext>
                </a:extLst>
              </a:tr>
              <a:tr h="508425">
                <a:tc>
                  <a:txBody>
                    <a:bodyPr/>
                    <a:lstStyle/>
                    <a:p>
                      <a:pPr marL="0" marR="0" lvl="0" indent="0" algn="ctr" rtl="0">
                        <a:spcBef>
                          <a:spcPts val="0"/>
                        </a:spcBef>
                        <a:spcAft>
                          <a:spcPts val="0"/>
                        </a:spcAft>
                        <a:buNone/>
                      </a:pPr>
                      <a:r>
                        <a:rPr lang="en-US" sz="2200" u="none" strike="noStrike" cap="none"/>
                        <a:t>2018</a:t>
                      </a:r>
                      <a:endParaRPr sz="2200" b="0"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u="none" strike="noStrike" cap="none"/>
                        <a:t>18,243</a:t>
                      </a:r>
                      <a:endParaRPr sz="2200" b="0"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u="none" strike="noStrike" cap="none"/>
                        <a:t>636</a:t>
                      </a:r>
                      <a:endParaRPr sz="2200" b="0"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u="none" strike="noStrike" cap="none"/>
                        <a:t>3.5%</a:t>
                      </a:r>
                      <a:endParaRPr sz="2200" b="0" i="0" u="none" strike="noStrike" cap="none">
                        <a:solidFill>
                          <a:srgbClr val="000000"/>
                        </a:solidFill>
                        <a:latin typeface="Calibri"/>
                        <a:ea typeface="Calibri"/>
                        <a:cs typeface="Calibri"/>
                        <a:sym typeface="Calibri"/>
                      </a:endParaRPr>
                    </a:p>
                  </a:txBody>
                  <a:tcPr marL="19125" marR="19125" marT="19125" marB="0" anchor="b"/>
                </a:tc>
                <a:extLst>
                  <a:ext uri="{0D108BD9-81ED-4DB2-BD59-A6C34878D82A}">
                    <a16:rowId xmlns:a16="http://schemas.microsoft.com/office/drawing/2014/main" val="10004"/>
                  </a:ext>
                </a:extLst>
              </a:tr>
              <a:tr h="508425">
                <a:tc>
                  <a:txBody>
                    <a:bodyPr/>
                    <a:lstStyle/>
                    <a:p>
                      <a:pPr marL="0" marR="0" lvl="0" indent="0" algn="ctr" rtl="0">
                        <a:spcBef>
                          <a:spcPts val="0"/>
                        </a:spcBef>
                        <a:spcAft>
                          <a:spcPts val="0"/>
                        </a:spcAft>
                        <a:buNone/>
                      </a:pPr>
                      <a:r>
                        <a:rPr lang="en-US" sz="2200" u="none" strike="noStrike" cap="none"/>
                        <a:t>2019</a:t>
                      </a:r>
                      <a:endParaRPr sz="2200" b="0"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u="none" strike="noStrike" cap="none"/>
                        <a:t>18,090</a:t>
                      </a:r>
                      <a:endParaRPr sz="2200" b="0"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u="none" strike="noStrike" cap="none"/>
                        <a:t>613</a:t>
                      </a:r>
                      <a:endParaRPr sz="2200" b="0"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u="none" strike="noStrike" cap="none"/>
                        <a:t>3.4%</a:t>
                      </a:r>
                      <a:endParaRPr sz="2200" b="0" i="0" u="none" strike="noStrike" cap="none">
                        <a:solidFill>
                          <a:srgbClr val="000000"/>
                        </a:solidFill>
                        <a:latin typeface="Calibri"/>
                        <a:ea typeface="Calibri"/>
                        <a:cs typeface="Calibri"/>
                        <a:sym typeface="Calibri"/>
                      </a:endParaRPr>
                    </a:p>
                  </a:txBody>
                  <a:tcPr marL="19125" marR="19125" marT="19125" marB="0" anchor="b"/>
                </a:tc>
                <a:extLst>
                  <a:ext uri="{0D108BD9-81ED-4DB2-BD59-A6C34878D82A}">
                    <a16:rowId xmlns:a16="http://schemas.microsoft.com/office/drawing/2014/main" val="10005"/>
                  </a:ext>
                </a:extLst>
              </a:tr>
              <a:tr h="508425">
                <a:tc>
                  <a:txBody>
                    <a:bodyPr/>
                    <a:lstStyle/>
                    <a:p>
                      <a:pPr marL="0" marR="0" lvl="0" indent="0" algn="ctr" rtl="0">
                        <a:spcBef>
                          <a:spcPts val="0"/>
                        </a:spcBef>
                        <a:spcAft>
                          <a:spcPts val="0"/>
                        </a:spcAft>
                        <a:buNone/>
                      </a:pPr>
                      <a:r>
                        <a:rPr lang="en-US" sz="2200" u="none" strike="noStrike" cap="none"/>
                        <a:t>2020</a:t>
                      </a:r>
                      <a:endParaRPr sz="2200" b="0"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u="none" strike="noStrike" cap="none"/>
                        <a:t>18,377</a:t>
                      </a:r>
                      <a:endParaRPr sz="2200" b="0"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u="none" strike="noStrike" cap="none"/>
                        <a:t>608</a:t>
                      </a:r>
                      <a:endParaRPr sz="2200" b="0" i="0" u="none" strike="noStrike" cap="none">
                        <a:solidFill>
                          <a:srgbClr val="000000"/>
                        </a:solidFill>
                        <a:latin typeface="Calibri"/>
                        <a:ea typeface="Calibri"/>
                        <a:cs typeface="Calibri"/>
                        <a:sym typeface="Calibri"/>
                      </a:endParaRPr>
                    </a:p>
                  </a:txBody>
                  <a:tcPr marL="19125" marR="19125" marT="19125" marB="0" anchor="b"/>
                </a:tc>
                <a:tc>
                  <a:txBody>
                    <a:bodyPr/>
                    <a:lstStyle/>
                    <a:p>
                      <a:pPr marL="0" marR="0" lvl="0" indent="0" algn="ctr" rtl="0">
                        <a:spcBef>
                          <a:spcPts val="0"/>
                        </a:spcBef>
                        <a:spcAft>
                          <a:spcPts val="0"/>
                        </a:spcAft>
                        <a:buNone/>
                      </a:pPr>
                      <a:r>
                        <a:rPr lang="en-US" sz="2200" u="none" strike="noStrike" cap="none"/>
                        <a:t>3.3%</a:t>
                      </a:r>
                      <a:endParaRPr sz="2200" b="0" i="0" u="none" strike="noStrike" cap="none">
                        <a:solidFill>
                          <a:srgbClr val="000000"/>
                        </a:solidFill>
                        <a:latin typeface="Calibri"/>
                        <a:ea typeface="Calibri"/>
                        <a:cs typeface="Calibri"/>
                        <a:sym typeface="Calibri"/>
                      </a:endParaRPr>
                    </a:p>
                  </a:txBody>
                  <a:tcPr marL="19125" marR="19125" marT="19125" marB="0" anchor="b"/>
                </a:tc>
                <a:extLst>
                  <a:ext uri="{0D108BD9-81ED-4DB2-BD59-A6C34878D82A}">
                    <a16:rowId xmlns:a16="http://schemas.microsoft.com/office/drawing/2014/main" val="10006"/>
                  </a:ext>
                </a:extLst>
              </a:tr>
              <a:tr h="744600">
                <a:tc gridSpan="4">
                  <a:txBody>
                    <a:bodyPr/>
                    <a:lstStyle/>
                    <a:p>
                      <a:pPr marL="0" marR="0" lvl="0" indent="0" algn="l" rtl="0">
                        <a:spcBef>
                          <a:spcPts val="0"/>
                        </a:spcBef>
                        <a:spcAft>
                          <a:spcPts val="0"/>
                        </a:spcAft>
                        <a:buNone/>
                      </a:pPr>
                      <a:r>
                        <a:rPr lang="en-US" sz="2000" u="none" strike="noStrike" cap="none"/>
                        <a:t>Data Source:  WV Health Statistics Center, Vital Statistics System</a:t>
                      </a:r>
                      <a:br>
                        <a:rPr lang="en-US" sz="2000" u="none" strike="noStrike" cap="none"/>
                      </a:br>
                      <a:r>
                        <a:rPr lang="en-US" sz="2000" u="none" strike="noStrike" cap="none"/>
                        <a:t>*2020 data are considered preliminary</a:t>
                      </a:r>
                      <a:endParaRPr sz="2000" b="0" i="0" u="none" strike="noStrike" cap="none">
                        <a:solidFill>
                          <a:srgbClr val="000000"/>
                        </a:solidFill>
                        <a:latin typeface="Calibri"/>
                        <a:ea typeface="Calibri"/>
                        <a:cs typeface="Calibri"/>
                        <a:sym typeface="Calibri"/>
                      </a:endParaRPr>
                    </a:p>
                  </a:txBody>
                  <a:tcPr marL="19125" marR="19125" marT="19125"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3ED907-AABE-44F2-975B-E734A01FE4E9}"/>
              </a:ext>
            </a:extLst>
          </p:cNvPr>
          <p:cNvSpPr>
            <a:spLocks noGrp="1"/>
          </p:cNvSpPr>
          <p:nvPr>
            <p:ph type="title"/>
          </p:nvPr>
        </p:nvSpPr>
        <p:spPr/>
        <p:txBody>
          <a:bodyPr/>
          <a:lstStyle/>
          <a:p>
            <a:r>
              <a:rPr lang="en-US" dirty="0"/>
              <a:t>HIV Screening for Pregnant Women</a:t>
            </a:r>
          </a:p>
        </p:txBody>
      </p:sp>
      <p:sp>
        <p:nvSpPr>
          <p:cNvPr id="9" name="Text Placeholder 8">
            <a:extLst>
              <a:ext uri="{FF2B5EF4-FFF2-40B4-BE49-F238E27FC236}">
                <a16:creationId xmlns:a16="http://schemas.microsoft.com/office/drawing/2014/main" id="{93C345B3-ED23-4294-B0B2-5550A55C568A}"/>
              </a:ext>
            </a:extLst>
          </p:cNvPr>
          <p:cNvSpPr>
            <a:spLocks noGrp="1"/>
          </p:cNvSpPr>
          <p:nvPr>
            <p:ph type="body" idx="1"/>
          </p:nvPr>
        </p:nvSpPr>
        <p:spPr/>
        <p:txBody>
          <a:bodyPr/>
          <a:lstStyle/>
          <a:p>
            <a:pPr marL="571500" indent="-342900">
              <a:buFont typeface="Arial" panose="020B0604020202020204" pitchFamily="34" charset="0"/>
              <a:buChar char="•"/>
            </a:pPr>
            <a:r>
              <a:rPr lang="en-US" sz="2800" b="0" dirty="0"/>
              <a:t> HIV screening should be part of all prenatal screening</a:t>
            </a:r>
          </a:p>
          <a:p>
            <a:pPr marL="571500" indent="-342900">
              <a:buFont typeface="Arial" panose="020B0604020202020204" pitchFamily="34" charset="0"/>
              <a:buChar char="•"/>
            </a:pPr>
            <a:r>
              <a:rPr lang="en-US" sz="2800" b="0" dirty="0"/>
              <a:t>HIV opt-out screening is recommended</a:t>
            </a:r>
          </a:p>
          <a:p>
            <a:pPr marL="571500" indent="-342900">
              <a:buFont typeface="Arial" panose="020B0604020202020204" pitchFamily="34" charset="0"/>
              <a:buChar char="•"/>
            </a:pPr>
            <a:r>
              <a:rPr lang="en-US" sz="2800" b="0" dirty="0"/>
              <a:t>Separate written consent for HIV testing should not be required</a:t>
            </a:r>
          </a:p>
          <a:p>
            <a:pPr marL="571500" indent="-342900">
              <a:buFont typeface="Arial" panose="020B0604020202020204" pitchFamily="34" charset="0"/>
              <a:buChar char="•"/>
            </a:pPr>
            <a:r>
              <a:rPr lang="en-US" sz="2800" b="0" dirty="0"/>
              <a:t>Repeat screening in the third trimester is recommended when there is elevated rates of HIV infection among pregnant women. </a:t>
            </a:r>
          </a:p>
        </p:txBody>
      </p:sp>
    </p:spTree>
    <p:extLst>
      <p:ext uri="{BB962C8B-B14F-4D97-AF65-F5344CB8AC3E}">
        <p14:creationId xmlns:p14="http://schemas.microsoft.com/office/powerpoint/2010/main" val="740853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D5AF-F2DA-4187-BDF3-5E075C660E04}"/>
              </a:ext>
            </a:extLst>
          </p:cNvPr>
          <p:cNvSpPr>
            <a:spLocks noGrp="1"/>
          </p:cNvSpPr>
          <p:nvPr>
            <p:ph type="title"/>
          </p:nvPr>
        </p:nvSpPr>
        <p:spPr/>
        <p:txBody>
          <a:bodyPr/>
          <a:lstStyle/>
          <a:p>
            <a:r>
              <a:rPr lang="en-US" dirty="0"/>
              <a:t>HIV in the United States</a:t>
            </a:r>
          </a:p>
        </p:txBody>
      </p:sp>
      <p:sp>
        <p:nvSpPr>
          <p:cNvPr id="4" name="Slide Number Placeholder 3">
            <a:extLst>
              <a:ext uri="{FF2B5EF4-FFF2-40B4-BE49-F238E27FC236}">
                <a16:creationId xmlns:a16="http://schemas.microsoft.com/office/drawing/2014/main" id="{CD691ED3-0091-432F-B125-631F9DF028D4}"/>
              </a:ext>
            </a:extLst>
          </p:cNvPr>
          <p:cNvSpPr>
            <a:spLocks noGrp="1"/>
          </p:cNvSpPr>
          <p:nvPr>
            <p:ph type="sldNum" sz="quarter" idx="10"/>
          </p:nvPr>
        </p:nvSpPr>
        <p:spPr>
          <a:xfrm>
            <a:off x="8337550" y="6356350"/>
            <a:ext cx="349250" cy="171450"/>
          </a:xfrm>
          <a:prstGeom prst="rect">
            <a:avLst/>
          </a:prstGeom>
        </p:spPr>
        <p:txBody>
          <a:bodyPr vert="horz" wrap="square" lIns="0" tIns="0" rIns="0" bIns="0" numCol="1" anchor="t" anchorCtr="0" compatLnSpc="1">
            <a:prstTxWarp prst="textNoShape">
              <a:avLst/>
            </a:prstTxWarp>
          </a:bodyPr>
          <a:lstStyle>
            <a:defPPr>
              <a:defRPr lang="en-US"/>
            </a:defPPr>
            <a:lvl1pPr algn="r" defTabSz="457200" rtl="0" eaLnBrk="1" fontAlgn="base" hangingPunct="1">
              <a:spcBef>
                <a:spcPct val="0"/>
              </a:spcBef>
              <a:spcAft>
                <a:spcPct val="0"/>
              </a:spcAft>
              <a:defRPr sz="1000" kern="1200" smtClean="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fld id="{AECC4833-3912-4932-8FF2-C93FED23DEA2}" type="slidenum">
              <a:rPr lang="en-US" altLang="en-US" smtClean="0"/>
              <a:pPr>
                <a:defRPr/>
              </a:pPr>
              <a:t>18</a:t>
            </a:fld>
            <a:endParaRPr lang="en-US" altLang="en-US" dirty="0"/>
          </a:p>
        </p:txBody>
      </p:sp>
      <p:sp>
        <p:nvSpPr>
          <p:cNvPr id="5" name="object 12">
            <a:extLst>
              <a:ext uri="{FF2B5EF4-FFF2-40B4-BE49-F238E27FC236}">
                <a16:creationId xmlns:a16="http://schemas.microsoft.com/office/drawing/2014/main" id="{DA47C5B4-D786-4350-81FC-C0D8CFE76459}"/>
              </a:ext>
            </a:extLst>
          </p:cNvPr>
          <p:cNvSpPr txBox="1"/>
          <p:nvPr/>
        </p:nvSpPr>
        <p:spPr>
          <a:xfrm>
            <a:off x="3338681" y="1011056"/>
            <a:ext cx="5514638" cy="657488"/>
          </a:xfrm>
          <a:prstGeom prst="rect">
            <a:avLst/>
          </a:prstGeom>
        </p:spPr>
        <p:txBody>
          <a:bodyPr vert="horz" wrap="square" lIns="0" tIns="13335" rIns="0" bIns="0" rtlCol="0">
            <a:spAutoFit/>
          </a:bodyPr>
          <a:lstStyle/>
          <a:p>
            <a:pPr marL="12700" marR="856615" algn="ctr">
              <a:lnSpc>
                <a:spcPct val="107100"/>
              </a:lnSpc>
              <a:spcBef>
                <a:spcPts val="1030"/>
              </a:spcBef>
            </a:pPr>
            <a:r>
              <a:rPr sz="2000" b="1" spc="5" dirty="0">
                <a:latin typeface="+mj-lt"/>
                <a:cs typeface="Calibri"/>
              </a:rPr>
              <a:t>Rates </a:t>
            </a:r>
            <a:r>
              <a:rPr sz="2000" b="1" dirty="0">
                <a:latin typeface="+mj-lt"/>
                <a:cs typeface="Calibri"/>
              </a:rPr>
              <a:t>of </a:t>
            </a:r>
            <a:r>
              <a:rPr lang="en-US" sz="2000" b="1" spc="5" dirty="0">
                <a:latin typeface="+mj-lt"/>
                <a:cs typeface="Calibri"/>
              </a:rPr>
              <a:t>HIV</a:t>
            </a:r>
            <a:r>
              <a:rPr sz="2000" b="1" spc="5" dirty="0">
                <a:latin typeface="+mj-lt"/>
                <a:cs typeface="Calibri"/>
              </a:rPr>
              <a:t>, </a:t>
            </a:r>
            <a:r>
              <a:rPr sz="2000" b="1" spc="-5" dirty="0">
                <a:latin typeface="+mj-lt"/>
                <a:cs typeface="Calibri"/>
              </a:rPr>
              <a:t>by </a:t>
            </a:r>
            <a:r>
              <a:rPr lang="en-US" sz="2000" b="1" dirty="0">
                <a:latin typeface="+mj-lt"/>
                <a:cs typeface="Calibri"/>
              </a:rPr>
              <a:t>S</a:t>
            </a:r>
            <a:r>
              <a:rPr sz="2000" b="1" dirty="0">
                <a:latin typeface="+mj-lt"/>
                <a:cs typeface="Calibri"/>
              </a:rPr>
              <a:t>ex</a:t>
            </a:r>
            <a:r>
              <a:rPr lang="en-US" sz="2000" b="1" dirty="0">
                <a:latin typeface="+mj-lt"/>
                <a:cs typeface="Calibri"/>
              </a:rPr>
              <a:t> (Ages 13 and Older) </a:t>
            </a:r>
            <a:r>
              <a:rPr sz="2000" b="1" dirty="0">
                <a:latin typeface="+mj-lt"/>
                <a:cs typeface="Calibri"/>
              </a:rPr>
              <a:t> </a:t>
            </a:r>
            <a:r>
              <a:rPr sz="2000" b="1" spc="10" dirty="0">
                <a:latin typeface="+mj-lt"/>
                <a:cs typeface="Calibri"/>
              </a:rPr>
              <a:t>United  </a:t>
            </a:r>
            <a:r>
              <a:rPr sz="2000" b="1" spc="5" dirty="0">
                <a:latin typeface="+mj-lt"/>
                <a:cs typeface="Calibri"/>
              </a:rPr>
              <a:t>States,</a:t>
            </a:r>
            <a:r>
              <a:rPr lang="en-US" sz="2000" b="1" spc="5" dirty="0">
                <a:latin typeface="+mj-lt"/>
                <a:cs typeface="Calibri"/>
              </a:rPr>
              <a:t> </a:t>
            </a:r>
            <a:r>
              <a:rPr sz="2000" b="1" spc="15" dirty="0">
                <a:latin typeface="+mj-lt"/>
                <a:cs typeface="Calibri"/>
              </a:rPr>
              <a:t>200</a:t>
            </a:r>
            <a:r>
              <a:rPr lang="en-US" sz="2000" b="1" spc="15" dirty="0">
                <a:latin typeface="+mj-lt"/>
                <a:cs typeface="Calibri"/>
              </a:rPr>
              <a:t>8–</a:t>
            </a:r>
            <a:r>
              <a:rPr sz="2000" b="1" spc="15" dirty="0">
                <a:latin typeface="+mj-lt"/>
                <a:cs typeface="Calibri"/>
              </a:rPr>
              <a:t>2019</a:t>
            </a:r>
            <a:endParaRPr sz="2000" b="1" dirty="0">
              <a:latin typeface="+mj-lt"/>
              <a:cs typeface="Calibri"/>
            </a:endParaRPr>
          </a:p>
        </p:txBody>
      </p:sp>
      <p:pic>
        <p:nvPicPr>
          <p:cNvPr id="18" name="Picture 17">
            <a:extLst>
              <a:ext uri="{FF2B5EF4-FFF2-40B4-BE49-F238E27FC236}">
                <a16:creationId xmlns:a16="http://schemas.microsoft.com/office/drawing/2014/main" id="{1E07EF87-CFCA-4E55-A053-D7E6B0806433}"/>
              </a:ext>
            </a:extLst>
          </p:cNvPr>
          <p:cNvPicPr>
            <a:picLocks noChangeAspect="1"/>
          </p:cNvPicPr>
          <p:nvPr/>
        </p:nvPicPr>
        <p:blipFill rotWithShape="1">
          <a:blip r:embed="rId3"/>
          <a:srcRect l="1666" t="5224" r="2216" b="943"/>
          <a:stretch/>
        </p:blipFill>
        <p:spPr>
          <a:xfrm>
            <a:off x="2239940" y="1668544"/>
            <a:ext cx="7621610" cy="4526544"/>
          </a:xfrm>
          <a:prstGeom prst="rect">
            <a:avLst/>
          </a:prstGeom>
        </p:spPr>
      </p:pic>
    </p:spTree>
    <p:extLst>
      <p:ext uri="{BB962C8B-B14F-4D97-AF65-F5344CB8AC3E}">
        <p14:creationId xmlns:p14="http://schemas.microsoft.com/office/powerpoint/2010/main" val="38555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E59AC-8935-4A02-9518-5069CB7D741A}"/>
              </a:ext>
            </a:extLst>
          </p:cNvPr>
          <p:cNvSpPr>
            <a:spLocks noGrp="1"/>
          </p:cNvSpPr>
          <p:nvPr>
            <p:ph type="title"/>
          </p:nvPr>
        </p:nvSpPr>
        <p:spPr/>
        <p:txBody>
          <a:bodyPr/>
          <a:lstStyle/>
          <a:p>
            <a:r>
              <a:rPr lang="en-US" dirty="0"/>
              <a:t>HIV in West Virginia </a:t>
            </a:r>
          </a:p>
        </p:txBody>
      </p:sp>
      <p:sp>
        <p:nvSpPr>
          <p:cNvPr id="4" name="Slide Number Placeholder 3">
            <a:extLst>
              <a:ext uri="{FF2B5EF4-FFF2-40B4-BE49-F238E27FC236}">
                <a16:creationId xmlns:a16="http://schemas.microsoft.com/office/drawing/2014/main" id="{4A0F071F-34A9-4793-B1CA-D2314F683778}"/>
              </a:ext>
            </a:extLst>
          </p:cNvPr>
          <p:cNvSpPr>
            <a:spLocks noGrp="1"/>
          </p:cNvSpPr>
          <p:nvPr>
            <p:ph type="sldNum" sz="quarter" idx="10"/>
          </p:nvPr>
        </p:nvSpPr>
        <p:spPr>
          <a:xfrm>
            <a:off x="8337550" y="6356350"/>
            <a:ext cx="349250" cy="171450"/>
          </a:xfrm>
          <a:prstGeom prst="rect">
            <a:avLst/>
          </a:prstGeom>
        </p:spPr>
        <p:txBody>
          <a:bodyPr vert="horz" wrap="square" lIns="0" tIns="0" rIns="0" bIns="0" numCol="1" anchor="t" anchorCtr="0" compatLnSpc="1">
            <a:prstTxWarp prst="textNoShape">
              <a:avLst/>
            </a:prstTxWarp>
          </a:bodyPr>
          <a:lstStyle>
            <a:defPPr>
              <a:defRPr lang="en-US"/>
            </a:defPPr>
            <a:lvl1pPr algn="r" defTabSz="457200" rtl="0" eaLnBrk="1" fontAlgn="base" hangingPunct="1">
              <a:spcBef>
                <a:spcPct val="0"/>
              </a:spcBef>
              <a:spcAft>
                <a:spcPct val="0"/>
              </a:spcAft>
              <a:defRPr sz="1000" kern="1200" smtClean="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fld id="{AECC4833-3912-4932-8FF2-C93FED23DEA2}" type="slidenum">
              <a:rPr lang="en-US" altLang="en-US" smtClean="0"/>
              <a:pPr>
                <a:defRPr/>
              </a:pPr>
              <a:t>19</a:t>
            </a:fld>
            <a:endParaRPr lang="en-US" altLang="en-US" dirty="0"/>
          </a:p>
        </p:txBody>
      </p:sp>
      <p:graphicFrame>
        <p:nvGraphicFramePr>
          <p:cNvPr id="5" name="Content Placeholder 4">
            <a:extLst>
              <a:ext uri="{FF2B5EF4-FFF2-40B4-BE49-F238E27FC236}">
                <a16:creationId xmlns:a16="http://schemas.microsoft.com/office/drawing/2014/main" id="{25F6C837-A948-4DFC-A458-2D119FBAEB20}"/>
              </a:ext>
            </a:extLst>
          </p:cNvPr>
          <p:cNvGraphicFramePr>
            <a:graphicFrameLocks noGrp="1"/>
          </p:cNvGraphicFramePr>
          <p:nvPr>
            <p:ph idx="1"/>
          </p:nvPr>
        </p:nvGraphicFramePr>
        <p:xfrm>
          <a:off x="1981200" y="971550"/>
          <a:ext cx="8229600" cy="5194300"/>
        </p:xfrm>
        <a:graphic>
          <a:graphicData uri="http://schemas.openxmlformats.org/drawingml/2006/chart">
            <c:chart xmlns:c="http://schemas.openxmlformats.org/drawingml/2006/chart" xmlns:r="http://schemas.openxmlformats.org/officeDocument/2006/relationships" r:id="rId3"/>
          </a:graphicData>
        </a:graphic>
      </p:graphicFrame>
      <p:sp>
        <p:nvSpPr>
          <p:cNvPr id="6" name="object 12">
            <a:extLst>
              <a:ext uri="{FF2B5EF4-FFF2-40B4-BE49-F238E27FC236}">
                <a16:creationId xmlns:a16="http://schemas.microsoft.com/office/drawing/2014/main" id="{E2B8E21A-7D98-48D4-B086-C6E7B5762F72}"/>
              </a:ext>
            </a:extLst>
          </p:cNvPr>
          <p:cNvSpPr txBox="1"/>
          <p:nvPr/>
        </p:nvSpPr>
        <p:spPr>
          <a:xfrm>
            <a:off x="3338681" y="971550"/>
            <a:ext cx="5514638" cy="657488"/>
          </a:xfrm>
          <a:prstGeom prst="rect">
            <a:avLst/>
          </a:prstGeom>
        </p:spPr>
        <p:txBody>
          <a:bodyPr vert="horz" wrap="square" lIns="0" tIns="13335" rIns="0" bIns="0" rtlCol="0">
            <a:spAutoFit/>
          </a:bodyPr>
          <a:lstStyle/>
          <a:p>
            <a:pPr marL="12700" marR="856615" algn="ctr">
              <a:lnSpc>
                <a:spcPct val="107100"/>
              </a:lnSpc>
              <a:spcBef>
                <a:spcPts val="1030"/>
              </a:spcBef>
            </a:pPr>
            <a:r>
              <a:rPr sz="2000" b="1" spc="5" dirty="0">
                <a:latin typeface="+mj-lt"/>
                <a:cs typeface="Calibri"/>
              </a:rPr>
              <a:t>Rates </a:t>
            </a:r>
            <a:r>
              <a:rPr sz="2000" b="1" dirty="0">
                <a:latin typeface="+mj-lt"/>
                <a:cs typeface="Calibri"/>
              </a:rPr>
              <a:t>of </a:t>
            </a:r>
            <a:r>
              <a:rPr lang="en-US" sz="2000" b="1" spc="5" dirty="0">
                <a:latin typeface="+mj-lt"/>
                <a:cs typeface="Calibri"/>
              </a:rPr>
              <a:t>HIV</a:t>
            </a:r>
            <a:r>
              <a:rPr sz="2000" b="1" spc="5" dirty="0">
                <a:latin typeface="+mj-lt"/>
                <a:cs typeface="Calibri"/>
              </a:rPr>
              <a:t>, </a:t>
            </a:r>
            <a:r>
              <a:rPr sz="2000" b="1" spc="-5" dirty="0">
                <a:latin typeface="+mj-lt"/>
                <a:cs typeface="Calibri"/>
              </a:rPr>
              <a:t>by </a:t>
            </a:r>
            <a:r>
              <a:rPr lang="en-US" sz="2000" b="1" dirty="0">
                <a:latin typeface="+mj-lt"/>
                <a:cs typeface="Calibri"/>
              </a:rPr>
              <a:t>S</a:t>
            </a:r>
            <a:r>
              <a:rPr sz="2000" b="1" dirty="0">
                <a:latin typeface="+mj-lt"/>
                <a:cs typeface="Calibri"/>
              </a:rPr>
              <a:t>ex</a:t>
            </a:r>
            <a:r>
              <a:rPr lang="en-US" sz="2000" b="1" dirty="0">
                <a:latin typeface="+mj-lt"/>
                <a:cs typeface="Calibri"/>
              </a:rPr>
              <a:t> (Ages 13 and Older) </a:t>
            </a:r>
            <a:r>
              <a:rPr sz="2000" b="1" dirty="0">
                <a:latin typeface="+mj-lt"/>
                <a:cs typeface="Calibri"/>
              </a:rPr>
              <a:t> </a:t>
            </a:r>
            <a:r>
              <a:rPr lang="en-US" sz="2000" b="1" spc="10" dirty="0">
                <a:latin typeface="+mj-lt"/>
                <a:cs typeface="Calibri"/>
              </a:rPr>
              <a:t>West Virginia</a:t>
            </a:r>
            <a:r>
              <a:rPr sz="2000" b="1" spc="5" dirty="0">
                <a:latin typeface="+mj-lt"/>
                <a:cs typeface="Calibri"/>
              </a:rPr>
              <a:t>,</a:t>
            </a:r>
            <a:r>
              <a:rPr lang="en-US" sz="2000" b="1" spc="5" dirty="0">
                <a:latin typeface="+mj-lt"/>
                <a:cs typeface="Calibri"/>
              </a:rPr>
              <a:t> </a:t>
            </a:r>
            <a:r>
              <a:rPr sz="2000" b="1" spc="15" dirty="0">
                <a:latin typeface="+mj-lt"/>
                <a:cs typeface="Calibri"/>
              </a:rPr>
              <a:t>200</a:t>
            </a:r>
            <a:r>
              <a:rPr lang="en-US" sz="2000" b="1" spc="15" dirty="0">
                <a:latin typeface="+mj-lt"/>
                <a:cs typeface="Calibri"/>
              </a:rPr>
              <a:t>8–</a:t>
            </a:r>
            <a:r>
              <a:rPr sz="2000" b="1" spc="15" dirty="0">
                <a:latin typeface="+mj-lt"/>
                <a:cs typeface="Calibri"/>
              </a:rPr>
              <a:t>2019</a:t>
            </a:r>
            <a:endParaRPr sz="2000" b="1" dirty="0">
              <a:latin typeface="+mj-lt"/>
              <a:cs typeface="Calibri"/>
            </a:endParaRPr>
          </a:p>
        </p:txBody>
      </p:sp>
    </p:spTree>
    <p:extLst>
      <p:ext uri="{BB962C8B-B14F-4D97-AF65-F5344CB8AC3E}">
        <p14:creationId xmlns:p14="http://schemas.microsoft.com/office/powerpoint/2010/main" val="448363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2"/>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a:t>Overview</a:t>
            </a:r>
            <a:endParaRPr/>
          </a:p>
        </p:txBody>
      </p:sp>
      <p:sp>
        <p:nvSpPr>
          <p:cNvPr id="738" name="Google Shape;738;p2"/>
          <p:cNvSpPr txBox="1">
            <a:spLocks noGrp="1"/>
          </p:cNvSpPr>
          <p:nvPr>
            <p:ph type="body" idx="1"/>
          </p:nvPr>
        </p:nvSpPr>
        <p:spPr>
          <a:xfrm>
            <a:off x="609600" y="971550"/>
            <a:ext cx="10972800" cy="5194300"/>
          </a:xfrm>
          <a:prstGeom prst="rect">
            <a:avLst/>
          </a:prstGeom>
          <a:noFill/>
          <a:ln>
            <a:noFill/>
          </a:ln>
        </p:spPr>
        <p:txBody>
          <a:bodyPr spcFirstLastPara="1" wrap="square" lIns="0" tIns="0" rIns="0" bIns="0" anchor="t" anchorCtr="0">
            <a:normAutofit/>
          </a:bodyPr>
          <a:lstStyle/>
          <a:p>
            <a:pPr marL="342900" lvl="0" indent="-342900" algn="l" rtl="0">
              <a:spcBef>
                <a:spcPts val="0"/>
              </a:spcBef>
              <a:spcAft>
                <a:spcPts val="0"/>
              </a:spcAft>
              <a:buClr>
                <a:schemeClr val="dk1"/>
              </a:buClr>
              <a:buSzPts val="2400"/>
              <a:buFont typeface="Arial"/>
              <a:buChar char="•"/>
            </a:pPr>
            <a:r>
              <a:rPr lang="en-US" sz="3200" b="0" dirty="0"/>
              <a:t>Infectious diseases during pregnancy remain a public health concern</a:t>
            </a:r>
            <a:endParaRPr sz="3200" dirty="0"/>
          </a:p>
          <a:p>
            <a:pPr marL="342900" lvl="0" indent="-342900" algn="l" rtl="0">
              <a:spcBef>
                <a:spcPts val="480"/>
              </a:spcBef>
              <a:spcAft>
                <a:spcPts val="0"/>
              </a:spcAft>
              <a:buClr>
                <a:schemeClr val="dk1"/>
              </a:buClr>
              <a:buSzPts val="2400"/>
              <a:buFont typeface="Arial"/>
              <a:buChar char="•"/>
            </a:pPr>
            <a:r>
              <a:rPr lang="en-US" sz="3200" b="0" dirty="0"/>
              <a:t>Many people living with an infectious disease are not aware that they have one</a:t>
            </a:r>
            <a:endParaRPr sz="3200" dirty="0"/>
          </a:p>
          <a:p>
            <a:pPr marL="342900" lvl="0" indent="-342900" algn="l" rtl="0">
              <a:spcBef>
                <a:spcPts val="480"/>
              </a:spcBef>
              <a:spcAft>
                <a:spcPts val="0"/>
              </a:spcAft>
              <a:buClr>
                <a:schemeClr val="dk1"/>
              </a:buClr>
              <a:buSzPts val="2400"/>
              <a:buFont typeface="Arial"/>
              <a:buChar char="•"/>
            </a:pPr>
            <a:r>
              <a:rPr lang="en-US" sz="3200" b="0" dirty="0"/>
              <a:t>Infections with HIV, viral hepatitis, and Sexually Transmitted Diseases (STDs) can complicate pregnancy and may have serious consequences for a woman and her baby </a:t>
            </a:r>
            <a:endParaRPr sz="3200" dirty="0"/>
          </a:p>
          <a:p>
            <a:pPr marL="0" lvl="0" indent="0" algn="l" rtl="0">
              <a:spcBef>
                <a:spcPts val="480"/>
              </a:spcBef>
              <a:spcAft>
                <a:spcPts val="0"/>
              </a:spcAft>
              <a:buClr>
                <a:schemeClr val="dk1"/>
              </a:buClr>
              <a:buSzPts val="2400"/>
              <a:buFont typeface="Calibri"/>
              <a:buNone/>
            </a:pPr>
            <a:endParaRPr sz="3200" b="0" dirty="0"/>
          </a:p>
          <a:p>
            <a:pPr marL="0" lvl="0" indent="0" algn="l" rtl="0">
              <a:spcBef>
                <a:spcPts val="480"/>
              </a:spcBef>
              <a:spcAft>
                <a:spcPts val="0"/>
              </a:spcAft>
              <a:buClr>
                <a:schemeClr val="dk1"/>
              </a:buClr>
              <a:buSzPts val="2400"/>
              <a:buFont typeface="Calibri"/>
              <a:buNone/>
            </a:pPr>
            <a:endParaRPr b="0" dirty="0"/>
          </a:p>
        </p:txBody>
      </p:sp>
      <p:sp>
        <p:nvSpPr>
          <p:cNvPr id="739" name="Google Shape;739;p2"/>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a:t>
            </a:fld>
            <a:endParaRPr>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0C9E-293A-4F43-A609-B3E86B41A5F6}"/>
              </a:ext>
            </a:extLst>
          </p:cNvPr>
          <p:cNvSpPr>
            <a:spLocks noGrp="1"/>
          </p:cNvSpPr>
          <p:nvPr>
            <p:ph type="title"/>
          </p:nvPr>
        </p:nvSpPr>
        <p:spPr/>
        <p:txBody>
          <a:bodyPr/>
          <a:lstStyle/>
          <a:p>
            <a:r>
              <a:rPr lang="en-US" dirty="0"/>
              <a:t>Perinatal HIV </a:t>
            </a:r>
          </a:p>
        </p:txBody>
      </p:sp>
      <p:sp>
        <p:nvSpPr>
          <p:cNvPr id="3" name="Content Placeholder 2">
            <a:extLst>
              <a:ext uri="{FF2B5EF4-FFF2-40B4-BE49-F238E27FC236}">
                <a16:creationId xmlns:a16="http://schemas.microsoft.com/office/drawing/2014/main" id="{8850D387-8D30-4D03-98A3-03029CB6DD1C}"/>
              </a:ext>
            </a:extLst>
          </p:cNvPr>
          <p:cNvSpPr>
            <a:spLocks noGrp="1"/>
          </p:cNvSpPr>
          <p:nvPr>
            <p:ph idx="1"/>
          </p:nvPr>
        </p:nvSpPr>
        <p:spPr>
          <a:xfrm>
            <a:off x="313587" y="1002546"/>
            <a:ext cx="11537753" cy="5194300"/>
          </a:xfrm>
        </p:spPr>
        <p:txBody>
          <a:bodyPr/>
          <a:lstStyle/>
          <a:p>
            <a:pPr marL="342900" indent="-342900">
              <a:buFont typeface="Arial" panose="020B0604020202020204" pitchFamily="34" charset="0"/>
              <a:buChar char="•"/>
            </a:pPr>
            <a:r>
              <a:rPr lang="en-US" sz="2800" b="0" dirty="0"/>
              <a:t>HIV can be passed from mother-to-child anytime during pregnancy, childbirth and breastfeeding</a:t>
            </a:r>
          </a:p>
          <a:p>
            <a:pPr marL="342900" indent="-342900">
              <a:buFont typeface="Arial" panose="020B0604020202020204" pitchFamily="34" charset="0"/>
              <a:buChar char="•"/>
            </a:pPr>
            <a:r>
              <a:rPr lang="en-US" sz="2800" b="0" dirty="0"/>
              <a:t>All pregnant women should be tested for HIV</a:t>
            </a:r>
          </a:p>
          <a:p>
            <a:pPr marL="342900" indent="-342900">
              <a:buFont typeface="Arial" panose="020B0604020202020204" pitchFamily="34" charset="0"/>
              <a:buChar char="•"/>
            </a:pPr>
            <a:r>
              <a:rPr lang="en-US" sz="2800" b="0" dirty="0"/>
              <a:t>Perinatal HIV transmission accounts for the majority of childhood HIV infections</a:t>
            </a:r>
          </a:p>
          <a:p>
            <a:pPr marL="342900" indent="-342900">
              <a:buFont typeface="Arial" panose="020B0604020202020204" pitchFamily="34" charset="0"/>
              <a:buChar char="•"/>
            </a:pPr>
            <a:r>
              <a:rPr lang="en-US" sz="2800" b="0" dirty="0"/>
              <a:t>Mothers with HIV that receive antiretrovirals (prenatal and natal) are less likely to pass HIV to their infants</a:t>
            </a:r>
          </a:p>
          <a:p>
            <a:pPr marL="342900" indent="-342900">
              <a:buFont typeface="Arial" panose="020B0604020202020204" pitchFamily="34" charset="0"/>
              <a:buChar char="•"/>
            </a:pPr>
            <a:r>
              <a:rPr lang="en-US" sz="2800" b="0" dirty="0"/>
              <a:t>After birth, all babies born to women with HIV should receive HIV medicines</a:t>
            </a:r>
          </a:p>
          <a:p>
            <a:pPr marL="342900" indent="-342900">
              <a:buFont typeface="Arial" panose="020B0604020202020204" pitchFamily="34" charset="0"/>
              <a:buChar char="•"/>
            </a:pPr>
            <a:endParaRPr lang="en-US" b="0" dirty="0"/>
          </a:p>
          <a:p>
            <a:endParaRPr lang="en-US" b="0" dirty="0"/>
          </a:p>
        </p:txBody>
      </p:sp>
      <p:sp>
        <p:nvSpPr>
          <p:cNvPr id="4" name="Slide Number Placeholder 3">
            <a:extLst>
              <a:ext uri="{FF2B5EF4-FFF2-40B4-BE49-F238E27FC236}">
                <a16:creationId xmlns:a16="http://schemas.microsoft.com/office/drawing/2014/main" id="{800FF975-EFC2-4A3E-A321-58AFD8E909A7}"/>
              </a:ext>
            </a:extLst>
          </p:cNvPr>
          <p:cNvSpPr>
            <a:spLocks noGrp="1"/>
          </p:cNvSpPr>
          <p:nvPr>
            <p:ph type="sldNum" sz="quarter" idx="10"/>
          </p:nvPr>
        </p:nvSpPr>
        <p:spPr>
          <a:xfrm>
            <a:off x="8337550" y="6356350"/>
            <a:ext cx="349250" cy="171450"/>
          </a:xfrm>
          <a:prstGeom prst="rect">
            <a:avLst/>
          </a:prstGeom>
        </p:spPr>
        <p:txBody>
          <a:bodyPr vert="horz" wrap="square" lIns="0" tIns="0" rIns="0" bIns="0" numCol="1" anchor="t" anchorCtr="0" compatLnSpc="1">
            <a:prstTxWarp prst="textNoShape">
              <a:avLst/>
            </a:prstTxWarp>
          </a:bodyPr>
          <a:lstStyle>
            <a:defPPr>
              <a:defRPr lang="en-US"/>
            </a:defPPr>
            <a:lvl1pPr algn="r" defTabSz="457200" rtl="0" eaLnBrk="1" fontAlgn="base" hangingPunct="1">
              <a:spcBef>
                <a:spcPct val="0"/>
              </a:spcBef>
              <a:spcAft>
                <a:spcPct val="0"/>
              </a:spcAft>
              <a:defRPr sz="1000" kern="1200" smtClean="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fld id="{AECC4833-3912-4932-8FF2-C93FED23DEA2}" type="slidenum">
              <a:rPr lang="en-US" altLang="en-US" smtClean="0"/>
              <a:pPr>
                <a:defRPr/>
              </a:pPr>
              <a:t>20</a:t>
            </a:fld>
            <a:endParaRPr lang="en-US" altLang="en-US" dirty="0"/>
          </a:p>
        </p:txBody>
      </p:sp>
    </p:spTree>
    <p:extLst>
      <p:ext uri="{BB962C8B-B14F-4D97-AF65-F5344CB8AC3E}">
        <p14:creationId xmlns:p14="http://schemas.microsoft.com/office/powerpoint/2010/main" val="3728293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FBF22-F4E6-463B-9449-096C14C95C1F}"/>
              </a:ext>
            </a:extLst>
          </p:cNvPr>
          <p:cNvSpPr>
            <a:spLocks noGrp="1"/>
          </p:cNvSpPr>
          <p:nvPr>
            <p:ph type="title"/>
          </p:nvPr>
        </p:nvSpPr>
        <p:spPr/>
        <p:txBody>
          <a:bodyPr/>
          <a:lstStyle/>
          <a:p>
            <a:r>
              <a:rPr lang="en-US" dirty="0"/>
              <a:t>Diagnoses of Perinatally Acquired HIV, 2018</a:t>
            </a:r>
          </a:p>
        </p:txBody>
      </p:sp>
      <p:sp>
        <p:nvSpPr>
          <p:cNvPr id="4" name="Slide Number Placeholder 3">
            <a:extLst>
              <a:ext uri="{FF2B5EF4-FFF2-40B4-BE49-F238E27FC236}">
                <a16:creationId xmlns:a16="http://schemas.microsoft.com/office/drawing/2014/main" id="{0F581375-2E7B-4CB9-B75D-64CC0B8B4643}"/>
              </a:ext>
            </a:extLst>
          </p:cNvPr>
          <p:cNvSpPr>
            <a:spLocks noGrp="1"/>
          </p:cNvSpPr>
          <p:nvPr>
            <p:ph type="sldNum" sz="quarter" idx="10"/>
          </p:nvPr>
        </p:nvSpPr>
        <p:spPr>
          <a:xfrm>
            <a:off x="8337550" y="6356350"/>
            <a:ext cx="349250" cy="171450"/>
          </a:xfrm>
          <a:prstGeom prst="rect">
            <a:avLst/>
          </a:prstGeom>
        </p:spPr>
        <p:txBody>
          <a:bodyPr vert="horz" wrap="square" lIns="0" tIns="0" rIns="0" bIns="0" numCol="1" anchor="t" anchorCtr="0" compatLnSpc="1">
            <a:prstTxWarp prst="textNoShape">
              <a:avLst/>
            </a:prstTxWarp>
          </a:bodyPr>
          <a:lstStyle>
            <a:defPPr>
              <a:defRPr lang="en-US"/>
            </a:defPPr>
            <a:lvl1pPr algn="r" defTabSz="457200" rtl="0" eaLnBrk="1" fontAlgn="base" hangingPunct="1">
              <a:spcBef>
                <a:spcPct val="0"/>
              </a:spcBef>
              <a:spcAft>
                <a:spcPct val="0"/>
              </a:spcAft>
              <a:defRPr sz="1000" kern="1200" smtClean="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fld id="{AECC4833-3912-4932-8FF2-C93FED23DEA2}" type="slidenum">
              <a:rPr lang="en-US" altLang="en-US" smtClean="0"/>
              <a:pPr>
                <a:defRPr/>
              </a:pPr>
              <a:t>21</a:t>
            </a:fld>
            <a:endParaRPr lang="en-US" altLang="en-US" dirty="0"/>
          </a:p>
        </p:txBody>
      </p:sp>
      <p:pic>
        <p:nvPicPr>
          <p:cNvPr id="1026" name="Picture 2">
            <a:extLst>
              <a:ext uri="{FF2B5EF4-FFF2-40B4-BE49-F238E27FC236}">
                <a16:creationId xmlns:a16="http://schemas.microsoft.com/office/drawing/2014/main" id="{CF0B949B-1671-4FC2-BE42-D667414DAD1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2534" t="16993" r="23076" b="4669"/>
          <a:stretch/>
        </p:blipFill>
        <p:spPr bwMode="auto">
          <a:xfrm>
            <a:off x="2457858" y="1196848"/>
            <a:ext cx="7048851" cy="533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621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03579-02F1-4F5E-A548-B2F6503B4552}"/>
              </a:ext>
            </a:extLst>
          </p:cNvPr>
          <p:cNvSpPr>
            <a:spLocks noGrp="1"/>
          </p:cNvSpPr>
          <p:nvPr>
            <p:ph type="title"/>
          </p:nvPr>
        </p:nvSpPr>
        <p:spPr/>
        <p:txBody>
          <a:bodyPr/>
          <a:lstStyle/>
          <a:p>
            <a:r>
              <a:rPr lang="en-US" dirty="0"/>
              <a:t>Novel Coronavirus 2019 (COVID-19)</a:t>
            </a:r>
          </a:p>
        </p:txBody>
      </p:sp>
      <p:sp>
        <p:nvSpPr>
          <p:cNvPr id="3" name="Content Placeholder 2">
            <a:extLst>
              <a:ext uri="{FF2B5EF4-FFF2-40B4-BE49-F238E27FC236}">
                <a16:creationId xmlns:a16="http://schemas.microsoft.com/office/drawing/2014/main" id="{81185F40-86A4-4B89-9DBE-EEBBD70B1D09}"/>
              </a:ext>
            </a:extLst>
          </p:cNvPr>
          <p:cNvSpPr>
            <a:spLocks noGrp="1"/>
          </p:cNvSpPr>
          <p:nvPr>
            <p:ph idx="1"/>
          </p:nvPr>
        </p:nvSpPr>
        <p:spPr/>
        <p:txBody>
          <a:bodyPr>
            <a:normAutofit/>
          </a:bodyPr>
          <a:lstStyle/>
          <a:p>
            <a:pPr marL="342900" indent="-342900">
              <a:buFont typeface="Arial" panose="020B0604020202020204" pitchFamily="34" charset="0"/>
              <a:buChar char="•"/>
            </a:pPr>
            <a:r>
              <a:rPr lang="en-US" sz="2800" b="0" dirty="0"/>
              <a:t>Pregnant and recently pregnant women are at higher risk for severe disease from COVID-19</a:t>
            </a:r>
          </a:p>
          <a:p>
            <a:pPr marL="342900" indent="-342900">
              <a:buFont typeface="Arial" panose="020B0604020202020204" pitchFamily="34" charset="0"/>
              <a:buChar char="•"/>
            </a:pPr>
            <a:r>
              <a:rPr lang="en-US" sz="2800" b="0" dirty="0"/>
              <a:t>Pregnant women with COVID-19 are at higher risk for preterm birth and higher risk for other adverse pregnancy outcomes</a:t>
            </a:r>
          </a:p>
          <a:p>
            <a:pPr marL="342900" indent="-342900">
              <a:buFont typeface="Arial" panose="020B0604020202020204" pitchFamily="34" charset="0"/>
              <a:buChar char="•"/>
            </a:pPr>
            <a:r>
              <a:rPr lang="en-US" sz="2800" b="0" dirty="0"/>
              <a:t>COVID-19 vaccination is recommended for all people 12 and older, including people who are pregnant, breastfeeding, trying to get pregnant now, or might be pregnant in the future</a:t>
            </a:r>
          </a:p>
        </p:txBody>
      </p:sp>
      <p:sp>
        <p:nvSpPr>
          <p:cNvPr id="4" name="Slide Number Placeholder 3">
            <a:extLst>
              <a:ext uri="{FF2B5EF4-FFF2-40B4-BE49-F238E27FC236}">
                <a16:creationId xmlns:a16="http://schemas.microsoft.com/office/drawing/2014/main" id="{33376976-8872-4DB6-9951-654FFE66E74D}"/>
              </a:ext>
            </a:extLst>
          </p:cNvPr>
          <p:cNvSpPr>
            <a:spLocks noGrp="1"/>
          </p:cNvSpPr>
          <p:nvPr>
            <p:ph type="sldNum" sz="quarter" idx="10"/>
          </p:nvPr>
        </p:nvSpPr>
        <p:spPr>
          <a:xfrm>
            <a:off x="8337550" y="6356350"/>
            <a:ext cx="349250" cy="171450"/>
          </a:xfrm>
          <a:prstGeom prst="rect">
            <a:avLst/>
          </a:prstGeom>
        </p:spPr>
        <p:txBody>
          <a:bodyPr vert="horz" wrap="square" lIns="0" tIns="0" rIns="0" bIns="0" numCol="1" anchor="t" anchorCtr="0" compatLnSpc="1">
            <a:prstTxWarp prst="textNoShape">
              <a:avLst/>
            </a:prstTxWarp>
          </a:bodyPr>
          <a:lstStyle>
            <a:defPPr>
              <a:defRPr lang="en-US"/>
            </a:defPPr>
            <a:lvl1pPr algn="r" defTabSz="457200" rtl="0" eaLnBrk="1" fontAlgn="base" hangingPunct="1">
              <a:spcBef>
                <a:spcPct val="0"/>
              </a:spcBef>
              <a:spcAft>
                <a:spcPct val="0"/>
              </a:spcAft>
              <a:defRPr sz="1000" kern="1200" smtClean="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fld id="{AECC4833-3912-4932-8FF2-C93FED23DEA2}" type="slidenum">
              <a:rPr lang="en-US" altLang="en-US" smtClean="0"/>
              <a:pPr>
                <a:defRPr/>
              </a:pPr>
              <a:t>22</a:t>
            </a:fld>
            <a:endParaRPr lang="en-US" altLang="en-US" dirty="0"/>
          </a:p>
        </p:txBody>
      </p:sp>
    </p:spTree>
    <p:extLst>
      <p:ext uri="{BB962C8B-B14F-4D97-AF65-F5344CB8AC3E}">
        <p14:creationId xmlns:p14="http://schemas.microsoft.com/office/powerpoint/2010/main" val="2959319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D1D1D-ED27-4D24-AAC4-BE32D6EF8163}"/>
              </a:ext>
            </a:extLst>
          </p:cNvPr>
          <p:cNvSpPr>
            <a:spLocks noGrp="1"/>
          </p:cNvSpPr>
          <p:nvPr>
            <p:ph type="title"/>
          </p:nvPr>
        </p:nvSpPr>
        <p:spPr/>
        <p:txBody>
          <a:bodyPr/>
          <a:lstStyle/>
          <a:p>
            <a:r>
              <a:rPr lang="en-US" dirty="0"/>
              <a:t>Severity of COVID-19 Among Pregnant Women</a:t>
            </a:r>
          </a:p>
        </p:txBody>
      </p:sp>
      <p:sp>
        <p:nvSpPr>
          <p:cNvPr id="4" name="Slide Number Placeholder 3">
            <a:extLst>
              <a:ext uri="{FF2B5EF4-FFF2-40B4-BE49-F238E27FC236}">
                <a16:creationId xmlns:a16="http://schemas.microsoft.com/office/drawing/2014/main" id="{F0DDEC04-B11A-4B61-AED7-F8ED5DF24ABE}"/>
              </a:ext>
            </a:extLst>
          </p:cNvPr>
          <p:cNvSpPr>
            <a:spLocks noGrp="1"/>
          </p:cNvSpPr>
          <p:nvPr>
            <p:ph type="sldNum" sz="quarter" idx="10"/>
          </p:nvPr>
        </p:nvSpPr>
        <p:spPr>
          <a:xfrm>
            <a:off x="8337550" y="6356350"/>
            <a:ext cx="349250" cy="171450"/>
          </a:xfrm>
          <a:prstGeom prst="rect">
            <a:avLst/>
          </a:prstGeom>
        </p:spPr>
        <p:txBody>
          <a:bodyPr vert="horz" wrap="square" lIns="0" tIns="0" rIns="0" bIns="0" numCol="1" anchor="t" anchorCtr="0" compatLnSpc="1">
            <a:prstTxWarp prst="textNoShape">
              <a:avLst/>
            </a:prstTxWarp>
          </a:bodyPr>
          <a:lstStyle>
            <a:defPPr>
              <a:defRPr lang="en-US"/>
            </a:defPPr>
            <a:lvl1pPr algn="r" defTabSz="457200" rtl="0" eaLnBrk="1" fontAlgn="base" hangingPunct="1">
              <a:spcBef>
                <a:spcPct val="0"/>
              </a:spcBef>
              <a:spcAft>
                <a:spcPct val="0"/>
              </a:spcAft>
              <a:defRPr sz="1000" kern="1200" smtClean="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fld id="{AECC4833-3912-4932-8FF2-C93FED23DEA2}" type="slidenum">
              <a:rPr lang="en-US" altLang="en-US" smtClean="0"/>
              <a:pPr>
                <a:defRPr/>
              </a:pPr>
              <a:t>23</a:t>
            </a:fld>
            <a:endParaRPr lang="en-US" altLang="en-US" dirty="0"/>
          </a:p>
        </p:txBody>
      </p:sp>
      <p:pic>
        <p:nvPicPr>
          <p:cNvPr id="5" name="New picture">
            <a:extLst>
              <a:ext uri="{FF2B5EF4-FFF2-40B4-BE49-F238E27FC236}">
                <a16:creationId xmlns:a16="http://schemas.microsoft.com/office/drawing/2014/main" id="{C906BAC7-B462-4BB2-A22F-8BDA4EDBFAEB}"/>
              </a:ext>
            </a:extLst>
          </p:cNvPr>
          <p:cNvPicPr>
            <a:picLocks noGrp="1"/>
          </p:cNvPicPr>
          <p:nvPr>
            <p:ph idx="1"/>
          </p:nvPr>
        </p:nvPicPr>
        <p:blipFill>
          <a:blip r:embed="rId3"/>
          <a:stretch>
            <a:fillRect/>
          </a:stretch>
        </p:blipFill>
        <p:spPr>
          <a:xfrm>
            <a:off x="2627996" y="1162050"/>
            <a:ext cx="6936008" cy="5194300"/>
          </a:xfrm>
          <a:prstGeom prst="rect">
            <a:avLst/>
          </a:prstGeom>
        </p:spPr>
      </p:pic>
    </p:spTree>
    <p:extLst>
      <p:ext uri="{BB962C8B-B14F-4D97-AF65-F5344CB8AC3E}">
        <p14:creationId xmlns:p14="http://schemas.microsoft.com/office/powerpoint/2010/main" val="3861071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0BA3A-5EA5-492D-AD4F-27CB77386D38}"/>
              </a:ext>
            </a:extLst>
          </p:cNvPr>
          <p:cNvSpPr>
            <a:spLocks noGrp="1"/>
          </p:cNvSpPr>
          <p:nvPr>
            <p:ph type="title"/>
          </p:nvPr>
        </p:nvSpPr>
        <p:spPr/>
        <p:txBody>
          <a:bodyPr/>
          <a:lstStyle/>
          <a:p>
            <a:r>
              <a:rPr lang="en-US" dirty="0"/>
              <a:t>Pregnant Women at Risk Severe Illness</a:t>
            </a:r>
          </a:p>
        </p:txBody>
      </p:sp>
      <p:sp>
        <p:nvSpPr>
          <p:cNvPr id="3" name="Content Placeholder 2">
            <a:extLst>
              <a:ext uri="{FF2B5EF4-FFF2-40B4-BE49-F238E27FC236}">
                <a16:creationId xmlns:a16="http://schemas.microsoft.com/office/drawing/2014/main" id="{5E9E8C91-A700-4F16-8571-FEDE2EB98DD3}"/>
              </a:ext>
            </a:extLst>
          </p:cNvPr>
          <p:cNvSpPr>
            <a:spLocks noGrp="1"/>
          </p:cNvSpPr>
          <p:nvPr>
            <p:ph idx="1"/>
          </p:nvPr>
        </p:nvSpPr>
        <p:spPr/>
        <p:txBody>
          <a:bodyPr>
            <a:normAutofit/>
          </a:bodyPr>
          <a:lstStyle/>
          <a:p>
            <a:pPr marL="342900" indent="-342900">
              <a:buFont typeface="Arial" panose="020B0604020202020204" pitchFamily="34" charset="0"/>
              <a:buChar char="•"/>
            </a:pPr>
            <a:r>
              <a:rPr lang="en-US" sz="2800" b="0" dirty="0"/>
              <a:t>Presence of any health condition was associated with 39% increased risk</a:t>
            </a:r>
          </a:p>
          <a:p>
            <a:pPr marL="800100" lvl="3" indent="-342900">
              <a:buFont typeface="Courier New" panose="02070309020205020404" pitchFamily="49" charset="0"/>
              <a:buChar char="o"/>
            </a:pPr>
            <a:r>
              <a:rPr lang="en-US" sz="2800" b="0" dirty="0"/>
              <a:t>Two conditions was associated with 59% increased risk</a:t>
            </a:r>
          </a:p>
          <a:p>
            <a:pPr marL="800100" lvl="3" indent="-342900">
              <a:buFont typeface="Courier New" panose="02070309020205020404" pitchFamily="49" charset="0"/>
              <a:buChar char="o"/>
            </a:pPr>
            <a:r>
              <a:rPr lang="en-US" sz="2800" b="0" dirty="0"/>
              <a:t>Three or more conditions was associated with more than twice the risk of moderate to severe or critical illness compared to women without any reported conditions </a:t>
            </a:r>
          </a:p>
          <a:p>
            <a:pPr marL="342900" indent="-342900">
              <a:buFont typeface="Arial" panose="020B0604020202020204" pitchFamily="34" charset="0"/>
              <a:buChar char="•"/>
            </a:pPr>
            <a:r>
              <a:rPr lang="en-US" sz="2800" b="0" dirty="0"/>
              <a:t>Older age </a:t>
            </a:r>
          </a:p>
          <a:p>
            <a:pPr marL="342900" indent="-342900">
              <a:buFont typeface="Arial" panose="020B0604020202020204" pitchFamily="34" charset="0"/>
              <a:buChar char="•"/>
            </a:pPr>
            <a:r>
              <a:rPr lang="en-US" sz="2800" b="0" dirty="0"/>
              <a:t>Being a healthcare worker</a:t>
            </a:r>
          </a:p>
        </p:txBody>
      </p:sp>
      <p:sp>
        <p:nvSpPr>
          <p:cNvPr id="4" name="Slide Number Placeholder 3">
            <a:extLst>
              <a:ext uri="{FF2B5EF4-FFF2-40B4-BE49-F238E27FC236}">
                <a16:creationId xmlns:a16="http://schemas.microsoft.com/office/drawing/2014/main" id="{56529964-2AEE-45EB-8CE8-D0A98CC90FDD}"/>
              </a:ext>
            </a:extLst>
          </p:cNvPr>
          <p:cNvSpPr>
            <a:spLocks noGrp="1"/>
          </p:cNvSpPr>
          <p:nvPr>
            <p:ph type="sldNum" sz="quarter" idx="10"/>
          </p:nvPr>
        </p:nvSpPr>
        <p:spPr>
          <a:xfrm>
            <a:off x="8337550" y="6356350"/>
            <a:ext cx="349250" cy="171450"/>
          </a:xfrm>
          <a:prstGeom prst="rect">
            <a:avLst/>
          </a:prstGeom>
        </p:spPr>
        <p:txBody>
          <a:bodyPr vert="horz" wrap="square" lIns="0" tIns="0" rIns="0" bIns="0" numCol="1" anchor="t" anchorCtr="0" compatLnSpc="1">
            <a:prstTxWarp prst="textNoShape">
              <a:avLst/>
            </a:prstTxWarp>
          </a:bodyPr>
          <a:lstStyle>
            <a:defPPr>
              <a:defRPr lang="en-US"/>
            </a:defPPr>
            <a:lvl1pPr algn="r" defTabSz="457200" rtl="0" eaLnBrk="1" fontAlgn="base" hangingPunct="1">
              <a:spcBef>
                <a:spcPct val="0"/>
              </a:spcBef>
              <a:spcAft>
                <a:spcPct val="0"/>
              </a:spcAft>
              <a:defRPr sz="1000" kern="1200" smtClean="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fld id="{AECC4833-3912-4932-8FF2-C93FED23DEA2}" type="slidenum">
              <a:rPr lang="en-US" altLang="en-US" smtClean="0"/>
              <a:pPr>
                <a:defRPr/>
              </a:pPr>
              <a:t>24</a:t>
            </a:fld>
            <a:endParaRPr lang="en-US" altLang="en-US" dirty="0"/>
          </a:p>
        </p:txBody>
      </p:sp>
    </p:spTree>
    <p:extLst>
      <p:ext uri="{BB962C8B-B14F-4D97-AF65-F5344CB8AC3E}">
        <p14:creationId xmlns:p14="http://schemas.microsoft.com/office/powerpoint/2010/main" val="414295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7E262-59B5-4B21-BA25-95B051ED8F37}"/>
              </a:ext>
            </a:extLst>
          </p:cNvPr>
          <p:cNvSpPr>
            <a:spLocks noGrp="1"/>
          </p:cNvSpPr>
          <p:nvPr>
            <p:ph type="title"/>
          </p:nvPr>
        </p:nvSpPr>
        <p:spPr/>
        <p:txBody>
          <a:bodyPr/>
          <a:lstStyle/>
          <a:p>
            <a:r>
              <a:rPr lang="en-US" dirty="0"/>
              <a:t>Pregnant Women with COVID-19 in the United States</a:t>
            </a:r>
          </a:p>
        </p:txBody>
      </p:sp>
      <p:sp>
        <p:nvSpPr>
          <p:cNvPr id="3" name="Content Placeholder 2">
            <a:extLst>
              <a:ext uri="{FF2B5EF4-FFF2-40B4-BE49-F238E27FC236}">
                <a16:creationId xmlns:a16="http://schemas.microsoft.com/office/drawing/2014/main" id="{BC98402F-4236-476A-91AE-1051F3B06BAD}"/>
              </a:ext>
            </a:extLst>
          </p:cNvPr>
          <p:cNvSpPr>
            <a:spLocks noGrp="1"/>
          </p:cNvSpPr>
          <p:nvPr>
            <p:ph idx="1"/>
          </p:nvPr>
        </p:nvSpPr>
        <p:spPr/>
        <p:txBody>
          <a:bodyPr>
            <a:normAutofit/>
          </a:bodyPr>
          <a:lstStyle/>
          <a:p>
            <a:pPr marL="342900" indent="-342900">
              <a:buFont typeface="Arial" panose="020B0604020202020204" pitchFamily="34" charset="0"/>
              <a:buChar char="•"/>
            </a:pPr>
            <a:r>
              <a:rPr lang="en-US" sz="2800" b="0" dirty="0"/>
              <a:t>As of October 4, 2021, a 127,193-laboratory confirmed COVID-19 cases have been reported in pregnant people including 171 deaths</a:t>
            </a:r>
          </a:p>
          <a:p>
            <a:pPr marL="342900" indent="-342900">
              <a:buFont typeface="Arial" panose="020B0604020202020204" pitchFamily="34" charset="0"/>
              <a:buChar char="•"/>
            </a:pPr>
            <a:r>
              <a:rPr lang="en-US" sz="2800" b="0" dirty="0"/>
              <a:t>Highest number of deaths in a single month of the pandemic was reported in August 2021 </a:t>
            </a:r>
          </a:p>
          <a:p>
            <a:pPr marL="342900" indent="-342900">
              <a:buFont typeface="Arial" panose="020B0604020202020204" pitchFamily="34" charset="0"/>
              <a:buChar char="•"/>
            </a:pPr>
            <a:r>
              <a:rPr lang="en-US" sz="2800" b="0" dirty="0"/>
              <a:t>97% of pregnant people hospitalized (either for illness or for labor and delivery) with COVID-19 were unvaccinated </a:t>
            </a:r>
          </a:p>
          <a:p>
            <a:pPr marL="342900" indent="-342900">
              <a:buFont typeface="Arial" panose="020B0604020202020204" pitchFamily="34" charset="0"/>
              <a:buChar char="•"/>
            </a:pPr>
            <a:r>
              <a:rPr lang="en-US" sz="2800" b="0" dirty="0"/>
              <a:t>Only 31% of pregnant people were fully vaccinated before or during their pregnancy</a:t>
            </a:r>
          </a:p>
        </p:txBody>
      </p:sp>
      <p:sp>
        <p:nvSpPr>
          <p:cNvPr id="4" name="Slide Number Placeholder 3">
            <a:extLst>
              <a:ext uri="{FF2B5EF4-FFF2-40B4-BE49-F238E27FC236}">
                <a16:creationId xmlns:a16="http://schemas.microsoft.com/office/drawing/2014/main" id="{A98B4C1F-A071-4797-98BD-A1751473DBAB}"/>
              </a:ext>
            </a:extLst>
          </p:cNvPr>
          <p:cNvSpPr>
            <a:spLocks noGrp="1"/>
          </p:cNvSpPr>
          <p:nvPr>
            <p:ph type="sldNum" sz="quarter" idx="10"/>
          </p:nvPr>
        </p:nvSpPr>
        <p:spPr>
          <a:xfrm>
            <a:off x="8337550" y="6356350"/>
            <a:ext cx="349250" cy="171450"/>
          </a:xfrm>
          <a:prstGeom prst="rect">
            <a:avLst/>
          </a:prstGeom>
        </p:spPr>
        <p:txBody>
          <a:bodyPr vert="horz" wrap="square" lIns="0" tIns="0" rIns="0" bIns="0" numCol="1" anchor="t" anchorCtr="0" compatLnSpc="1">
            <a:prstTxWarp prst="textNoShape">
              <a:avLst/>
            </a:prstTxWarp>
          </a:bodyPr>
          <a:lstStyle>
            <a:defPPr>
              <a:defRPr lang="en-US"/>
            </a:defPPr>
            <a:lvl1pPr algn="r" defTabSz="457200" rtl="0" eaLnBrk="1" fontAlgn="base" hangingPunct="1">
              <a:spcBef>
                <a:spcPct val="0"/>
              </a:spcBef>
              <a:spcAft>
                <a:spcPct val="0"/>
              </a:spcAft>
              <a:defRPr sz="1000" kern="1200" smtClean="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fld id="{AECC4833-3912-4932-8FF2-C93FED23DEA2}" type="slidenum">
              <a:rPr lang="en-US" altLang="en-US" smtClean="0"/>
              <a:pPr>
                <a:defRPr/>
              </a:pPr>
              <a:t>25</a:t>
            </a:fld>
            <a:endParaRPr lang="en-US" altLang="en-US" dirty="0"/>
          </a:p>
        </p:txBody>
      </p:sp>
    </p:spTree>
    <p:extLst>
      <p:ext uri="{BB962C8B-B14F-4D97-AF65-F5344CB8AC3E}">
        <p14:creationId xmlns:p14="http://schemas.microsoft.com/office/powerpoint/2010/main" val="1817601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9449-27A8-43B9-B73F-548EB7432214}"/>
              </a:ext>
            </a:extLst>
          </p:cNvPr>
          <p:cNvSpPr>
            <a:spLocks noGrp="1"/>
          </p:cNvSpPr>
          <p:nvPr>
            <p:ph type="title"/>
          </p:nvPr>
        </p:nvSpPr>
        <p:spPr/>
        <p:txBody>
          <a:bodyPr/>
          <a:lstStyle/>
          <a:p>
            <a:r>
              <a:rPr lang="en-US" dirty="0"/>
              <a:t>Pregnant Women with COVID-19 in West Virginia</a:t>
            </a:r>
          </a:p>
        </p:txBody>
      </p:sp>
      <p:sp>
        <p:nvSpPr>
          <p:cNvPr id="4" name="Slide Number Placeholder 3">
            <a:extLst>
              <a:ext uri="{FF2B5EF4-FFF2-40B4-BE49-F238E27FC236}">
                <a16:creationId xmlns:a16="http://schemas.microsoft.com/office/drawing/2014/main" id="{140FF1F4-B614-4095-A1C7-149D28D512BD}"/>
              </a:ext>
            </a:extLst>
          </p:cNvPr>
          <p:cNvSpPr>
            <a:spLocks noGrp="1"/>
          </p:cNvSpPr>
          <p:nvPr>
            <p:ph type="sldNum" sz="quarter" idx="10"/>
          </p:nvPr>
        </p:nvSpPr>
        <p:spPr>
          <a:xfrm>
            <a:off x="8337550" y="6356350"/>
            <a:ext cx="349250" cy="171450"/>
          </a:xfrm>
          <a:prstGeom prst="rect">
            <a:avLst/>
          </a:prstGeom>
        </p:spPr>
        <p:txBody>
          <a:bodyPr vert="horz" wrap="square" lIns="0" tIns="0" rIns="0" bIns="0" numCol="1" anchor="t" anchorCtr="0" compatLnSpc="1">
            <a:prstTxWarp prst="textNoShape">
              <a:avLst/>
            </a:prstTxWarp>
          </a:bodyPr>
          <a:lstStyle>
            <a:defPPr>
              <a:defRPr lang="en-US"/>
            </a:defPPr>
            <a:lvl1pPr algn="r" defTabSz="457200" rtl="0" eaLnBrk="1" fontAlgn="base" hangingPunct="1">
              <a:spcBef>
                <a:spcPct val="0"/>
              </a:spcBef>
              <a:spcAft>
                <a:spcPct val="0"/>
              </a:spcAft>
              <a:defRPr sz="1000" kern="1200" smtClean="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fld id="{AECC4833-3912-4932-8FF2-C93FED23DEA2}" type="slidenum">
              <a:rPr lang="en-US" altLang="en-US" smtClean="0"/>
              <a:pPr>
                <a:defRPr/>
              </a:pPr>
              <a:t>26</a:t>
            </a:fld>
            <a:endParaRPr lang="en-US" altLang="en-US" dirty="0"/>
          </a:p>
        </p:txBody>
      </p:sp>
      <p:pic>
        <p:nvPicPr>
          <p:cNvPr id="7" name="Content Placeholder 6">
            <a:extLst>
              <a:ext uri="{FF2B5EF4-FFF2-40B4-BE49-F238E27FC236}">
                <a16:creationId xmlns:a16="http://schemas.microsoft.com/office/drawing/2014/main" id="{E3E22BD6-6520-4698-9612-D55C047F33F6}"/>
              </a:ext>
            </a:extLst>
          </p:cNvPr>
          <p:cNvPicPr>
            <a:picLocks noGrp="1" noChangeAspect="1"/>
          </p:cNvPicPr>
          <p:nvPr>
            <p:ph idx="1"/>
          </p:nvPr>
        </p:nvPicPr>
        <p:blipFill>
          <a:blip r:embed="rId3"/>
          <a:stretch>
            <a:fillRect/>
          </a:stretch>
        </p:blipFill>
        <p:spPr>
          <a:xfrm>
            <a:off x="935318" y="917785"/>
            <a:ext cx="9753600" cy="5486400"/>
          </a:xfrm>
          <a:prstGeom prst="rect">
            <a:avLst/>
          </a:prstGeom>
        </p:spPr>
      </p:pic>
    </p:spTree>
    <p:extLst>
      <p:ext uri="{BB962C8B-B14F-4D97-AF65-F5344CB8AC3E}">
        <p14:creationId xmlns:p14="http://schemas.microsoft.com/office/powerpoint/2010/main" val="721797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1BEA-63B5-4061-B7CF-3540A0F1FE5D}"/>
              </a:ext>
            </a:extLst>
          </p:cNvPr>
          <p:cNvSpPr>
            <a:spLocks noGrp="1"/>
          </p:cNvSpPr>
          <p:nvPr>
            <p:ph type="title"/>
          </p:nvPr>
        </p:nvSpPr>
        <p:spPr/>
        <p:txBody>
          <a:bodyPr/>
          <a:lstStyle/>
          <a:p>
            <a:r>
              <a:rPr lang="en-US" sz="2800" dirty="0"/>
              <a:t>COVID-19 Vaccination Safe for Pregnant Women</a:t>
            </a:r>
          </a:p>
        </p:txBody>
      </p:sp>
      <p:sp>
        <p:nvSpPr>
          <p:cNvPr id="3" name="Content Placeholder 2">
            <a:extLst>
              <a:ext uri="{FF2B5EF4-FFF2-40B4-BE49-F238E27FC236}">
                <a16:creationId xmlns:a16="http://schemas.microsoft.com/office/drawing/2014/main" id="{67B02CFC-B055-4861-A1EA-0BA54E065014}"/>
              </a:ext>
            </a:extLst>
          </p:cNvPr>
          <p:cNvSpPr>
            <a:spLocks noGrp="1"/>
          </p:cNvSpPr>
          <p:nvPr>
            <p:ph idx="1"/>
          </p:nvPr>
        </p:nvSpPr>
        <p:spPr/>
        <p:txBody>
          <a:bodyPr>
            <a:normAutofit/>
          </a:bodyPr>
          <a:lstStyle/>
          <a:p>
            <a:pPr marL="342900" indent="-342900">
              <a:buFont typeface="Arial" panose="020B0604020202020204" pitchFamily="34" charset="0"/>
              <a:buChar char="•"/>
            </a:pPr>
            <a:r>
              <a:rPr lang="en-US" sz="2800" b="0" dirty="0"/>
              <a:t>August 1, 2021, CDC released new data on the safety of COVID-19 vaccines in pregnant women and recommend all people 12 years of age and older get vaccinated against COVID-19.</a:t>
            </a:r>
          </a:p>
          <a:p>
            <a:pPr marL="342900" indent="-342900">
              <a:buFont typeface="Arial" panose="020B0604020202020204" pitchFamily="34" charset="0"/>
              <a:buChar char="•"/>
            </a:pPr>
            <a:r>
              <a:rPr lang="en-US" sz="2800" b="0" dirty="0"/>
              <a:t>Data analysis from registry did not find an increased risk for miscarriage</a:t>
            </a:r>
          </a:p>
          <a:p>
            <a:pPr marL="342900" indent="-342900">
              <a:buFont typeface="Arial" panose="020B0604020202020204" pitchFamily="34" charset="0"/>
              <a:buChar char="•"/>
            </a:pPr>
            <a:r>
              <a:rPr lang="en-US" sz="2800" b="0" dirty="0"/>
              <a:t>Only 5.86% of pregnant women in West Virginia were fully vaccinated at the time of their infection.</a:t>
            </a:r>
          </a:p>
          <a:p>
            <a:pPr marL="342900" indent="-342900">
              <a:buFont typeface="Arial" panose="020B0604020202020204" pitchFamily="34" charset="0"/>
              <a:buChar char="•"/>
            </a:pPr>
            <a:r>
              <a:rPr lang="en-US" sz="2800" b="0" dirty="0"/>
              <a:t>Increased risk of severe illness and pregnancy complications related to COVID-19 among pregnant women make vaccination more urgent than ever.</a:t>
            </a:r>
          </a:p>
        </p:txBody>
      </p:sp>
      <p:sp>
        <p:nvSpPr>
          <p:cNvPr id="4" name="Slide Number Placeholder 3">
            <a:extLst>
              <a:ext uri="{FF2B5EF4-FFF2-40B4-BE49-F238E27FC236}">
                <a16:creationId xmlns:a16="http://schemas.microsoft.com/office/drawing/2014/main" id="{58852492-C275-416B-8EF4-DF902B0D85DE}"/>
              </a:ext>
            </a:extLst>
          </p:cNvPr>
          <p:cNvSpPr>
            <a:spLocks noGrp="1"/>
          </p:cNvSpPr>
          <p:nvPr>
            <p:ph type="sldNum" sz="quarter" idx="10"/>
          </p:nvPr>
        </p:nvSpPr>
        <p:spPr>
          <a:xfrm>
            <a:off x="8337550" y="6356350"/>
            <a:ext cx="349250" cy="171450"/>
          </a:xfrm>
          <a:prstGeom prst="rect">
            <a:avLst/>
          </a:prstGeom>
        </p:spPr>
        <p:txBody>
          <a:bodyPr vert="horz" wrap="square" lIns="0" tIns="0" rIns="0" bIns="0" numCol="1" anchor="t" anchorCtr="0" compatLnSpc="1">
            <a:prstTxWarp prst="textNoShape">
              <a:avLst/>
            </a:prstTxWarp>
          </a:bodyPr>
          <a:lstStyle>
            <a:defPPr>
              <a:defRPr lang="en-US"/>
            </a:defPPr>
            <a:lvl1pPr algn="r" defTabSz="457200" rtl="0" eaLnBrk="1" fontAlgn="base" hangingPunct="1">
              <a:spcBef>
                <a:spcPct val="0"/>
              </a:spcBef>
              <a:spcAft>
                <a:spcPct val="0"/>
              </a:spcAft>
              <a:defRPr sz="1000" kern="1200" smtClean="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fld id="{AECC4833-3912-4932-8FF2-C93FED23DEA2}" type="slidenum">
              <a:rPr lang="en-US" altLang="en-US" smtClean="0"/>
              <a:pPr>
                <a:defRPr/>
              </a:pPr>
              <a:t>27</a:t>
            </a:fld>
            <a:endParaRPr lang="en-US" altLang="en-US" dirty="0"/>
          </a:p>
        </p:txBody>
      </p:sp>
    </p:spTree>
    <p:extLst>
      <p:ext uri="{BB962C8B-B14F-4D97-AF65-F5344CB8AC3E}">
        <p14:creationId xmlns:p14="http://schemas.microsoft.com/office/powerpoint/2010/main" val="880774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1F08B-7D4A-4883-993A-3642C9A5AA6D}"/>
              </a:ext>
            </a:extLst>
          </p:cNvPr>
          <p:cNvSpPr>
            <a:spLocks noGrp="1"/>
          </p:cNvSpPr>
          <p:nvPr>
            <p:ph type="title"/>
          </p:nvPr>
        </p:nvSpPr>
        <p:spPr/>
        <p:txBody>
          <a:bodyPr/>
          <a:lstStyle/>
          <a:p>
            <a:r>
              <a:rPr lang="en-US" sz="2400" dirty="0"/>
              <a:t>Multisystem Inflammatory Syndrome in Children (MIS-C)</a:t>
            </a:r>
          </a:p>
        </p:txBody>
      </p:sp>
      <p:sp>
        <p:nvSpPr>
          <p:cNvPr id="3" name="Content Placeholder 2">
            <a:extLst>
              <a:ext uri="{FF2B5EF4-FFF2-40B4-BE49-F238E27FC236}">
                <a16:creationId xmlns:a16="http://schemas.microsoft.com/office/drawing/2014/main" id="{32013D47-E8CE-4F7B-8C2F-74B01BE496A8}"/>
              </a:ext>
            </a:extLst>
          </p:cNvPr>
          <p:cNvSpPr>
            <a:spLocks noGrp="1"/>
          </p:cNvSpPr>
          <p:nvPr>
            <p:ph idx="1"/>
          </p:nvPr>
        </p:nvSpPr>
        <p:spPr/>
        <p:txBody>
          <a:bodyPr>
            <a:normAutofit/>
          </a:bodyPr>
          <a:lstStyle/>
          <a:p>
            <a:pPr marL="342900" indent="-342900">
              <a:buFont typeface="Arial" panose="020B0604020202020204" pitchFamily="34" charset="0"/>
              <a:buChar char="•"/>
            </a:pPr>
            <a:r>
              <a:rPr lang="en-US" sz="2800" b="0" dirty="0"/>
              <a:t>Condition where different body parts can become inflamed, including the heart, lungs, kidneys, brain, skin, eyes, or gastrointestinal organs. </a:t>
            </a:r>
          </a:p>
          <a:p>
            <a:pPr marL="342900" indent="-342900">
              <a:buFont typeface="Arial" panose="020B0604020202020204" pitchFamily="34" charset="0"/>
              <a:buChar char="•"/>
            </a:pPr>
            <a:r>
              <a:rPr lang="en-US" sz="2800" b="0" dirty="0"/>
              <a:t>Cause is unknown</a:t>
            </a:r>
          </a:p>
          <a:p>
            <a:pPr marL="342900" indent="-342900">
              <a:buFont typeface="Arial" panose="020B0604020202020204" pitchFamily="34" charset="0"/>
              <a:buChar char="•"/>
            </a:pPr>
            <a:r>
              <a:rPr lang="en-US" sz="2800" b="0" dirty="0"/>
              <a:t>Many children with MIS-C had COVID-19 or had been around someone with COVID-19.</a:t>
            </a:r>
          </a:p>
          <a:p>
            <a:pPr marL="342900" indent="-342900">
              <a:buFont typeface="Arial" panose="020B0604020202020204" pitchFamily="34" charset="0"/>
              <a:buChar char="•"/>
            </a:pPr>
            <a:r>
              <a:rPr lang="en-US" sz="2800" b="0" dirty="0"/>
              <a:t>Can be serious, even deadly, but most children who were diagnosed with this condition have gotten better with medical care.</a:t>
            </a:r>
          </a:p>
          <a:p>
            <a:pPr marL="342900" indent="-342900">
              <a:buFont typeface="Arial" panose="020B0604020202020204" pitchFamily="34" charset="0"/>
              <a:buChar char="•"/>
            </a:pPr>
            <a:r>
              <a:rPr lang="en-US" sz="2800" b="0" dirty="0"/>
              <a:t>As of October 1, 2021, a total of 5,217 cases have been reported nationwide and 46 deaths</a:t>
            </a:r>
          </a:p>
          <a:p>
            <a:pPr lvl="1" indent="-457200">
              <a:buFont typeface="Courier New" panose="02070309020205020404" pitchFamily="49" charset="0"/>
              <a:buChar char="o"/>
            </a:pPr>
            <a:r>
              <a:rPr lang="en-US" sz="2800" b="0" dirty="0"/>
              <a:t>WV has reported a total of 21 cases and 0 deaths </a:t>
            </a:r>
          </a:p>
        </p:txBody>
      </p:sp>
      <p:sp>
        <p:nvSpPr>
          <p:cNvPr id="4" name="Slide Number Placeholder 3">
            <a:extLst>
              <a:ext uri="{FF2B5EF4-FFF2-40B4-BE49-F238E27FC236}">
                <a16:creationId xmlns:a16="http://schemas.microsoft.com/office/drawing/2014/main" id="{C36948CE-4D33-4716-9FE2-96028327FC40}"/>
              </a:ext>
            </a:extLst>
          </p:cNvPr>
          <p:cNvSpPr>
            <a:spLocks noGrp="1"/>
          </p:cNvSpPr>
          <p:nvPr>
            <p:ph type="sldNum" sz="quarter" idx="10"/>
          </p:nvPr>
        </p:nvSpPr>
        <p:spPr>
          <a:xfrm>
            <a:off x="8337550" y="6356350"/>
            <a:ext cx="349250" cy="171450"/>
          </a:xfrm>
          <a:prstGeom prst="rect">
            <a:avLst/>
          </a:prstGeom>
        </p:spPr>
        <p:txBody>
          <a:bodyPr vert="horz" wrap="square" lIns="0" tIns="0" rIns="0" bIns="0" numCol="1" anchor="t" anchorCtr="0" compatLnSpc="1">
            <a:prstTxWarp prst="textNoShape">
              <a:avLst/>
            </a:prstTxWarp>
          </a:bodyPr>
          <a:lstStyle>
            <a:defPPr>
              <a:defRPr lang="en-US"/>
            </a:defPPr>
            <a:lvl1pPr algn="r" defTabSz="457200" rtl="0" eaLnBrk="1" fontAlgn="base" hangingPunct="1">
              <a:spcBef>
                <a:spcPct val="0"/>
              </a:spcBef>
              <a:spcAft>
                <a:spcPct val="0"/>
              </a:spcAft>
              <a:defRPr sz="1000" kern="1200" smtClean="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fld id="{AECC4833-3912-4932-8FF2-C93FED23DEA2}" type="slidenum">
              <a:rPr lang="en-US" altLang="en-US" smtClean="0"/>
              <a:pPr>
                <a:defRPr/>
              </a:pPr>
              <a:t>28</a:t>
            </a:fld>
            <a:endParaRPr lang="en-US" altLang="en-US" dirty="0"/>
          </a:p>
        </p:txBody>
      </p:sp>
    </p:spTree>
    <p:extLst>
      <p:ext uri="{BB962C8B-B14F-4D97-AF65-F5344CB8AC3E}">
        <p14:creationId xmlns:p14="http://schemas.microsoft.com/office/powerpoint/2010/main" val="1150908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2791-0FFE-48B6-83D5-6CE2B8034471}"/>
              </a:ext>
            </a:extLst>
          </p:cNvPr>
          <p:cNvSpPr>
            <a:spLocks noGrp="1"/>
          </p:cNvSpPr>
          <p:nvPr>
            <p:ph type="title"/>
          </p:nvPr>
        </p:nvSpPr>
        <p:spPr/>
        <p:txBody>
          <a:bodyPr/>
          <a:lstStyle/>
          <a:p>
            <a:r>
              <a:rPr lang="en-US" dirty="0"/>
              <a:t>MIS-C Cases and COVID-19 Cases</a:t>
            </a:r>
          </a:p>
        </p:txBody>
      </p:sp>
      <p:pic>
        <p:nvPicPr>
          <p:cNvPr id="5" name="Content Placeholder 4">
            <a:extLst>
              <a:ext uri="{FF2B5EF4-FFF2-40B4-BE49-F238E27FC236}">
                <a16:creationId xmlns:a16="http://schemas.microsoft.com/office/drawing/2014/main" id="{95F30784-04B6-463B-AB9F-144AAEF9AB3F}"/>
              </a:ext>
            </a:extLst>
          </p:cNvPr>
          <p:cNvPicPr>
            <a:picLocks noGrp="1" noChangeAspect="1"/>
          </p:cNvPicPr>
          <p:nvPr>
            <p:ph idx="1"/>
          </p:nvPr>
        </p:nvPicPr>
        <p:blipFill rotWithShape="1">
          <a:blip r:embed="rId3"/>
          <a:srcRect t="18424" r="1836"/>
          <a:stretch/>
        </p:blipFill>
        <p:spPr>
          <a:xfrm>
            <a:off x="1127516" y="1041400"/>
            <a:ext cx="9936968" cy="5486400"/>
          </a:xfrm>
          <a:prstGeom prst="rect">
            <a:avLst/>
          </a:prstGeom>
        </p:spPr>
      </p:pic>
      <p:sp>
        <p:nvSpPr>
          <p:cNvPr id="4" name="Slide Number Placeholder 3">
            <a:extLst>
              <a:ext uri="{FF2B5EF4-FFF2-40B4-BE49-F238E27FC236}">
                <a16:creationId xmlns:a16="http://schemas.microsoft.com/office/drawing/2014/main" id="{B729D94C-3A73-453A-BAFD-39D71B5273AD}"/>
              </a:ext>
            </a:extLst>
          </p:cNvPr>
          <p:cNvSpPr>
            <a:spLocks noGrp="1"/>
          </p:cNvSpPr>
          <p:nvPr>
            <p:ph type="sldNum" sz="quarter" idx="10"/>
          </p:nvPr>
        </p:nvSpPr>
        <p:spPr>
          <a:xfrm>
            <a:off x="8337550" y="6356350"/>
            <a:ext cx="349250" cy="171450"/>
          </a:xfrm>
          <a:prstGeom prst="rect">
            <a:avLst/>
          </a:prstGeom>
        </p:spPr>
        <p:txBody>
          <a:bodyPr vert="horz" wrap="square" lIns="0" tIns="0" rIns="0" bIns="0" numCol="1" anchor="t" anchorCtr="0" compatLnSpc="1">
            <a:prstTxWarp prst="textNoShape">
              <a:avLst/>
            </a:prstTxWarp>
          </a:bodyPr>
          <a:lstStyle>
            <a:defPPr>
              <a:defRPr lang="en-US"/>
            </a:defPPr>
            <a:lvl1pPr algn="r" defTabSz="457200" rtl="0" eaLnBrk="1" fontAlgn="base" hangingPunct="1">
              <a:spcBef>
                <a:spcPct val="0"/>
              </a:spcBef>
              <a:spcAft>
                <a:spcPct val="0"/>
              </a:spcAft>
              <a:defRPr sz="1000" kern="1200" smtClean="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defRPr/>
            </a:pPr>
            <a:fld id="{AECC4833-3912-4932-8FF2-C93FED23DEA2}" type="slidenum">
              <a:rPr lang="en-US" altLang="en-US" smtClean="0"/>
              <a:pPr>
                <a:defRPr/>
              </a:pPr>
              <a:t>29</a:t>
            </a:fld>
            <a:endParaRPr lang="en-US" altLang="en-US" dirty="0"/>
          </a:p>
        </p:txBody>
      </p:sp>
    </p:spTree>
    <p:extLst>
      <p:ext uri="{BB962C8B-B14F-4D97-AF65-F5344CB8AC3E}">
        <p14:creationId xmlns:p14="http://schemas.microsoft.com/office/powerpoint/2010/main" val="3997440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3"/>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a:t>Screening Recommendations</a:t>
            </a:r>
            <a:endParaRPr/>
          </a:p>
        </p:txBody>
      </p:sp>
      <p:sp>
        <p:nvSpPr>
          <p:cNvPr id="746" name="Google Shape;746;p3"/>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a:t>
            </a:fld>
            <a:endParaRPr>
              <a:solidFill>
                <a:srgbClr val="000000"/>
              </a:solidFill>
              <a:latin typeface="Calibri"/>
              <a:ea typeface="Calibri"/>
              <a:cs typeface="Calibri"/>
              <a:sym typeface="Calibri"/>
            </a:endParaRPr>
          </a:p>
        </p:txBody>
      </p:sp>
      <p:sp>
        <p:nvSpPr>
          <p:cNvPr id="747" name="Google Shape;747;p3"/>
          <p:cNvSpPr txBox="1">
            <a:spLocks noGrp="1"/>
          </p:cNvSpPr>
          <p:nvPr>
            <p:ph type="body" idx="1"/>
          </p:nvPr>
        </p:nvSpPr>
        <p:spPr>
          <a:xfrm>
            <a:off x="313587" y="1162050"/>
            <a:ext cx="11381107" cy="5194300"/>
          </a:xfrm>
          <a:prstGeom prst="rect">
            <a:avLst/>
          </a:prstGeom>
          <a:noFill/>
          <a:ln>
            <a:noFill/>
          </a:ln>
        </p:spPr>
        <p:txBody>
          <a:bodyPr spcFirstLastPara="1" wrap="square" lIns="0" tIns="0" rIns="0" bIns="0" anchor="t" anchorCtr="0">
            <a:normAutofit/>
          </a:bodyPr>
          <a:lstStyle/>
          <a:p>
            <a:pPr marL="342900" lvl="0" indent="-342900" algn="l" rtl="0">
              <a:spcBef>
                <a:spcPts val="0"/>
              </a:spcBef>
              <a:spcAft>
                <a:spcPts val="0"/>
              </a:spcAft>
              <a:buClr>
                <a:schemeClr val="dk1"/>
              </a:buClr>
              <a:buSzPts val="2400"/>
              <a:buFont typeface="Arial"/>
              <a:buChar char="•"/>
            </a:pPr>
            <a:r>
              <a:rPr lang="en-US" sz="3200" b="0" dirty="0"/>
              <a:t>CDC recommends that all pregnant persons get tested for HIV, hepatitis B virus (HBV), hepatitis C virus (HCV), and STDs during each pregnancy</a:t>
            </a:r>
            <a:endParaRPr sz="3200" dirty="0"/>
          </a:p>
          <a:p>
            <a:pPr marL="342900" lvl="0" indent="-342900" algn="l" rtl="0">
              <a:spcBef>
                <a:spcPts val="480"/>
              </a:spcBef>
              <a:spcAft>
                <a:spcPts val="0"/>
              </a:spcAft>
              <a:buClr>
                <a:schemeClr val="dk1"/>
              </a:buClr>
              <a:buSzPts val="2400"/>
              <a:buFont typeface="Arial"/>
              <a:buChar char="•"/>
            </a:pPr>
            <a:r>
              <a:rPr lang="en-US" sz="3200" b="0" dirty="0"/>
              <a:t>Screening is necessary to access medical services and treatment to prevent transmission of HCV, HIV, HBV, and STDs to the infant</a:t>
            </a:r>
            <a:endParaRPr sz="3200" dirty="0"/>
          </a:p>
          <a:p>
            <a:pPr marL="342900" lvl="0" indent="-342900" algn="l" rtl="0">
              <a:spcBef>
                <a:spcPts val="480"/>
              </a:spcBef>
              <a:spcAft>
                <a:spcPts val="0"/>
              </a:spcAft>
              <a:buClr>
                <a:schemeClr val="dk1"/>
              </a:buClr>
              <a:buSzPts val="2400"/>
              <a:buFont typeface="Arial"/>
              <a:buChar char="•"/>
            </a:pPr>
            <a:r>
              <a:rPr lang="en-US" sz="3200" b="0" dirty="0"/>
              <a:t>Early screening opportunities are often missed</a:t>
            </a:r>
            <a:endParaRPr sz="3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10"/>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a:t>Challenges in Prevention</a:t>
            </a:r>
            <a:endParaRPr/>
          </a:p>
        </p:txBody>
      </p:sp>
      <p:sp>
        <p:nvSpPr>
          <p:cNvPr id="861" name="Google Shape;861;p10"/>
          <p:cNvSpPr txBox="1">
            <a:spLocks noGrp="1"/>
          </p:cNvSpPr>
          <p:nvPr>
            <p:ph type="body" idx="1"/>
          </p:nvPr>
        </p:nvSpPr>
        <p:spPr>
          <a:xfrm>
            <a:off x="422644" y="1501629"/>
            <a:ext cx="11477359" cy="4604886"/>
          </a:xfrm>
          <a:prstGeom prst="rect">
            <a:avLst/>
          </a:prstGeom>
          <a:noFill/>
          <a:ln>
            <a:noFill/>
          </a:ln>
        </p:spPr>
        <p:txBody>
          <a:bodyPr spcFirstLastPara="1" wrap="square" lIns="0" tIns="0" rIns="0" bIns="0" anchor="t" anchorCtr="0">
            <a:normAutofit/>
          </a:bodyPr>
          <a:lstStyle/>
          <a:p>
            <a:pPr marL="0" lvl="0" indent="0" algn="l" rtl="0">
              <a:spcBef>
                <a:spcPts val="0"/>
              </a:spcBef>
              <a:spcAft>
                <a:spcPts val="0"/>
              </a:spcAft>
              <a:buClr>
                <a:schemeClr val="dk1"/>
              </a:buClr>
              <a:buSzPts val="2400"/>
              <a:buFont typeface="Calibri"/>
              <a:buNone/>
            </a:pPr>
            <a:r>
              <a:rPr lang="en-US" b="0" dirty="0"/>
              <a:t>Successful prevention of HIV, viral hepatitis, and STDs during pregnancy can be achieved</a:t>
            </a:r>
            <a:endParaRPr dirty="0"/>
          </a:p>
          <a:p>
            <a:pPr marL="0" lvl="0" indent="0" algn="l" rtl="0">
              <a:spcBef>
                <a:spcPts val="480"/>
              </a:spcBef>
              <a:spcAft>
                <a:spcPts val="0"/>
              </a:spcAft>
              <a:buClr>
                <a:schemeClr val="dk1"/>
              </a:buClr>
              <a:buSzPts val="2400"/>
              <a:buFont typeface="Calibri"/>
              <a:buNone/>
            </a:pPr>
            <a:r>
              <a:rPr lang="en-US" b="0" dirty="0"/>
              <a:t>Several challenges exist:</a:t>
            </a:r>
            <a:endParaRPr dirty="0"/>
          </a:p>
          <a:p>
            <a:pPr marL="342900" lvl="0" indent="-342900" algn="l" rtl="0">
              <a:spcBef>
                <a:spcPts val="480"/>
              </a:spcBef>
              <a:spcAft>
                <a:spcPts val="0"/>
              </a:spcAft>
              <a:buClr>
                <a:schemeClr val="dk1"/>
              </a:buClr>
              <a:buSzPts val="2400"/>
              <a:buFont typeface="Arial"/>
              <a:buChar char="•"/>
            </a:pPr>
            <a:r>
              <a:rPr lang="en-US" b="0" dirty="0"/>
              <a:t>Low implementation of screening recommendations</a:t>
            </a:r>
            <a:endParaRPr dirty="0"/>
          </a:p>
          <a:p>
            <a:pPr marL="342900" lvl="0" indent="-342900" algn="l" rtl="0">
              <a:spcBef>
                <a:spcPts val="480"/>
              </a:spcBef>
              <a:spcAft>
                <a:spcPts val="0"/>
              </a:spcAft>
              <a:buClr>
                <a:schemeClr val="dk1"/>
              </a:buClr>
              <a:buSzPts val="2400"/>
              <a:buFont typeface="Arial"/>
              <a:buChar char="•"/>
            </a:pPr>
            <a:r>
              <a:rPr lang="en-US" b="0" dirty="0"/>
              <a:t>Low awareness of infection among pregnant women and their providers</a:t>
            </a:r>
            <a:endParaRPr dirty="0"/>
          </a:p>
          <a:p>
            <a:pPr marL="342900" lvl="0" indent="-342900" algn="l" rtl="0">
              <a:spcBef>
                <a:spcPts val="480"/>
              </a:spcBef>
              <a:spcAft>
                <a:spcPts val="0"/>
              </a:spcAft>
              <a:buClr>
                <a:schemeClr val="dk1"/>
              </a:buClr>
              <a:buSzPts val="2400"/>
              <a:buFont typeface="Arial"/>
              <a:buChar char="•"/>
            </a:pPr>
            <a:r>
              <a:rPr lang="en-US" b="0" dirty="0"/>
              <a:t>Limited access to and availability of care and treatment</a:t>
            </a:r>
            <a:endParaRPr dirty="0"/>
          </a:p>
        </p:txBody>
      </p:sp>
      <p:sp>
        <p:nvSpPr>
          <p:cNvPr id="862" name="Google Shape;862;p10"/>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30</a:t>
            </a:fld>
            <a:endParaRPr>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8"/>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a:t>References and Resources</a:t>
            </a:r>
            <a:endParaRPr/>
          </a:p>
        </p:txBody>
      </p:sp>
      <p:sp>
        <p:nvSpPr>
          <p:cNvPr id="869" name="Google Shape;869;p18"/>
          <p:cNvSpPr txBox="1">
            <a:spLocks noGrp="1"/>
          </p:cNvSpPr>
          <p:nvPr>
            <p:ph type="body" idx="1"/>
          </p:nvPr>
        </p:nvSpPr>
        <p:spPr>
          <a:xfrm>
            <a:off x="313587" y="971549"/>
            <a:ext cx="11441265" cy="5656261"/>
          </a:xfrm>
          <a:prstGeom prst="rect">
            <a:avLst/>
          </a:prstGeom>
          <a:noFill/>
          <a:ln>
            <a:noFill/>
          </a:ln>
        </p:spPr>
        <p:txBody>
          <a:bodyPr spcFirstLastPara="1" wrap="square" lIns="0" tIns="0" rIns="0" bIns="0" anchor="t" anchorCtr="0">
            <a:normAutofit fontScale="92500" lnSpcReduction="20000"/>
          </a:bodyPr>
          <a:lstStyle/>
          <a:p>
            <a:pPr marL="342900" lvl="0" indent="-342900" algn="l" rtl="0">
              <a:spcBef>
                <a:spcPts val="0"/>
              </a:spcBef>
              <a:spcAft>
                <a:spcPts val="0"/>
              </a:spcAft>
              <a:buClr>
                <a:srgbClr val="000000"/>
              </a:buClr>
              <a:buSzPts val="1800"/>
              <a:buFont typeface="Arial"/>
              <a:buChar char="•"/>
            </a:pPr>
            <a:r>
              <a:rPr lang="en-US" sz="1800" b="0" dirty="0">
                <a:solidFill>
                  <a:srgbClr val="000000"/>
                </a:solidFill>
              </a:rPr>
              <a:t>Centers for Disease Control and Prevention. Monitoring selected national HIV prevention and care objectives by using HIV surveillance data—United States and 6 dependent areas, 2019. HIV Surveillance Supplemental Report 2021;26(No. 2). http://www.cdc.gov/hiv/library/reports/hiv-surveillance.html. Published May 2021. Accessed [10/6/2021]. </a:t>
            </a:r>
            <a:endParaRPr dirty="0"/>
          </a:p>
          <a:p>
            <a:pPr marL="0" lvl="0" indent="0" algn="l" rtl="0">
              <a:spcBef>
                <a:spcPts val="360"/>
              </a:spcBef>
              <a:spcAft>
                <a:spcPts val="0"/>
              </a:spcAft>
              <a:buClr>
                <a:schemeClr val="dk1"/>
              </a:buClr>
              <a:buSzPts val="1800"/>
              <a:buFont typeface="Calibri"/>
              <a:buNone/>
            </a:pPr>
            <a:endParaRPr sz="1800" b="0" dirty="0">
              <a:solidFill>
                <a:srgbClr val="000000"/>
              </a:solidFill>
            </a:endParaRPr>
          </a:p>
          <a:p>
            <a:pPr marL="342900" lvl="0" indent="-342900" algn="l" rtl="0">
              <a:spcBef>
                <a:spcPts val="360"/>
              </a:spcBef>
              <a:spcAft>
                <a:spcPts val="0"/>
              </a:spcAft>
              <a:buClr>
                <a:srgbClr val="000000"/>
              </a:buClr>
              <a:buSzPts val="1800"/>
              <a:buFont typeface="Arial"/>
              <a:buChar char="•"/>
            </a:pPr>
            <a:r>
              <a:rPr lang="en-US" sz="1800" b="0" dirty="0">
                <a:solidFill>
                  <a:srgbClr val="000000"/>
                </a:solidFill>
              </a:rPr>
              <a:t>Centers for Disease Control and Prevention. National Center for HIV, Viral Hepatitis, STD, and TB Prevention. Overview of HIV, Viral Hepatitis, STD, &amp; TB During Pregnancy </a:t>
            </a:r>
            <a:r>
              <a:rPr lang="en-US" sz="1800" u="sng" dirty="0">
                <a:solidFill>
                  <a:srgbClr val="000000"/>
                </a:solidFill>
                <a:hlinkClick r:id="rId3">
                  <a:extLst>
                    <a:ext uri="{A12FA001-AC4F-418D-AE19-62706E023703}">
                      <ahyp:hlinkClr xmlns:ahyp="http://schemas.microsoft.com/office/drawing/2018/hyperlinkcolor" val="tx"/>
                    </a:ext>
                  </a:extLst>
                </a:hlinkClick>
              </a:rPr>
              <a:t>https://www.cdc.gov/nchhstp/pregnancy/overview.html</a:t>
            </a:r>
            <a:r>
              <a:rPr lang="en-US" sz="1800" dirty="0">
                <a:solidFill>
                  <a:srgbClr val="000000"/>
                </a:solidFill>
              </a:rPr>
              <a:t>. </a:t>
            </a:r>
            <a:r>
              <a:rPr lang="en-US" sz="1800" b="0" dirty="0">
                <a:solidFill>
                  <a:srgbClr val="000000"/>
                </a:solidFill>
              </a:rPr>
              <a:t>Accessed [10/1/2021]</a:t>
            </a:r>
            <a:endParaRPr dirty="0"/>
          </a:p>
          <a:p>
            <a:pPr marL="0" lvl="0" indent="0" algn="l" rtl="0">
              <a:spcBef>
                <a:spcPts val="360"/>
              </a:spcBef>
              <a:spcAft>
                <a:spcPts val="0"/>
              </a:spcAft>
              <a:buClr>
                <a:schemeClr val="dk1"/>
              </a:buClr>
              <a:buSzPts val="1800"/>
              <a:buFont typeface="Calibri"/>
              <a:buNone/>
            </a:pPr>
            <a:endParaRPr sz="1800" b="0" dirty="0">
              <a:solidFill>
                <a:srgbClr val="000000"/>
              </a:solidFill>
            </a:endParaRPr>
          </a:p>
          <a:p>
            <a:pPr marL="342900" lvl="0" indent="-342900" algn="l" rtl="0">
              <a:spcBef>
                <a:spcPts val="360"/>
              </a:spcBef>
              <a:spcAft>
                <a:spcPts val="0"/>
              </a:spcAft>
              <a:buClr>
                <a:srgbClr val="000000"/>
              </a:buClr>
              <a:buSzPts val="1800"/>
              <a:buFont typeface="Arial"/>
              <a:buChar char="•"/>
            </a:pPr>
            <a:r>
              <a:rPr lang="en-US" sz="1800" b="0" dirty="0">
                <a:solidFill>
                  <a:srgbClr val="000000"/>
                </a:solidFill>
              </a:rPr>
              <a:t>Centers for Disease Control and Prevention. Viral Hepatitis Surveillance United States, 2019. </a:t>
            </a:r>
            <a:r>
              <a:rPr lang="en-US" sz="1800" u="sng" dirty="0">
                <a:solidFill>
                  <a:srgbClr val="075290"/>
                </a:solidFill>
                <a:hlinkClick r:id="rId4">
                  <a:extLst>
                    <a:ext uri="{A12FA001-AC4F-418D-AE19-62706E023703}">
                      <ahyp:hlinkClr xmlns:ahyp="http://schemas.microsoft.com/office/drawing/2018/hyperlinkcolor" val="tx"/>
                    </a:ext>
                  </a:extLst>
                </a:hlinkClick>
              </a:rPr>
              <a:t>https://www.cdc.gov/hepatitis/statistics/SurveillanceRpts.htm</a:t>
            </a:r>
            <a:r>
              <a:rPr lang="en-US" sz="1800" dirty="0">
                <a:solidFill>
                  <a:srgbClr val="000000"/>
                </a:solidFill>
              </a:rPr>
              <a:t>. </a:t>
            </a:r>
            <a:r>
              <a:rPr lang="en-US" sz="1800" b="0" dirty="0">
                <a:solidFill>
                  <a:srgbClr val="000000"/>
                </a:solidFill>
              </a:rPr>
              <a:t>Accessed [10/01/2021]</a:t>
            </a:r>
            <a:endParaRPr dirty="0"/>
          </a:p>
          <a:p>
            <a:pPr marL="0" lvl="0" indent="0" algn="l" rtl="0">
              <a:spcBef>
                <a:spcPts val="360"/>
              </a:spcBef>
              <a:spcAft>
                <a:spcPts val="0"/>
              </a:spcAft>
              <a:buClr>
                <a:schemeClr val="dk1"/>
              </a:buClr>
              <a:buSzPts val="1800"/>
              <a:buFont typeface="Calibri"/>
              <a:buNone/>
            </a:pPr>
            <a:endParaRPr sz="1800" b="0" dirty="0">
              <a:solidFill>
                <a:srgbClr val="000000"/>
              </a:solidFill>
            </a:endParaRPr>
          </a:p>
          <a:p>
            <a:pPr marL="342900" lvl="0" indent="-342900" algn="l" rtl="0">
              <a:spcBef>
                <a:spcPts val="360"/>
              </a:spcBef>
              <a:spcAft>
                <a:spcPts val="0"/>
              </a:spcAft>
              <a:buClr>
                <a:schemeClr val="dk1"/>
              </a:buClr>
              <a:buSzPts val="1800"/>
              <a:buFont typeface="Arial"/>
              <a:buChar char="•"/>
            </a:pPr>
            <a:r>
              <a:rPr lang="en-US" sz="1800" b="0" dirty="0" err="1"/>
              <a:t>Schillie</a:t>
            </a:r>
            <a:r>
              <a:rPr lang="en-US" sz="1800" b="0" dirty="0"/>
              <a:t> S, Wester C, Osborne M, </a:t>
            </a:r>
            <a:r>
              <a:rPr lang="en-US" sz="1800" b="0" dirty="0" err="1"/>
              <a:t>Wesolowski</a:t>
            </a:r>
            <a:r>
              <a:rPr lang="en-US" sz="1800" b="0" dirty="0"/>
              <a:t> L, Ryerson AB. CDC Recommendations for Hepatitis C Screening Among Adults — United States, 2020. MMWR </a:t>
            </a:r>
            <a:r>
              <a:rPr lang="en-US" sz="1800" b="0" dirty="0" err="1"/>
              <a:t>Recomm</a:t>
            </a:r>
            <a:r>
              <a:rPr lang="en-US" sz="1800" b="0" dirty="0"/>
              <a:t> Rep 2020;69(No. RR-2):1–17</a:t>
            </a:r>
            <a:endParaRPr dirty="0"/>
          </a:p>
          <a:p>
            <a:pPr marL="0" lvl="0" indent="0" algn="l" rtl="0">
              <a:spcBef>
                <a:spcPts val="360"/>
              </a:spcBef>
              <a:spcAft>
                <a:spcPts val="0"/>
              </a:spcAft>
              <a:buClr>
                <a:schemeClr val="dk1"/>
              </a:buClr>
              <a:buSzPts val="1800"/>
              <a:buFont typeface="Calibri"/>
              <a:buNone/>
            </a:pPr>
            <a:endParaRPr sz="1800" b="0" dirty="0"/>
          </a:p>
          <a:p>
            <a:pPr marL="342900" lvl="0" indent="-342900" algn="l" rtl="0">
              <a:spcBef>
                <a:spcPts val="360"/>
              </a:spcBef>
              <a:spcAft>
                <a:spcPts val="0"/>
              </a:spcAft>
              <a:buClr>
                <a:schemeClr val="dk1"/>
              </a:buClr>
              <a:buSzPts val="1800"/>
              <a:buFont typeface="Arial"/>
              <a:buChar char="•"/>
            </a:pPr>
            <a:r>
              <a:rPr lang="en-US" sz="1800" u="sng" dirty="0">
                <a:solidFill>
                  <a:schemeClr val="hlink"/>
                </a:solidFill>
                <a:hlinkClick r:id="rId5"/>
              </a:rPr>
              <a:t>https://www.cdc.gov/hiv/library/slideSets/index.html</a:t>
            </a:r>
            <a:r>
              <a:rPr lang="en-US" sz="1800" dirty="0"/>
              <a:t>. </a:t>
            </a:r>
            <a:r>
              <a:rPr lang="en-US" sz="1800" b="0" dirty="0">
                <a:solidFill>
                  <a:srgbClr val="000000"/>
                </a:solidFill>
              </a:rPr>
              <a:t>Accessed [10/6/2021]</a:t>
            </a:r>
            <a:endParaRPr sz="1800" b="0" dirty="0">
              <a:solidFill>
                <a:srgbClr val="000000"/>
              </a:solidFill>
            </a:endParaRPr>
          </a:p>
          <a:p>
            <a:pPr marL="0" lvl="0" indent="0" algn="l" rtl="0">
              <a:spcBef>
                <a:spcPts val="360"/>
              </a:spcBef>
              <a:spcAft>
                <a:spcPts val="0"/>
              </a:spcAft>
              <a:buNone/>
            </a:pPr>
            <a:endParaRPr sz="1800" b="0" dirty="0">
              <a:solidFill>
                <a:srgbClr val="000000"/>
              </a:solidFill>
            </a:endParaRPr>
          </a:p>
          <a:p>
            <a:pPr marL="342900" lvl="0" indent="-342900" algn="l" rtl="0">
              <a:spcBef>
                <a:spcPts val="360"/>
              </a:spcBef>
              <a:spcAft>
                <a:spcPts val="0"/>
              </a:spcAft>
              <a:buClr>
                <a:srgbClr val="000000"/>
              </a:buClr>
              <a:buSzPts val="1800"/>
              <a:buChar char="•"/>
            </a:pPr>
            <a:r>
              <a:rPr lang="en-US" sz="1800" b="0" dirty="0">
                <a:solidFill>
                  <a:srgbClr val="000000"/>
                </a:solidFill>
              </a:rPr>
              <a:t>Provider Resources for STD Screening and Treatment </a:t>
            </a:r>
            <a:r>
              <a:rPr lang="en-US" sz="1800" u="sng" dirty="0">
                <a:solidFill>
                  <a:schemeClr val="hlink"/>
                </a:solidFill>
                <a:highlight>
                  <a:schemeClr val="lt1"/>
                </a:highlight>
                <a:hlinkClick r:id="rId6"/>
              </a:rPr>
              <a:t>https://www.cdc.gov/std/treatment-guidelines/provider-resources.htm</a:t>
            </a:r>
            <a:endParaRPr lang="en-US" sz="1800" u="sng" dirty="0">
              <a:solidFill>
                <a:schemeClr val="hlink"/>
              </a:solidFill>
              <a:highlight>
                <a:schemeClr val="lt1"/>
              </a:highlight>
            </a:endParaRPr>
          </a:p>
          <a:p>
            <a:pPr marL="0" lvl="0" indent="0" algn="l" rtl="0">
              <a:spcBef>
                <a:spcPts val="360"/>
              </a:spcBef>
              <a:spcAft>
                <a:spcPts val="0"/>
              </a:spcAft>
              <a:buClr>
                <a:srgbClr val="000000"/>
              </a:buClr>
              <a:buSzPts val="1800"/>
            </a:pPr>
            <a:endParaRPr lang="en-US" sz="1800" u="sng" dirty="0">
              <a:solidFill>
                <a:schemeClr val="hlink"/>
              </a:solidFill>
              <a:highlight>
                <a:schemeClr val="lt1"/>
              </a:highlight>
            </a:endParaRPr>
          </a:p>
          <a:p>
            <a:pPr marL="342900" indent="-342900">
              <a:spcBef>
                <a:spcPts val="360"/>
              </a:spcBef>
              <a:buClr>
                <a:srgbClr val="000000"/>
              </a:buClr>
              <a:buSzPts val="1800"/>
              <a:buFont typeface="Calibri"/>
              <a:buChar char="•"/>
            </a:pPr>
            <a:r>
              <a:rPr lang="en-US" sz="1800" b="0" dirty="0">
                <a:latin typeface="Calibri" panose="020F0502020204030204" pitchFamily="34" charset="0"/>
                <a:cs typeface="Calibri" panose="020F0502020204030204" pitchFamily="34" charset="0"/>
              </a:rPr>
              <a:t>Risk Factors for Illness Severity Among Pregnant Women With Confirmed Severe Acute Respiratory Syndrome Coronavirus 2 Infection—Surveillance for Emerging Threats to Mothers and Babies Network, 22 State, Local, and Territorial Health Departments, 29 March 2020–5 March 2021. </a:t>
            </a:r>
            <a:r>
              <a:rPr lang="en-US" sz="1800" b="0" dirty="0">
                <a:highlight>
                  <a:schemeClr val="lt1"/>
                </a:highlight>
                <a:latin typeface="Calibri" panose="020F0502020204030204" pitchFamily="34" charset="0"/>
                <a:cs typeface="Calibri" panose="020F0502020204030204" pitchFamily="34" charset="0"/>
                <a:hlinkClick r:id="rId7"/>
              </a:rPr>
              <a:t>https://academic.oup.com/cid/article/73/Supplement_1/S17/6280195</a:t>
            </a:r>
            <a:r>
              <a:rPr lang="en-US" sz="1800" b="0" dirty="0">
                <a:highlight>
                  <a:schemeClr val="lt1"/>
                </a:highlight>
                <a:latin typeface="Calibri" panose="020F0502020204030204" pitchFamily="34" charset="0"/>
                <a:cs typeface="Calibri" panose="020F0502020204030204" pitchFamily="34" charset="0"/>
              </a:rPr>
              <a:t>. Accessed [10/8/2021] </a:t>
            </a:r>
          </a:p>
          <a:p>
            <a:pPr marL="342900" lvl="0" indent="-342900" algn="l" rtl="0">
              <a:spcBef>
                <a:spcPts val="360"/>
              </a:spcBef>
              <a:spcAft>
                <a:spcPts val="0"/>
              </a:spcAft>
              <a:buClr>
                <a:srgbClr val="000000"/>
              </a:buClr>
              <a:buSzPts val="1800"/>
              <a:buChar char="•"/>
            </a:pPr>
            <a:endParaRPr lang="en-US" sz="1800" dirty="0">
              <a:highlight>
                <a:schemeClr val="lt1"/>
              </a:highlight>
            </a:endParaRPr>
          </a:p>
          <a:p>
            <a:pPr marL="0" lvl="0" indent="0" algn="l" rtl="0">
              <a:spcBef>
                <a:spcPts val="360"/>
              </a:spcBef>
              <a:spcAft>
                <a:spcPts val="0"/>
              </a:spcAft>
              <a:buNone/>
            </a:pPr>
            <a:endParaRPr sz="1800" dirty="0">
              <a:highlight>
                <a:schemeClr val="lt1"/>
              </a:highlight>
            </a:endParaRPr>
          </a:p>
          <a:p>
            <a:pPr marL="0" lvl="0" indent="0" algn="l" rtl="0">
              <a:spcBef>
                <a:spcPts val="360"/>
              </a:spcBef>
              <a:spcAft>
                <a:spcPts val="0"/>
              </a:spcAft>
              <a:buNone/>
            </a:pPr>
            <a:endParaRPr sz="1800" dirty="0">
              <a:highlight>
                <a:schemeClr val="lt1"/>
              </a:highlight>
            </a:endParaRPr>
          </a:p>
        </p:txBody>
      </p:sp>
      <p:sp>
        <p:nvSpPr>
          <p:cNvPr id="870" name="Google Shape;870;p18"/>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4"/>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dirty="0"/>
              <a:t>Emerging Infectious Conditions, West Virginia, 2019</a:t>
            </a:r>
            <a:endParaRPr dirty="0"/>
          </a:p>
        </p:txBody>
      </p:sp>
      <p:sp>
        <p:nvSpPr>
          <p:cNvPr id="753" name="Google Shape;753;p4"/>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a:t>
            </a:fld>
            <a:endParaRPr>
              <a:solidFill>
                <a:srgbClr val="000000"/>
              </a:solidFill>
              <a:latin typeface="Calibri"/>
              <a:ea typeface="Calibri"/>
              <a:cs typeface="Calibri"/>
              <a:sym typeface="Calibri"/>
            </a:endParaRPr>
          </a:p>
        </p:txBody>
      </p:sp>
      <p:graphicFrame>
        <p:nvGraphicFramePr>
          <p:cNvPr id="754" name="Google Shape;754;p4"/>
          <p:cNvGraphicFramePr/>
          <p:nvPr/>
        </p:nvGraphicFramePr>
        <p:xfrm>
          <a:off x="321288" y="986590"/>
          <a:ext cx="10118100" cy="5369750"/>
        </p:xfrm>
        <a:graphic>
          <a:graphicData uri="http://schemas.openxmlformats.org/drawingml/2006/table">
            <a:tbl>
              <a:tblPr firstRow="1" bandRow="1">
                <a:noFill/>
                <a:tableStyleId>{ABCBE001-8CA6-4EB3-9FD1-ABB07E160BDF}</a:tableStyleId>
              </a:tblPr>
              <a:tblGrid>
                <a:gridCol w="4132675">
                  <a:extLst>
                    <a:ext uri="{9D8B030D-6E8A-4147-A177-3AD203B41FA5}">
                      <a16:colId xmlns:a16="http://schemas.microsoft.com/office/drawing/2014/main" val="20000"/>
                    </a:ext>
                  </a:extLst>
                </a:gridCol>
                <a:gridCol w="2291575">
                  <a:extLst>
                    <a:ext uri="{9D8B030D-6E8A-4147-A177-3AD203B41FA5}">
                      <a16:colId xmlns:a16="http://schemas.microsoft.com/office/drawing/2014/main" val="20001"/>
                    </a:ext>
                  </a:extLst>
                </a:gridCol>
                <a:gridCol w="3693850">
                  <a:extLst>
                    <a:ext uri="{9D8B030D-6E8A-4147-A177-3AD203B41FA5}">
                      <a16:colId xmlns:a16="http://schemas.microsoft.com/office/drawing/2014/main" val="20002"/>
                    </a:ext>
                  </a:extLst>
                </a:gridCol>
              </a:tblGrid>
              <a:tr h="1000150">
                <a:tc>
                  <a:txBody>
                    <a:bodyPr/>
                    <a:lstStyle/>
                    <a:p>
                      <a:pPr marL="0" marR="0" lvl="0" indent="0" algn="ctr" rtl="0">
                        <a:spcBef>
                          <a:spcPts val="0"/>
                        </a:spcBef>
                        <a:spcAft>
                          <a:spcPts val="0"/>
                        </a:spcAft>
                        <a:buNone/>
                      </a:pPr>
                      <a:endParaRPr sz="2000" u="none" strike="noStrike" cap="none">
                        <a:solidFill>
                          <a:schemeClr val="lt1"/>
                        </a:solidFill>
                      </a:endParaRPr>
                    </a:p>
                    <a:p>
                      <a:pPr marL="0" marR="0" lvl="0" indent="0" algn="l" rtl="0">
                        <a:spcBef>
                          <a:spcPts val="0"/>
                        </a:spcBef>
                        <a:spcAft>
                          <a:spcPts val="0"/>
                        </a:spcAft>
                        <a:buNone/>
                      </a:pPr>
                      <a:r>
                        <a:rPr lang="en-US" sz="2000" u="none" strike="noStrike" cap="none">
                          <a:solidFill>
                            <a:schemeClr val="lt1"/>
                          </a:solidFill>
                        </a:rPr>
                        <a:t>Disease</a:t>
                      </a:r>
                      <a:endParaRPr/>
                    </a:p>
                  </a:txBody>
                  <a:tcPr marL="91450" marR="91450" marT="45725" marB="45725" anchor="b">
                    <a:solidFill>
                      <a:srgbClr val="00817E"/>
                    </a:solidFill>
                  </a:tcPr>
                </a:tc>
                <a:tc>
                  <a:txBody>
                    <a:bodyPr/>
                    <a:lstStyle/>
                    <a:p>
                      <a:pPr marL="0" marR="0" lvl="0" indent="0" algn="ctr" rtl="0">
                        <a:spcBef>
                          <a:spcPts val="0"/>
                        </a:spcBef>
                        <a:spcAft>
                          <a:spcPts val="0"/>
                        </a:spcAft>
                        <a:buNone/>
                      </a:pPr>
                      <a:r>
                        <a:rPr lang="en-US" sz="2000" u="none" strike="noStrike" cap="none">
                          <a:solidFill>
                            <a:schemeClr val="lt1"/>
                          </a:solidFill>
                        </a:rPr>
                        <a:t>Reported </a:t>
                      </a:r>
                      <a:endParaRPr/>
                    </a:p>
                    <a:p>
                      <a:pPr marL="0" marR="0" lvl="0" indent="0" algn="ctr" rtl="0">
                        <a:spcBef>
                          <a:spcPts val="0"/>
                        </a:spcBef>
                        <a:spcAft>
                          <a:spcPts val="0"/>
                        </a:spcAft>
                        <a:buNone/>
                      </a:pPr>
                      <a:r>
                        <a:rPr lang="en-US" sz="2000" u="none" strike="noStrike" cap="none">
                          <a:solidFill>
                            <a:schemeClr val="lt1"/>
                          </a:solidFill>
                        </a:rPr>
                        <a:t>Cases</a:t>
                      </a:r>
                      <a:endParaRPr/>
                    </a:p>
                  </a:txBody>
                  <a:tcPr marL="91450" marR="91450" marT="45725" marB="45725" anchor="b">
                    <a:solidFill>
                      <a:srgbClr val="00817E"/>
                    </a:solidFill>
                  </a:tcPr>
                </a:tc>
                <a:tc>
                  <a:txBody>
                    <a:bodyPr/>
                    <a:lstStyle/>
                    <a:p>
                      <a:pPr marL="0" marR="0" lvl="0" indent="0" algn="ctr" rtl="0">
                        <a:spcBef>
                          <a:spcPts val="0"/>
                        </a:spcBef>
                        <a:spcAft>
                          <a:spcPts val="0"/>
                        </a:spcAft>
                        <a:buNone/>
                      </a:pPr>
                      <a:r>
                        <a:rPr lang="en-US" sz="2000" u="none" strike="noStrike" cap="none">
                          <a:solidFill>
                            <a:schemeClr val="lt1"/>
                          </a:solidFill>
                        </a:rPr>
                        <a:t>Change from </a:t>
                      </a:r>
                      <a:endParaRPr/>
                    </a:p>
                    <a:p>
                      <a:pPr marL="0" marR="0" lvl="0" indent="0" algn="ctr" rtl="0">
                        <a:spcBef>
                          <a:spcPts val="0"/>
                        </a:spcBef>
                        <a:spcAft>
                          <a:spcPts val="0"/>
                        </a:spcAft>
                        <a:buNone/>
                      </a:pPr>
                      <a:r>
                        <a:rPr lang="en-US" sz="2000" u="none" strike="noStrike" cap="none">
                          <a:solidFill>
                            <a:schemeClr val="lt1"/>
                          </a:solidFill>
                        </a:rPr>
                        <a:t>previous year</a:t>
                      </a:r>
                      <a:endParaRPr/>
                    </a:p>
                  </a:txBody>
                  <a:tcPr marL="91450" marR="91450" marT="45725" marB="45725" anchor="b">
                    <a:solidFill>
                      <a:srgbClr val="00817E"/>
                    </a:solidFill>
                  </a:tcPr>
                </a:tc>
                <a:extLst>
                  <a:ext uri="{0D108BD9-81ED-4DB2-BD59-A6C34878D82A}">
                    <a16:rowId xmlns:a16="http://schemas.microsoft.com/office/drawing/2014/main" val="10000"/>
                  </a:ext>
                </a:extLst>
              </a:tr>
              <a:tr h="713800">
                <a:tc>
                  <a:txBody>
                    <a:bodyPr/>
                    <a:lstStyle/>
                    <a:p>
                      <a:pPr marL="0" marR="0" lvl="0" indent="0" algn="l" rtl="0">
                        <a:spcBef>
                          <a:spcPts val="0"/>
                        </a:spcBef>
                        <a:spcAft>
                          <a:spcPts val="0"/>
                        </a:spcAft>
                        <a:buNone/>
                      </a:pPr>
                      <a:r>
                        <a:rPr lang="en-US" sz="1800" b="1" u="none" strike="noStrike" cap="none"/>
                        <a:t>HIV</a:t>
                      </a:r>
                      <a:endParaRPr/>
                    </a:p>
                  </a:txBody>
                  <a:tcPr marL="91450" marR="91450" marT="45725" marB="45725" anchor="b"/>
                </a:tc>
                <a:tc>
                  <a:txBody>
                    <a:bodyPr/>
                    <a:lstStyle/>
                    <a:p>
                      <a:pPr marL="0" marR="0" lvl="0" indent="0" algn="ctr" rtl="0">
                        <a:spcBef>
                          <a:spcPts val="0"/>
                        </a:spcBef>
                        <a:spcAft>
                          <a:spcPts val="0"/>
                        </a:spcAft>
                        <a:buNone/>
                      </a:pPr>
                      <a:r>
                        <a:rPr lang="en-US" sz="1800" b="1"/>
                        <a:t>146</a:t>
                      </a:r>
                      <a:endParaRPr/>
                    </a:p>
                  </a:txBody>
                  <a:tcPr marL="91450" marR="91450" marT="45725" marB="45725" anchor="b"/>
                </a:tc>
                <a:tc>
                  <a:txBody>
                    <a:bodyPr/>
                    <a:lstStyle/>
                    <a:p>
                      <a:pPr marL="0" marR="0" lvl="0" indent="0" algn="l" rtl="0">
                        <a:spcBef>
                          <a:spcPts val="0"/>
                        </a:spcBef>
                        <a:spcAft>
                          <a:spcPts val="0"/>
                        </a:spcAft>
                        <a:buNone/>
                      </a:pPr>
                      <a:endParaRPr sz="1800" b="1"/>
                    </a:p>
                  </a:txBody>
                  <a:tcPr marL="91450" marR="91450" marT="45725" marB="45725" anchor="b"/>
                </a:tc>
                <a:extLst>
                  <a:ext uri="{0D108BD9-81ED-4DB2-BD59-A6C34878D82A}">
                    <a16:rowId xmlns:a16="http://schemas.microsoft.com/office/drawing/2014/main" val="10001"/>
                  </a:ext>
                </a:extLst>
              </a:tr>
              <a:tr h="713800">
                <a:tc>
                  <a:txBody>
                    <a:bodyPr/>
                    <a:lstStyle/>
                    <a:p>
                      <a:pPr marL="0" marR="0" lvl="0" indent="0" algn="l" rtl="0">
                        <a:spcBef>
                          <a:spcPts val="0"/>
                        </a:spcBef>
                        <a:spcAft>
                          <a:spcPts val="0"/>
                        </a:spcAft>
                        <a:buNone/>
                      </a:pPr>
                      <a:r>
                        <a:rPr lang="en-US" sz="1800" b="1"/>
                        <a:t>Acute HBV</a:t>
                      </a:r>
                      <a:endParaRPr/>
                    </a:p>
                  </a:txBody>
                  <a:tcPr marL="91450" marR="91450" marT="45725" marB="45725" anchor="b"/>
                </a:tc>
                <a:tc>
                  <a:txBody>
                    <a:bodyPr/>
                    <a:lstStyle/>
                    <a:p>
                      <a:pPr marL="0" marR="0" lvl="0" indent="0" algn="ctr" rtl="0">
                        <a:spcBef>
                          <a:spcPts val="0"/>
                        </a:spcBef>
                        <a:spcAft>
                          <a:spcPts val="0"/>
                        </a:spcAft>
                        <a:buNone/>
                      </a:pPr>
                      <a:r>
                        <a:rPr lang="en-US" sz="1800" b="1"/>
                        <a:t>76</a:t>
                      </a:r>
                      <a:endParaRPr/>
                    </a:p>
                  </a:txBody>
                  <a:tcPr marL="91450" marR="91450" marT="45725" marB="45725" anchor="b"/>
                </a:tc>
                <a:tc>
                  <a:txBody>
                    <a:bodyPr/>
                    <a:lstStyle/>
                    <a:p>
                      <a:pPr marL="0" marR="0" lvl="0" indent="0" algn="l" rtl="0">
                        <a:spcBef>
                          <a:spcPts val="0"/>
                        </a:spcBef>
                        <a:spcAft>
                          <a:spcPts val="0"/>
                        </a:spcAft>
                        <a:buNone/>
                      </a:pPr>
                      <a:endParaRPr sz="1800" b="1"/>
                    </a:p>
                  </a:txBody>
                  <a:tcPr marL="91450" marR="91450" marT="45725" marB="45725" anchor="b"/>
                </a:tc>
                <a:extLst>
                  <a:ext uri="{0D108BD9-81ED-4DB2-BD59-A6C34878D82A}">
                    <a16:rowId xmlns:a16="http://schemas.microsoft.com/office/drawing/2014/main" val="10002"/>
                  </a:ext>
                </a:extLst>
              </a:tr>
              <a:tr h="713800">
                <a:tc>
                  <a:txBody>
                    <a:bodyPr/>
                    <a:lstStyle/>
                    <a:p>
                      <a:pPr marL="0" marR="0" lvl="0" indent="0" algn="l" rtl="0">
                        <a:spcBef>
                          <a:spcPts val="0"/>
                        </a:spcBef>
                        <a:spcAft>
                          <a:spcPts val="0"/>
                        </a:spcAft>
                        <a:buNone/>
                      </a:pPr>
                      <a:r>
                        <a:rPr lang="en-US" sz="1800" b="1"/>
                        <a:t>Acute HCV</a:t>
                      </a:r>
                      <a:endParaRPr/>
                    </a:p>
                  </a:txBody>
                  <a:tcPr marL="91450" marR="91450" marT="45725" marB="45725" anchor="b"/>
                </a:tc>
                <a:tc>
                  <a:txBody>
                    <a:bodyPr/>
                    <a:lstStyle/>
                    <a:p>
                      <a:pPr marL="0" marR="0" lvl="0" indent="0" algn="ctr" rtl="0">
                        <a:spcBef>
                          <a:spcPts val="0"/>
                        </a:spcBef>
                        <a:spcAft>
                          <a:spcPts val="0"/>
                        </a:spcAft>
                        <a:buNone/>
                      </a:pPr>
                      <a:r>
                        <a:rPr lang="en-US" sz="1800" b="1"/>
                        <a:t>79</a:t>
                      </a:r>
                      <a:endParaRPr/>
                    </a:p>
                  </a:txBody>
                  <a:tcPr marL="91450" marR="91450" marT="45725" marB="45725" anchor="b"/>
                </a:tc>
                <a:tc>
                  <a:txBody>
                    <a:bodyPr/>
                    <a:lstStyle/>
                    <a:p>
                      <a:pPr marL="0" marR="0" lvl="0" indent="0" algn="l" rtl="0">
                        <a:spcBef>
                          <a:spcPts val="0"/>
                        </a:spcBef>
                        <a:spcAft>
                          <a:spcPts val="0"/>
                        </a:spcAft>
                        <a:buNone/>
                      </a:pPr>
                      <a:endParaRPr sz="1800" b="1"/>
                    </a:p>
                  </a:txBody>
                  <a:tcPr marL="91450" marR="91450" marT="45725" marB="45725" anchor="b"/>
                </a:tc>
                <a:extLst>
                  <a:ext uri="{0D108BD9-81ED-4DB2-BD59-A6C34878D82A}">
                    <a16:rowId xmlns:a16="http://schemas.microsoft.com/office/drawing/2014/main" val="10003"/>
                  </a:ext>
                </a:extLst>
              </a:tr>
              <a:tr h="800600">
                <a:tc>
                  <a:txBody>
                    <a:bodyPr/>
                    <a:lstStyle/>
                    <a:p>
                      <a:pPr marL="0" marR="0" lvl="0" indent="0" algn="l" rtl="0">
                        <a:spcBef>
                          <a:spcPts val="0"/>
                        </a:spcBef>
                        <a:spcAft>
                          <a:spcPts val="0"/>
                        </a:spcAft>
                        <a:buNone/>
                      </a:pPr>
                      <a:r>
                        <a:rPr lang="en-US" sz="1800" b="1"/>
                        <a:t>Primary &amp; Secondary Syphilis</a:t>
                      </a:r>
                      <a:endParaRPr/>
                    </a:p>
                  </a:txBody>
                  <a:tcPr marL="91450" marR="91450" marT="45725" marB="45725" anchor="b"/>
                </a:tc>
                <a:tc>
                  <a:txBody>
                    <a:bodyPr/>
                    <a:lstStyle/>
                    <a:p>
                      <a:pPr marL="0" marR="0" lvl="0" indent="0" algn="ctr" rtl="0">
                        <a:spcBef>
                          <a:spcPts val="0"/>
                        </a:spcBef>
                        <a:spcAft>
                          <a:spcPts val="0"/>
                        </a:spcAft>
                        <a:buNone/>
                      </a:pPr>
                      <a:r>
                        <a:rPr lang="en-US" sz="1800" b="1"/>
                        <a:t>79</a:t>
                      </a:r>
                      <a:endParaRPr/>
                    </a:p>
                  </a:txBody>
                  <a:tcPr marL="91450" marR="91450" marT="45725" marB="45725" anchor="b"/>
                </a:tc>
                <a:tc>
                  <a:txBody>
                    <a:bodyPr/>
                    <a:lstStyle/>
                    <a:p>
                      <a:pPr marL="0" marR="0" lvl="0" indent="0" algn="l" rtl="0">
                        <a:spcBef>
                          <a:spcPts val="0"/>
                        </a:spcBef>
                        <a:spcAft>
                          <a:spcPts val="0"/>
                        </a:spcAft>
                        <a:buNone/>
                      </a:pPr>
                      <a:endParaRPr sz="1800" b="1"/>
                    </a:p>
                  </a:txBody>
                  <a:tcPr marL="91450" marR="91450" marT="45725" marB="45725" anchor="b"/>
                </a:tc>
                <a:extLst>
                  <a:ext uri="{0D108BD9-81ED-4DB2-BD59-A6C34878D82A}">
                    <a16:rowId xmlns:a16="http://schemas.microsoft.com/office/drawing/2014/main" val="10004"/>
                  </a:ext>
                </a:extLst>
              </a:tr>
              <a:tr h="713800">
                <a:tc>
                  <a:txBody>
                    <a:bodyPr/>
                    <a:lstStyle/>
                    <a:p>
                      <a:pPr marL="0" marR="0" lvl="0" indent="0" algn="l" rtl="0">
                        <a:spcBef>
                          <a:spcPts val="0"/>
                        </a:spcBef>
                        <a:spcAft>
                          <a:spcPts val="0"/>
                        </a:spcAft>
                        <a:buNone/>
                      </a:pPr>
                      <a:r>
                        <a:rPr lang="en-US" sz="1800" b="1"/>
                        <a:t>Chlamydia</a:t>
                      </a:r>
                      <a:endParaRPr/>
                    </a:p>
                  </a:txBody>
                  <a:tcPr marL="91450" marR="91450" marT="45725" marB="45725" anchor="b"/>
                </a:tc>
                <a:tc>
                  <a:txBody>
                    <a:bodyPr/>
                    <a:lstStyle/>
                    <a:p>
                      <a:pPr marL="0" marR="0" lvl="0" indent="0" algn="ctr" rtl="0">
                        <a:spcBef>
                          <a:spcPts val="0"/>
                        </a:spcBef>
                        <a:spcAft>
                          <a:spcPts val="0"/>
                        </a:spcAft>
                        <a:buNone/>
                      </a:pPr>
                      <a:r>
                        <a:rPr lang="en-US" sz="1800" b="1"/>
                        <a:t>5,609</a:t>
                      </a:r>
                      <a:endParaRPr/>
                    </a:p>
                  </a:txBody>
                  <a:tcPr marL="91450" marR="91450" marT="45725" marB="45725" anchor="b"/>
                </a:tc>
                <a:tc>
                  <a:txBody>
                    <a:bodyPr/>
                    <a:lstStyle/>
                    <a:p>
                      <a:pPr marL="0" marR="0" lvl="0" indent="0" algn="l" rtl="0">
                        <a:spcBef>
                          <a:spcPts val="0"/>
                        </a:spcBef>
                        <a:spcAft>
                          <a:spcPts val="0"/>
                        </a:spcAft>
                        <a:buNone/>
                      </a:pPr>
                      <a:endParaRPr sz="1800" b="1"/>
                    </a:p>
                  </a:txBody>
                  <a:tcPr marL="91450" marR="91450" marT="45725" marB="45725" anchor="b"/>
                </a:tc>
                <a:extLst>
                  <a:ext uri="{0D108BD9-81ED-4DB2-BD59-A6C34878D82A}">
                    <a16:rowId xmlns:a16="http://schemas.microsoft.com/office/drawing/2014/main" val="10005"/>
                  </a:ext>
                </a:extLst>
              </a:tr>
              <a:tr h="713800">
                <a:tc>
                  <a:txBody>
                    <a:bodyPr/>
                    <a:lstStyle/>
                    <a:p>
                      <a:pPr marL="0" marR="0" lvl="0" indent="0" algn="l" rtl="0">
                        <a:spcBef>
                          <a:spcPts val="0"/>
                        </a:spcBef>
                        <a:spcAft>
                          <a:spcPts val="0"/>
                        </a:spcAft>
                        <a:buNone/>
                      </a:pPr>
                      <a:r>
                        <a:rPr lang="en-US" sz="1800" b="1"/>
                        <a:t>Gonorrhea</a:t>
                      </a:r>
                      <a:endParaRPr/>
                    </a:p>
                  </a:txBody>
                  <a:tcPr marL="91450" marR="91450" marT="45725" marB="45725" anchor="b"/>
                </a:tc>
                <a:tc>
                  <a:txBody>
                    <a:bodyPr/>
                    <a:lstStyle/>
                    <a:p>
                      <a:pPr marL="0" marR="0" lvl="0" indent="0" algn="ctr" rtl="0">
                        <a:spcBef>
                          <a:spcPts val="0"/>
                        </a:spcBef>
                        <a:spcAft>
                          <a:spcPts val="0"/>
                        </a:spcAft>
                        <a:buNone/>
                      </a:pPr>
                      <a:r>
                        <a:rPr lang="en-US" sz="1800" b="1"/>
                        <a:t>1,771</a:t>
                      </a:r>
                      <a:endParaRPr/>
                    </a:p>
                  </a:txBody>
                  <a:tcPr marL="91450" marR="91450" marT="45725" marB="45725" anchor="b"/>
                </a:tc>
                <a:tc>
                  <a:txBody>
                    <a:bodyPr/>
                    <a:lstStyle/>
                    <a:p>
                      <a:pPr marL="0" marR="0" lvl="0" indent="0" algn="l" rtl="0">
                        <a:spcBef>
                          <a:spcPts val="0"/>
                        </a:spcBef>
                        <a:spcAft>
                          <a:spcPts val="0"/>
                        </a:spcAft>
                        <a:buNone/>
                      </a:pPr>
                      <a:endParaRPr sz="1800" b="1"/>
                    </a:p>
                  </a:txBody>
                  <a:tcPr marL="91450" marR="91450" marT="45725" marB="45725" anchor="b"/>
                </a:tc>
                <a:extLst>
                  <a:ext uri="{0D108BD9-81ED-4DB2-BD59-A6C34878D82A}">
                    <a16:rowId xmlns:a16="http://schemas.microsoft.com/office/drawing/2014/main" val="10006"/>
                  </a:ext>
                </a:extLst>
              </a:tr>
            </a:tbl>
          </a:graphicData>
        </a:graphic>
      </p:graphicFrame>
      <p:sp>
        <p:nvSpPr>
          <p:cNvPr id="755" name="Google Shape;755;p4"/>
          <p:cNvSpPr/>
          <p:nvPr/>
        </p:nvSpPr>
        <p:spPr>
          <a:xfrm>
            <a:off x="8374560" y="3478965"/>
            <a:ext cx="406988" cy="575843"/>
          </a:xfrm>
          <a:prstGeom prst="upArrow">
            <a:avLst>
              <a:gd name="adj1" fmla="val 50000"/>
              <a:gd name="adj2" fmla="val 50000"/>
            </a:avLst>
          </a:prstGeom>
          <a:solidFill>
            <a:srgbClr val="CC0000"/>
          </a:solidFill>
          <a:ln w="952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6" name="Google Shape;756;p4"/>
          <p:cNvSpPr/>
          <p:nvPr/>
        </p:nvSpPr>
        <p:spPr>
          <a:xfrm>
            <a:off x="8374560" y="2041563"/>
            <a:ext cx="406988" cy="575843"/>
          </a:xfrm>
          <a:prstGeom prst="upArrow">
            <a:avLst>
              <a:gd name="adj1" fmla="val 50000"/>
              <a:gd name="adj2" fmla="val 50000"/>
            </a:avLst>
          </a:prstGeom>
          <a:solidFill>
            <a:srgbClr val="CC0000"/>
          </a:solidFill>
          <a:ln w="952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7" name="Google Shape;757;p4"/>
          <p:cNvSpPr/>
          <p:nvPr/>
        </p:nvSpPr>
        <p:spPr>
          <a:xfrm>
            <a:off x="8374560" y="5721835"/>
            <a:ext cx="406988" cy="575843"/>
          </a:xfrm>
          <a:prstGeom prst="upArrow">
            <a:avLst>
              <a:gd name="adj1" fmla="val 50000"/>
              <a:gd name="adj2" fmla="val 50000"/>
            </a:avLst>
          </a:prstGeom>
          <a:solidFill>
            <a:srgbClr val="CC0000"/>
          </a:solidFill>
          <a:ln w="952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8" name="Google Shape;758;p4"/>
          <p:cNvSpPr/>
          <p:nvPr/>
        </p:nvSpPr>
        <p:spPr>
          <a:xfrm>
            <a:off x="8374560" y="4991069"/>
            <a:ext cx="406988" cy="575843"/>
          </a:xfrm>
          <a:prstGeom prst="upArrow">
            <a:avLst>
              <a:gd name="adj1" fmla="val 50000"/>
              <a:gd name="adj2" fmla="val 50000"/>
            </a:avLst>
          </a:prstGeom>
          <a:solidFill>
            <a:srgbClr val="CC0000"/>
          </a:solidFill>
          <a:ln w="952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9" name="Google Shape;759;p4"/>
          <p:cNvSpPr/>
          <p:nvPr/>
        </p:nvSpPr>
        <p:spPr>
          <a:xfrm>
            <a:off x="8374560" y="4201632"/>
            <a:ext cx="406988" cy="575843"/>
          </a:xfrm>
          <a:prstGeom prst="upArrow">
            <a:avLst>
              <a:gd name="adj1" fmla="val 50000"/>
              <a:gd name="adj2" fmla="val 50000"/>
            </a:avLst>
          </a:prstGeom>
          <a:solidFill>
            <a:srgbClr val="CC0000"/>
          </a:solidFill>
          <a:ln w="952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60" name="Google Shape;760;p4"/>
          <p:cNvSpPr/>
          <p:nvPr/>
        </p:nvSpPr>
        <p:spPr>
          <a:xfrm rot="10800000">
            <a:off x="8374560" y="2762940"/>
            <a:ext cx="406988" cy="575843"/>
          </a:xfrm>
          <a:prstGeom prst="upArrow">
            <a:avLst>
              <a:gd name="adj1" fmla="val 50000"/>
              <a:gd name="adj2" fmla="val 50000"/>
            </a:avLst>
          </a:prstGeom>
          <a:solidFill>
            <a:srgbClr val="00B050"/>
          </a:solidFill>
          <a:ln w="9525" cap="flat" cmpd="sng">
            <a:solidFill>
              <a:schemeClr val="accent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5"/>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a:t>Syphilis Transmission</a:t>
            </a:r>
            <a:endParaRPr/>
          </a:p>
        </p:txBody>
      </p:sp>
      <p:sp>
        <p:nvSpPr>
          <p:cNvPr id="767" name="Google Shape;767;p5"/>
          <p:cNvSpPr txBox="1">
            <a:spLocks noGrp="1"/>
          </p:cNvSpPr>
          <p:nvPr>
            <p:ph type="body" idx="1"/>
          </p:nvPr>
        </p:nvSpPr>
        <p:spPr>
          <a:xfrm>
            <a:off x="313588" y="1090081"/>
            <a:ext cx="11525486" cy="5194300"/>
          </a:xfrm>
          <a:prstGeom prst="rect">
            <a:avLst/>
          </a:prstGeom>
          <a:noFill/>
          <a:ln>
            <a:noFill/>
          </a:ln>
        </p:spPr>
        <p:txBody>
          <a:bodyPr spcFirstLastPara="1" wrap="square" lIns="0" tIns="0" rIns="0" bIns="0" anchor="t" anchorCtr="0">
            <a:normAutofit/>
          </a:bodyPr>
          <a:lstStyle/>
          <a:p>
            <a:pPr marL="342900" lvl="0" indent="-342900" algn="l" rtl="0">
              <a:spcBef>
                <a:spcPts val="0"/>
              </a:spcBef>
              <a:spcAft>
                <a:spcPts val="0"/>
              </a:spcAft>
              <a:buClr>
                <a:schemeClr val="dk1"/>
              </a:buClr>
              <a:buSzPts val="2400"/>
              <a:buFont typeface="Arial"/>
              <a:buChar char="•"/>
            </a:pPr>
            <a:r>
              <a:rPr lang="en-US" b="0"/>
              <a:t>Syphilis is a sexually transmitted disease that can have very serious complications when left untreated</a:t>
            </a:r>
            <a:endParaRPr/>
          </a:p>
          <a:p>
            <a:pPr marL="342900" lvl="0" indent="-342900" algn="l" rtl="0">
              <a:spcBef>
                <a:spcPts val="480"/>
              </a:spcBef>
              <a:spcAft>
                <a:spcPts val="0"/>
              </a:spcAft>
              <a:buClr>
                <a:schemeClr val="dk1"/>
              </a:buClr>
              <a:buSzPts val="2400"/>
              <a:buFont typeface="Arial"/>
              <a:buChar char="•"/>
            </a:pPr>
            <a:r>
              <a:rPr lang="en-US" b="0"/>
              <a:t>Syphilis can be cured with the right treatment</a:t>
            </a:r>
            <a:endParaRPr/>
          </a:p>
          <a:p>
            <a:pPr marL="342900" lvl="0" indent="-342900" algn="l" rtl="0">
              <a:spcBef>
                <a:spcPts val="480"/>
              </a:spcBef>
              <a:spcAft>
                <a:spcPts val="0"/>
              </a:spcAft>
              <a:buClr>
                <a:schemeClr val="dk1"/>
              </a:buClr>
              <a:buSzPts val="2400"/>
              <a:buFont typeface="Arial"/>
              <a:buChar char="•"/>
            </a:pPr>
            <a:r>
              <a:rPr lang="en-US" b="0"/>
              <a:t>When not adequately treated, syphilis can lead to visual impairment, hearing loss, stroke, and other neurological problems</a:t>
            </a:r>
            <a:endParaRPr/>
          </a:p>
          <a:p>
            <a:pPr marL="342900" lvl="0" indent="-342900" algn="l" rtl="0">
              <a:spcBef>
                <a:spcPts val="480"/>
              </a:spcBef>
              <a:spcAft>
                <a:spcPts val="0"/>
              </a:spcAft>
              <a:buClr>
                <a:schemeClr val="dk1"/>
              </a:buClr>
              <a:buSzPts val="2400"/>
              <a:buFont typeface="Arial"/>
              <a:buChar char="•"/>
            </a:pPr>
            <a:r>
              <a:rPr lang="en-US" b="0"/>
              <a:t>Untreated syphilis can cause severe medical issues</a:t>
            </a:r>
            <a:endParaRPr/>
          </a:p>
          <a:p>
            <a:pPr marL="342900" lvl="0" indent="-342900" algn="l" rtl="0">
              <a:spcBef>
                <a:spcPts val="480"/>
              </a:spcBef>
              <a:spcAft>
                <a:spcPts val="0"/>
              </a:spcAft>
              <a:buClr>
                <a:schemeClr val="dk1"/>
              </a:buClr>
              <a:buSzPts val="2400"/>
              <a:buFont typeface="Arial"/>
              <a:buChar char="•"/>
            </a:pPr>
            <a:r>
              <a:rPr lang="en-US" b="0"/>
              <a:t>Syphilis rates are increasing among women and their babies, and men throughout the United States </a:t>
            </a:r>
            <a:endParaRPr/>
          </a:p>
        </p:txBody>
      </p:sp>
      <p:sp>
        <p:nvSpPr>
          <p:cNvPr id="768" name="Google Shape;768;p5"/>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5</a:t>
            </a:fld>
            <a:endParaRPr>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8"/>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dirty="0"/>
              <a:t>Syphilis in United States, 2010-2019</a:t>
            </a:r>
            <a:endParaRPr dirty="0"/>
          </a:p>
        </p:txBody>
      </p:sp>
      <p:sp>
        <p:nvSpPr>
          <p:cNvPr id="775" name="Google Shape;775;p8"/>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6</a:t>
            </a:fld>
            <a:endParaRPr>
              <a:solidFill>
                <a:srgbClr val="000000"/>
              </a:solidFill>
              <a:latin typeface="Calibri"/>
              <a:ea typeface="Calibri"/>
              <a:cs typeface="Calibri"/>
              <a:sym typeface="Calibri"/>
            </a:endParaRPr>
          </a:p>
        </p:txBody>
      </p:sp>
      <p:pic>
        <p:nvPicPr>
          <p:cNvPr id="776" name="Google Shape;776;p8"/>
          <p:cNvPicPr preferRelativeResize="0"/>
          <p:nvPr/>
        </p:nvPicPr>
        <p:blipFill rotWithShape="1">
          <a:blip r:embed="rId3">
            <a:alphaModFix/>
          </a:blip>
          <a:srcRect/>
          <a:stretch/>
        </p:blipFill>
        <p:spPr>
          <a:xfrm>
            <a:off x="1425455" y="1491405"/>
            <a:ext cx="8764805" cy="4694158"/>
          </a:xfrm>
          <a:prstGeom prst="rect">
            <a:avLst/>
          </a:prstGeom>
          <a:noFill/>
          <a:ln>
            <a:noFill/>
          </a:ln>
        </p:spPr>
      </p:pic>
      <p:sp>
        <p:nvSpPr>
          <p:cNvPr id="777" name="Google Shape;777;p8"/>
          <p:cNvSpPr txBox="1"/>
          <p:nvPr/>
        </p:nvSpPr>
        <p:spPr>
          <a:xfrm>
            <a:off x="313587" y="845074"/>
            <a:ext cx="1155619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rgbClr val="000000"/>
                </a:solidFill>
                <a:latin typeface="Calibri"/>
                <a:ea typeface="Calibri"/>
                <a:cs typeface="Calibri"/>
                <a:sym typeface="Calibri"/>
              </a:rPr>
              <a:t>Congenital Syphilis — Reported Cases by Year of Birth and Rates of Reported Cases of Primary and Secondary Syphilis Among Females Aged 15–44 Years, United States, 2010–2019</a:t>
            </a:r>
            <a:endParaRPr/>
          </a:p>
        </p:txBody>
      </p:sp>
      <p:sp>
        <p:nvSpPr>
          <p:cNvPr id="778" name="Google Shape;778;p8"/>
          <p:cNvSpPr txBox="1"/>
          <p:nvPr/>
        </p:nvSpPr>
        <p:spPr>
          <a:xfrm>
            <a:off x="426721" y="6185563"/>
            <a:ext cx="1096409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 Per 100,000</a:t>
            </a:r>
            <a:endParaRPr/>
          </a:p>
          <a:p>
            <a:pPr marL="0" marR="0" lvl="0" indent="0" algn="l" rtl="0">
              <a:spcBef>
                <a:spcPts val="32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ACRONYMS:</a:t>
            </a:r>
            <a:r>
              <a:rPr lang="en-US" sz="1600" b="0" i="0" u="none" strike="noStrike" cap="none">
                <a:solidFill>
                  <a:srgbClr val="000000"/>
                </a:solidFill>
                <a:latin typeface="Calibri"/>
                <a:ea typeface="Calibri"/>
                <a:cs typeface="Calibri"/>
                <a:sym typeface="Calibri"/>
              </a:rPr>
              <a:t> CS = congenital syphilis; P&amp;S = primary and secondary syphilis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6"/>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dirty="0"/>
              <a:t>Congenital Syphilis by State, 2010 and 2019</a:t>
            </a:r>
            <a:endParaRPr dirty="0"/>
          </a:p>
        </p:txBody>
      </p:sp>
      <p:sp>
        <p:nvSpPr>
          <p:cNvPr id="785" name="Google Shape;785;p6"/>
          <p:cNvSpPr txBox="1">
            <a:spLocks noGrp="1"/>
          </p:cNvSpPr>
          <p:nvPr>
            <p:ph type="body" idx="1"/>
          </p:nvPr>
        </p:nvSpPr>
        <p:spPr>
          <a:xfrm>
            <a:off x="609600" y="4953367"/>
            <a:ext cx="10972800" cy="1488708"/>
          </a:xfrm>
          <a:prstGeom prst="rect">
            <a:avLst/>
          </a:prstGeom>
          <a:noFill/>
          <a:ln>
            <a:noFill/>
          </a:ln>
        </p:spPr>
        <p:txBody>
          <a:bodyPr spcFirstLastPara="1" wrap="square" lIns="0" tIns="0" rIns="0" bIns="0" anchor="t" anchorCtr="0">
            <a:normAutofit/>
          </a:bodyPr>
          <a:lstStyle/>
          <a:p>
            <a:pPr marL="342900" lvl="0" indent="-342900" algn="l" rtl="0">
              <a:spcBef>
                <a:spcPts val="0"/>
              </a:spcBef>
              <a:spcAft>
                <a:spcPts val="0"/>
              </a:spcAft>
              <a:buClr>
                <a:schemeClr val="dk1"/>
              </a:buClr>
              <a:buSzPts val="2400"/>
              <a:buFont typeface="Arial"/>
              <a:buChar char="•"/>
            </a:pPr>
            <a:r>
              <a:rPr lang="en-US" b="0"/>
              <a:t>Over the last decade, congenital syphilis has increased across the nation, including in West Virginia</a:t>
            </a:r>
            <a:endParaRPr/>
          </a:p>
          <a:p>
            <a:pPr marL="342900" lvl="0" indent="-342900" algn="l" rtl="0">
              <a:spcBef>
                <a:spcPts val="480"/>
              </a:spcBef>
              <a:spcAft>
                <a:spcPts val="0"/>
              </a:spcAft>
              <a:buClr>
                <a:schemeClr val="dk1"/>
              </a:buClr>
              <a:buSzPts val="2400"/>
              <a:buFont typeface="Arial"/>
              <a:buChar char="•"/>
            </a:pPr>
            <a:r>
              <a:rPr lang="en-US" b="0"/>
              <a:t>By 2019, 43 states and D.C. reported at least one case</a:t>
            </a:r>
            <a:endParaRPr/>
          </a:p>
          <a:p>
            <a:pPr marL="0" lvl="0" indent="0" algn="l" rtl="0">
              <a:spcBef>
                <a:spcPts val="480"/>
              </a:spcBef>
              <a:spcAft>
                <a:spcPts val="0"/>
              </a:spcAft>
              <a:buClr>
                <a:schemeClr val="dk1"/>
              </a:buClr>
              <a:buSzPts val="2400"/>
              <a:buFont typeface="Calibri"/>
              <a:buNone/>
            </a:pPr>
            <a:endParaRPr b="0"/>
          </a:p>
        </p:txBody>
      </p:sp>
      <p:sp>
        <p:nvSpPr>
          <p:cNvPr id="786" name="Google Shape;786;p6"/>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7</a:t>
            </a:fld>
            <a:endParaRPr>
              <a:solidFill>
                <a:srgbClr val="000000"/>
              </a:solidFill>
              <a:latin typeface="Calibri"/>
              <a:ea typeface="Calibri"/>
              <a:cs typeface="Calibri"/>
              <a:sym typeface="Calibri"/>
            </a:endParaRPr>
          </a:p>
        </p:txBody>
      </p:sp>
      <p:pic>
        <p:nvPicPr>
          <p:cNvPr id="787" name="Google Shape;787;p6" descr="Two United States maps showing reported cases of congenital syphilis by state in 2010 and in 2019."/>
          <p:cNvPicPr preferRelativeResize="0"/>
          <p:nvPr/>
        </p:nvPicPr>
        <p:blipFill rotWithShape="1">
          <a:blip r:embed="rId3">
            <a:alphaModFix/>
          </a:blip>
          <a:srcRect/>
          <a:stretch/>
        </p:blipFill>
        <p:spPr>
          <a:xfrm>
            <a:off x="313588" y="881801"/>
            <a:ext cx="11386020" cy="37953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9"/>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dirty="0"/>
              <a:t>Syphilis in United States by Race, 2010-2019</a:t>
            </a:r>
            <a:endParaRPr dirty="0"/>
          </a:p>
        </p:txBody>
      </p:sp>
      <p:sp>
        <p:nvSpPr>
          <p:cNvPr id="794" name="Google Shape;794;p9"/>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8</a:t>
            </a:fld>
            <a:endParaRPr>
              <a:solidFill>
                <a:srgbClr val="000000"/>
              </a:solidFill>
              <a:latin typeface="Calibri"/>
              <a:ea typeface="Calibri"/>
              <a:cs typeface="Calibri"/>
              <a:sym typeface="Calibri"/>
            </a:endParaRPr>
          </a:p>
        </p:txBody>
      </p:sp>
      <p:pic>
        <p:nvPicPr>
          <p:cNvPr id="795" name="Google Shape;795;p9" descr="Bar graph showing rates and case counts of congenital syphilis by race and Hispanic ethnicity based on preliminary 2020 data"/>
          <p:cNvPicPr preferRelativeResize="0"/>
          <p:nvPr/>
        </p:nvPicPr>
        <p:blipFill rotWithShape="1">
          <a:blip r:embed="rId3">
            <a:alphaModFix/>
          </a:blip>
          <a:srcRect/>
          <a:stretch/>
        </p:blipFill>
        <p:spPr>
          <a:xfrm>
            <a:off x="1017058" y="1645179"/>
            <a:ext cx="9422341" cy="4711171"/>
          </a:xfrm>
          <a:prstGeom prst="rect">
            <a:avLst/>
          </a:prstGeom>
          <a:noFill/>
          <a:ln>
            <a:noFill/>
          </a:ln>
        </p:spPr>
      </p:pic>
      <p:sp>
        <p:nvSpPr>
          <p:cNvPr id="796" name="Google Shape;796;p9"/>
          <p:cNvSpPr txBox="1"/>
          <p:nvPr/>
        </p:nvSpPr>
        <p:spPr>
          <a:xfrm>
            <a:off x="146384" y="983573"/>
            <a:ext cx="11899232"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rgbClr val="000000"/>
                </a:solidFill>
                <a:latin typeface="Calibri"/>
                <a:ea typeface="Calibri"/>
                <a:cs typeface="Calibri"/>
                <a:sym typeface="Calibri"/>
              </a:rPr>
              <a:t>Although 2020 data are preliminary,* racial and ethnic disparities are quite evident and similar to data seen in previous years.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2"/>
          <p:cNvSpPr txBox="1">
            <a:spLocks noGrp="1"/>
          </p:cNvSpPr>
          <p:nvPr>
            <p:ph type="title"/>
          </p:nvPr>
        </p:nvSpPr>
        <p:spPr>
          <a:xfrm>
            <a:off x="313588" y="230189"/>
            <a:ext cx="10125811" cy="461111"/>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dirty="0"/>
              <a:t>HCV Screening Guidance During Pregnancy</a:t>
            </a:r>
            <a:endParaRPr dirty="0"/>
          </a:p>
        </p:txBody>
      </p:sp>
      <p:sp>
        <p:nvSpPr>
          <p:cNvPr id="854" name="Google Shape;854;p12"/>
          <p:cNvSpPr txBox="1">
            <a:spLocks noGrp="1"/>
          </p:cNvSpPr>
          <p:nvPr>
            <p:ph type="body" idx="1"/>
          </p:nvPr>
        </p:nvSpPr>
        <p:spPr>
          <a:xfrm>
            <a:off x="313587" y="991378"/>
            <a:ext cx="11489391" cy="5194300"/>
          </a:xfrm>
          <a:prstGeom prst="rect">
            <a:avLst/>
          </a:prstGeom>
          <a:noFill/>
          <a:ln>
            <a:noFill/>
          </a:ln>
        </p:spPr>
        <p:txBody>
          <a:bodyPr spcFirstLastPara="1" wrap="square" lIns="0" tIns="0" rIns="0" bIns="0" anchor="t" anchorCtr="0">
            <a:normAutofit/>
          </a:bodyPr>
          <a:lstStyle/>
          <a:p>
            <a:pPr marL="342900" lvl="0" indent="-342900" algn="l" rtl="0">
              <a:spcBef>
                <a:spcPts val="0"/>
              </a:spcBef>
              <a:spcAft>
                <a:spcPts val="0"/>
              </a:spcAft>
              <a:buClr>
                <a:schemeClr val="dk1"/>
              </a:buClr>
              <a:buSzPts val="2800"/>
              <a:buFont typeface="Arial"/>
              <a:buChar char="•"/>
            </a:pPr>
            <a:r>
              <a:rPr lang="en-US" sz="2800" b="0" dirty="0"/>
              <a:t>Due to underreporting of risk behaviors and the increase in HCV among individuals of childbearing age new screening guidance is emerging</a:t>
            </a:r>
            <a:endParaRPr dirty="0"/>
          </a:p>
          <a:p>
            <a:pPr marL="571500" lvl="2" indent="-342900" algn="l" rtl="0">
              <a:spcBef>
                <a:spcPts val="560"/>
              </a:spcBef>
              <a:spcAft>
                <a:spcPts val="0"/>
              </a:spcAft>
              <a:buClr>
                <a:schemeClr val="dk1"/>
              </a:buClr>
              <a:buSzPts val="2800"/>
              <a:buFont typeface="Arial"/>
              <a:buChar char="•"/>
            </a:pPr>
            <a:r>
              <a:rPr lang="en-US" sz="2800" dirty="0"/>
              <a:t>American Association for the Study of Liver Diseases (</a:t>
            </a:r>
            <a:r>
              <a:rPr lang="en-US" sz="2800" dirty="0" err="1"/>
              <a:t>AASLD</a:t>
            </a:r>
            <a:r>
              <a:rPr lang="en-US" sz="2800" dirty="0"/>
              <a:t>) and the Infectious Diseases Society of America (</a:t>
            </a:r>
            <a:r>
              <a:rPr lang="en-US" sz="2800" dirty="0" err="1"/>
              <a:t>IDSA</a:t>
            </a:r>
            <a:r>
              <a:rPr lang="en-US" sz="2800" dirty="0"/>
              <a:t>) jointly recommend universal screening for HCV during pregnancy</a:t>
            </a:r>
            <a:endParaRPr dirty="0"/>
          </a:p>
          <a:p>
            <a:pPr marL="571500" lvl="2" indent="-342900" algn="l" rtl="0">
              <a:spcBef>
                <a:spcPts val="560"/>
              </a:spcBef>
              <a:spcAft>
                <a:spcPts val="0"/>
              </a:spcAft>
              <a:buClr>
                <a:schemeClr val="dk1"/>
              </a:buClr>
              <a:buSzPts val="2800"/>
              <a:buFont typeface="Arial"/>
              <a:buChar char="•"/>
            </a:pPr>
            <a:r>
              <a:rPr lang="en-US" sz="2800" dirty="0"/>
              <a:t>Centers for Disease Control and Prevention (CDC) recommends all pregnant persons be tested for HCV during each pregnancy</a:t>
            </a:r>
            <a:endParaRPr dirty="0"/>
          </a:p>
          <a:p>
            <a:pPr marL="571500" lvl="2" indent="-342900" algn="l" rtl="0">
              <a:spcBef>
                <a:spcPts val="560"/>
              </a:spcBef>
              <a:spcAft>
                <a:spcPts val="0"/>
              </a:spcAft>
              <a:buClr>
                <a:schemeClr val="dk1"/>
              </a:buClr>
              <a:buSzPts val="2800"/>
              <a:buFont typeface="Arial"/>
              <a:buChar char="•"/>
            </a:pPr>
            <a:r>
              <a:rPr lang="en-US" sz="2800" dirty="0"/>
              <a:t>The American College of Obstetricians and Gynecologists is updating HCV screening guidance to recommend screening for all pregnant individuals during each pregnancy</a:t>
            </a:r>
            <a:endParaRPr dirty="0"/>
          </a:p>
        </p:txBody>
      </p:sp>
      <p:sp>
        <p:nvSpPr>
          <p:cNvPr id="855" name="Google Shape;855;p12"/>
          <p:cNvSpPr txBox="1">
            <a:spLocks noGrp="1"/>
          </p:cNvSpPr>
          <p:nvPr>
            <p:ph type="sldNum" idx="12"/>
          </p:nvPr>
        </p:nvSpPr>
        <p:spPr>
          <a:xfrm>
            <a:off x="11116733" y="6356350"/>
            <a:ext cx="465667" cy="17145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9</a:t>
            </a:fld>
            <a:endParaRPr>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5_DHHR_PPT_Template_011414">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HHR_PPT_Template_011414">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HHR_PPT_Template_011414">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HHR_PPT_Template_011414">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HHR_PPT_Template_011414">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DHHR_PPT_Template_011414">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415</TotalTime>
  <Words>5706</Words>
  <Application>Microsoft Office PowerPoint</Application>
  <PresentationFormat>Widescreen</PresentationFormat>
  <Paragraphs>350</Paragraphs>
  <Slides>31</Slides>
  <Notes>31</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31</vt:i4>
      </vt:variant>
    </vt:vector>
  </HeadingPairs>
  <TitlesOfParts>
    <vt:vector size="47" baseType="lpstr">
      <vt:lpstr>Merriweather</vt:lpstr>
      <vt:lpstr>Open Sans</vt:lpstr>
      <vt:lpstr>Montserrat</vt:lpstr>
      <vt:lpstr>Century Gothic</vt:lpstr>
      <vt:lpstr>Noto Sans Symbols</vt:lpstr>
      <vt:lpstr>Calibri</vt:lpstr>
      <vt:lpstr>Arial</vt:lpstr>
      <vt:lpstr>Times New Roman</vt:lpstr>
      <vt:lpstr>Courier New</vt:lpstr>
      <vt:lpstr>Source Sans Pro</vt:lpstr>
      <vt:lpstr>5_DHHR_PPT_Template_011414</vt:lpstr>
      <vt:lpstr>3_DHHR_PPT_Template_011414</vt:lpstr>
      <vt:lpstr>DHHR_PPT_Template_011414</vt:lpstr>
      <vt:lpstr>1_DHHR_PPT_Template_011414</vt:lpstr>
      <vt:lpstr>2_DHHR_PPT_Template_011414</vt:lpstr>
      <vt:lpstr>4_DHHR_PPT_Template_011414</vt:lpstr>
      <vt:lpstr>Emerging Infections and Diseases and Their Impact to Mothers and Their Babies</vt:lpstr>
      <vt:lpstr>Overview</vt:lpstr>
      <vt:lpstr>Screening Recommendations</vt:lpstr>
      <vt:lpstr>Emerging Infectious Conditions, West Virginia, 2019</vt:lpstr>
      <vt:lpstr>Syphilis Transmission</vt:lpstr>
      <vt:lpstr>Syphilis in United States, 2010-2019</vt:lpstr>
      <vt:lpstr>Congenital Syphilis by State, 2010 and 2019</vt:lpstr>
      <vt:lpstr>Syphilis in United States by Race, 2010-2019</vt:lpstr>
      <vt:lpstr>HCV Screening Guidance During Pregnancy</vt:lpstr>
      <vt:lpstr>Reported Acute HCV by State, 2019</vt:lpstr>
      <vt:lpstr>Acute HCV in the United States, 2004–2019</vt:lpstr>
      <vt:lpstr>Acute HCV, West Virginia, 2012–2019</vt:lpstr>
      <vt:lpstr>Chronic HCV in West Virginia, 2019</vt:lpstr>
      <vt:lpstr>Perinatal HCV</vt:lpstr>
      <vt:lpstr>State HCV Estimates among Pregnant Women</vt:lpstr>
      <vt:lpstr>Perinatal HCV Exposure in West Virginia</vt:lpstr>
      <vt:lpstr>HIV Screening for Pregnant Women</vt:lpstr>
      <vt:lpstr>HIV in the United States</vt:lpstr>
      <vt:lpstr>HIV in West Virginia </vt:lpstr>
      <vt:lpstr>Perinatal HIV </vt:lpstr>
      <vt:lpstr>Diagnoses of Perinatally Acquired HIV, 2018</vt:lpstr>
      <vt:lpstr>Novel Coronavirus 2019 (COVID-19)</vt:lpstr>
      <vt:lpstr>Severity of COVID-19 Among Pregnant Women</vt:lpstr>
      <vt:lpstr>Pregnant Women at Risk Severe Illness</vt:lpstr>
      <vt:lpstr>Pregnant Women with COVID-19 in the United States</vt:lpstr>
      <vt:lpstr>Pregnant Women with COVID-19 in West Virginia</vt:lpstr>
      <vt:lpstr>COVID-19 Vaccination Safe for Pregnant Women</vt:lpstr>
      <vt:lpstr>Multisystem Inflammatory Syndrome in Children (MIS-C)</vt:lpstr>
      <vt:lpstr>MIS-C Cases and COVID-19 Cases</vt:lpstr>
      <vt:lpstr>Challenges in Prevention</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Atkins, Amy D</dc:creator>
  <cp:lastModifiedBy>Shauna</cp:lastModifiedBy>
  <cp:revision>7</cp:revision>
  <cp:lastPrinted>2021-10-12T14:37:42Z</cp:lastPrinted>
  <dcterms:created xsi:type="dcterms:W3CDTF">2021-10-08T17:47:26Z</dcterms:created>
  <dcterms:modified xsi:type="dcterms:W3CDTF">2021-10-13T17:48:09Z</dcterms:modified>
</cp:coreProperties>
</file>