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1"/>
  </p:notesMasterIdLst>
  <p:sldIdLst>
    <p:sldId id="313" r:id="rId2"/>
    <p:sldId id="317" r:id="rId3"/>
    <p:sldId id="311" r:id="rId4"/>
    <p:sldId id="318" r:id="rId5"/>
    <p:sldId id="257" r:id="rId6"/>
    <p:sldId id="260" r:id="rId7"/>
    <p:sldId id="287" r:id="rId8"/>
    <p:sldId id="289" r:id="rId9"/>
    <p:sldId id="319" r:id="rId10"/>
    <p:sldId id="316" r:id="rId11"/>
    <p:sldId id="315" r:id="rId12"/>
    <p:sldId id="320" r:id="rId13"/>
    <p:sldId id="256" r:id="rId14"/>
    <p:sldId id="303" r:id="rId15"/>
    <p:sldId id="281" r:id="rId16"/>
    <p:sldId id="299" r:id="rId17"/>
    <p:sldId id="304" r:id="rId18"/>
    <p:sldId id="265" r:id="rId19"/>
    <p:sldId id="293" r:id="rId20"/>
    <p:sldId id="297" r:id="rId21"/>
    <p:sldId id="296" r:id="rId22"/>
    <p:sldId id="258" r:id="rId23"/>
    <p:sldId id="271" r:id="rId24"/>
    <p:sldId id="261" r:id="rId25"/>
    <p:sldId id="267" r:id="rId26"/>
    <p:sldId id="282" r:id="rId27"/>
    <p:sldId id="268" r:id="rId28"/>
    <p:sldId id="269" r:id="rId29"/>
    <p:sldId id="279" r:id="rId30"/>
    <p:sldId id="273" r:id="rId31"/>
    <p:sldId id="274" r:id="rId32"/>
    <p:sldId id="272" r:id="rId33"/>
    <p:sldId id="275" r:id="rId34"/>
    <p:sldId id="276" r:id="rId35"/>
    <p:sldId id="278" r:id="rId36"/>
    <p:sldId id="312" r:id="rId37"/>
    <p:sldId id="306" r:id="rId38"/>
    <p:sldId id="283" r:id="rId39"/>
    <p:sldId id="30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mon, Kelly" initials="LK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/>
    <p:restoredTop sz="78468"/>
  </p:normalViewPr>
  <p:slideViewPr>
    <p:cSldViewPr>
      <p:cViewPr varScale="1">
        <p:scale>
          <a:sx n="91" d="100"/>
          <a:sy n="91" d="100"/>
        </p:scale>
        <p:origin x="37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commentAuthors" Target="commentAuthors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lorencuster\Downloads\Run%20Chart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User\Documents\data%20pie%20char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Baseline Percentage</a:t>
            </a:r>
            <a:r>
              <a:rPr lang="en-US" sz="1800" baseline="0" dirty="0"/>
              <a:t> of Patients with Contraception Plan</a:t>
            </a:r>
            <a:endParaRPr lang="en-US" sz="1800" dirty="0"/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marker>
            <c:symbol val="none"/>
          </c:marker>
          <c:cat>
            <c:numRef>
              <c:f>Sheet1!$A$2:$A$12</c:f>
              <c:numCache>
                <c:formatCode>mmm\-yy</c:formatCode>
                <c:ptCount val="11"/>
                <c:pt idx="0">
                  <c:v>43647.0</c:v>
                </c:pt>
                <c:pt idx="1">
                  <c:v>43678.0</c:v>
                </c:pt>
                <c:pt idx="2">
                  <c:v>43709.0</c:v>
                </c:pt>
                <c:pt idx="3">
                  <c:v>43739.0</c:v>
                </c:pt>
                <c:pt idx="4">
                  <c:v>43770.0</c:v>
                </c:pt>
                <c:pt idx="5">
                  <c:v>43800.0</c:v>
                </c:pt>
                <c:pt idx="6">
                  <c:v>43831.0</c:v>
                </c:pt>
                <c:pt idx="7">
                  <c:v>43862.0</c:v>
                </c:pt>
                <c:pt idx="8">
                  <c:v>43891.0</c:v>
                </c:pt>
                <c:pt idx="9">
                  <c:v>43922.0</c:v>
                </c:pt>
                <c:pt idx="10">
                  <c:v>43952.0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0.0</c:v>
                </c:pt>
                <c:pt idx="1">
                  <c:v>43.0</c:v>
                </c:pt>
                <c:pt idx="2">
                  <c:v>0.0</c:v>
                </c:pt>
                <c:pt idx="3">
                  <c:v>41.0</c:v>
                </c:pt>
                <c:pt idx="4">
                  <c:v>25.0</c:v>
                </c:pt>
                <c:pt idx="5">
                  <c:v>20.0</c:v>
                </c:pt>
                <c:pt idx="6">
                  <c:v>56.0</c:v>
                </c:pt>
                <c:pt idx="7">
                  <c:v>50.0</c:v>
                </c:pt>
                <c:pt idx="8">
                  <c:v>31.0</c:v>
                </c:pt>
                <c:pt idx="9">
                  <c:v>65.0</c:v>
                </c:pt>
                <c:pt idx="10">
                  <c:v>71.0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6FD-144F-9D59-973CC8D04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6947520"/>
        <c:axId val="826949568"/>
      </c:lineChart>
      <c:dateAx>
        <c:axId val="82694752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826949568"/>
        <c:crosses val="autoZero"/>
        <c:auto val="1"/>
        <c:lblOffset val="100"/>
        <c:baseTimeUnit val="months"/>
      </c:dateAx>
      <c:valAx>
        <c:axId val="8269495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826947520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fld id="{E96BD015-52DC-3F40-A266-5EC609239EC8}" type="VALUE">
                      <a:rPr lang="mr-IN" smtClean="0"/>
                      <a:pPr/>
                      <a:t>[VALUE]</a:t>
                    </a:fld>
                    <a:r>
                      <a:rPr lang="mr-IN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743-8740-9273-7EB6C5B4CF9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ED63E11-2F72-CE41-85AB-E95E8C029C2E}" type="VALUE">
                      <a:rPr lang="mr-IN" smtClean="0"/>
                      <a:pPr/>
                      <a:t>[VALUE]</a:t>
                    </a:fld>
                    <a:r>
                      <a:rPr lang="mr-IN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743-8740-9273-7EB6C5B4CF9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0CA2011-9650-254B-9B63-55CF901431B5}" type="VALUE">
                      <a:rPr lang="mr-IN" smtClean="0"/>
                      <a:pPr/>
                      <a:t>[VALUE]</a:t>
                    </a:fld>
                    <a:r>
                      <a:rPr lang="mr-IN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743-8740-9273-7EB6C5B4CF9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0946782B-969A-6A41-9AC1-95C5BCDEB9EA}" type="VALUE">
                      <a:rPr lang="mr-IN" smtClean="0"/>
                      <a:pPr/>
                      <a:t>[VALUE]</a:t>
                    </a:fld>
                    <a:r>
                      <a:rPr lang="mr-IN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743-8740-9273-7EB6C5B4CF9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9614A24C-E31A-CB41-BF23-6C10A8456E6E}" type="VALUE">
                      <a:rPr lang="mr-IN" smtClean="0"/>
                      <a:pPr/>
                      <a:t>[VALUE]</a:t>
                    </a:fld>
                    <a:r>
                      <a:rPr lang="mr-IN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743-8740-9273-7EB6C5B4CF9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1750116C-8CD2-F041-8C29-94D6FDD8C0E3}" type="VALUE">
                      <a:rPr lang="mr-IN" smtClean="0"/>
                      <a:pPr/>
                      <a:t>[VALUE]</a:t>
                    </a:fld>
                    <a:r>
                      <a:rPr lang="mr-IN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743-8740-9273-7EB6C5B4CF9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203BD5E6-4451-E145-BB39-9C93F29903DB}" type="VALUE">
                      <a:rPr lang="mr-IN" smtClean="0"/>
                      <a:pPr/>
                      <a:t>[VALUE]</a:t>
                    </a:fld>
                    <a:r>
                      <a:rPr lang="mr-IN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743-8740-9273-7EB6C5B4CF9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FD047518-C9ED-6A47-97E2-077030FF5CD9}" type="VALUE">
                      <a:rPr lang="mr-IN" smtClean="0"/>
                      <a:pPr/>
                      <a:t>[VALUE]</a:t>
                    </a:fld>
                    <a:r>
                      <a:rPr lang="mr-IN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743-8740-9273-7EB6C5B4CF9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E7E0BB7E-4C4A-F54F-9B45-7D5FF8394681}" type="VALUE">
                      <a:rPr lang="mr-IN" smtClean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r>
                      <a:rPr lang="mr-IN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743-8740-9273-7EB6C5B4CF9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Sheet1!$A$1:$A$9</c:f>
              <c:strCache>
                <c:ptCount val="9"/>
                <c:pt idx="0">
                  <c:v>Condoms</c:v>
                </c:pt>
                <c:pt idx="1">
                  <c:v>Depo</c:v>
                </c:pt>
                <c:pt idx="2">
                  <c:v>IUD</c:v>
                </c:pt>
                <c:pt idx="3">
                  <c:v>Nexplanon</c:v>
                </c:pt>
                <c:pt idx="4">
                  <c:v>OCPs</c:v>
                </c:pt>
                <c:pt idx="5">
                  <c:v>POPs</c:v>
                </c:pt>
                <c:pt idx="6">
                  <c:v>BTL</c:v>
                </c:pt>
                <c:pt idx="7">
                  <c:v>Hysterectomy</c:v>
                </c:pt>
                <c:pt idx="8">
                  <c:v>Vasectomy </c:v>
                </c:pt>
              </c:strCache>
            </c:strRef>
          </c:cat>
          <c:val>
            <c:numRef>
              <c:f>Sheet1!$B$1:$B$9</c:f>
              <c:numCache>
                <c:formatCode>General</c:formatCode>
                <c:ptCount val="9"/>
                <c:pt idx="0">
                  <c:v>7.4</c:v>
                </c:pt>
                <c:pt idx="1">
                  <c:v>9.700000000000001</c:v>
                </c:pt>
                <c:pt idx="2">
                  <c:v>12.2</c:v>
                </c:pt>
                <c:pt idx="3">
                  <c:v>12.2</c:v>
                </c:pt>
                <c:pt idx="4">
                  <c:v>9.700000000000001</c:v>
                </c:pt>
                <c:pt idx="5">
                  <c:v>2.4</c:v>
                </c:pt>
                <c:pt idx="6">
                  <c:v>34.3</c:v>
                </c:pt>
                <c:pt idx="7">
                  <c:v>9.700000000000001</c:v>
                </c:pt>
                <c:pt idx="8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91-4917-B4FD-371D68FE6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0325459317586"/>
          <c:y val="0.0"/>
          <c:w val="0.339674540682415"/>
          <c:h val="0.938482064741907"/>
        </c:manualLayout>
      </c:layout>
      <c:overlay val="0"/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49-421A-9A58-3E4086AF37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49-421A-9A58-3E4086AF379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ln>
                        <a:noFill/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Sheet1!$M$32:$M$33</c:f>
              <c:strCache>
                <c:ptCount val="2"/>
                <c:pt idx="0">
                  <c:v>Trying to Conceive </c:v>
                </c:pt>
                <c:pt idx="1">
                  <c:v>Not Trying to Conceive</c:v>
                </c:pt>
              </c:strCache>
            </c:strRef>
          </c:cat>
          <c:val>
            <c:numRef>
              <c:f>Sheet1!$O$32:$O$33</c:f>
              <c:numCache>
                <c:formatCode>0.00%</c:formatCode>
                <c:ptCount val="2"/>
                <c:pt idx="0">
                  <c:v>0.0833</c:v>
                </c:pt>
                <c:pt idx="1">
                  <c:v>0.9167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549-421A-9A58-3E4086AF3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15-4B39-9F7A-625086E5BF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15-4B39-9F7A-625086E5BF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Sheet1!$R$32:$R$33</c:f>
              <c:strCache>
                <c:ptCount val="2"/>
                <c:pt idx="0">
                  <c:v>Using Contraception</c:v>
                </c:pt>
                <c:pt idx="1">
                  <c:v>Not Using Contraception</c:v>
                </c:pt>
              </c:strCache>
            </c:strRef>
          </c:cat>
          <c:val>
            <c:numRef>
              <c:f>Sheet1!$T$32:$T$33</c:f>
              <c:numCache>
                <c:formatCode>0.00%</c:formatCode>
                <c:ptCount val="2"/>
                <c:pt idx="0">
                  <c:v>0.4583</c:v>
                </c:pt>
                <c:pt idx="1">
                  <c:v>0.5417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415-4B39-9F7A-625086E5B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3C-47EB-8CE6-75CB5E0DB0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3C-47EB-8CE6-75CB5E0DB0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3C-47EB-8CE6-75CB5E0DB0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B3C-47EB-8CE6-75CB5E0DB0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B3C-47EB-8CE6-75CB5E0DB07E}"/>
              </c:ext>
            </c:extLst>
          </c:dPt>
          <c:dLbls>
            <c:dLbl>
              <c:idx val="4"/>
              <c:layout>
                <c:manualLayout>
                  <c:x val="0.037321062992126"/>
                  <c:y val="0.103590801149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B3C-47EB-8CE6-75CB5E0DB0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Sheet1!$H$32:$H$36</c:f>
              <c:strCache>
                <c:ptCount val="5"/>
                <c:pt idx="0">
                  <c:v>BTL </c:v>
                </c:pt>
                <c:pt idx="1">
                  <c:v>Condoms</c:v>
                </c:pt>
                <c:pt idx="2">
                  <c:v>Nexplanon</c:v>
                </c:pt>
                <c:pt idx="3">
                  <c:v>OCPs</c:v>
                </c:pt>
                <c:pt idx="4">
                  <c:v>IUD</c:v>
                </c:pt>
              </c:strCache>
            </c:strRef>
          </c:cat>
          <c:val>
            <c:numRef>
              <c:f>Sheet1!$J$32:$J$36</c:f>
              <c:numCache>
                <c:formatCode>0.00%</c:formatCode>
                <c:ptCount val="5"/>
                <c:pt idx="0">
                  <c:v>0.333</c:v>
                </c:pt>
                <c:pt idx="1">
                  <c:v>0.133</c:v>
                </c:pt>
                <c:pt idx="2">
                  <c:v>0.267</c:v>
                </c:pt>
                <c:pt idx="3" formatCode="0%">
                  <c:v>0.2</c:v>
                </c:pt>
                <c:pt idx="4">
                  <c:v>0.067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B3C-47EB-8CE6-75CB5E0DB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15-48C2-871A-03EE4D2B0B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15-48C2-871A-03EE4D2B0B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E15-48C2-871A-03EE4D2B0B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Sheet1!$O$21:$O$23</c:f>
              <c:strCache>
                <c:ptCount val="3"/>
                <c:pt idx="0">
                  <c:v>Always </c:v>
                </c:pt>
                <c:pt idx="1">
                  <c:v>Sometimes</c:v>
                </c:pt>
                <c:pt idx="2">
                  <c:v>Didn't Answer</c:v>
                </c:pt>
              </c:strCache>
            </c:strRef>
          </c:cat>
          <c:val>
            <c:numRef>
              <c:f>Sheet1!$P$21:$P$23</c:f>
              <c:numCache>
                <c:formatCode>0.00%</c:formatCode>
                <c:ptCount val="3"/>
                <c:pt idx="0">
                  <c:v>0.8333</c:v>
                </c:pt>
                <c:pt idx="1">
                  <c:v>0.0834</c:v>
                </c:pt>
                <c:pt idx="2">
                  <c:v>0.0833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E15-48C2-871A-03EE4D2B0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16-46C1-BC21-B5BC666CB2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16-46C1-BC21-B5BC666CB2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Sheet1!$K$26:$K$27</c:f>
              <c:strCache>
                <c:ptCount val="2"/>
                <c:pt idx="0">
                  <c:v>Barriers </c:v>
                </c:pt>
                <c:pt idx="1">
                  <c:v>No Barriers</c:v>
                </c:pt>
              </c:strCache>
            </c:strRef>
          </c:cat>
          <c:val>
            <c:numRef>
              <c:f>Sheet1!$L$26:$L$27</c:f>
              <c:numCache>
                <c:formatCode>0.00%</c:formatCode>
                <c:ptCount val="2"/>
                <c:pt idx="0">
                  <c:v>0.0833</c:v>
                </c:pt>
                <c:pt idx="1">
                  <c:v>0.9167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16-46C1-BC21-B5BC666CB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B90-4E59-8F7B-2AE48EE0CE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B90-4E59-8F7B-2AE48EE0CE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Sheet1!$S$21:$S$22</c:f>
              <c:strCache>
                <c:ptCount val="2"/>
                <c:pt idx="0">
                  <c:v>Desired Consult</c:v>
                </c:pt>
                <c:pt idx="1">
                  <c:v>Declined Consult</c:v>
                </c:pt>
              </c:strCache>
            </c:strRef>
          </c:cat>
          <c:val>
            <c:numRef>
              <c:f>Sheet1!$T$21:$T$22</c:f>
              <c:numCache>
                <c:formatCode>0.00%</c:formatCode>
                <c:ptCount val="2"/>
                <c:pt idx="0">
                  <c:v>0.3333</c:v>
                </c:pt>
                <c:pt idx="1">
                  <c:v>0.6667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B90-4E59-8F7B-2AE48EE0CE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07T07:53:00.265" idx="3">
    <p:pos x="4032" y="2165"/>
    <p:text>I would recommend doing this as:
Unintended Pregnancy affects WV
- US rate is 45% (2.8 million or 1 in 20 women each year)
- WV rate is 52%
- Cost an estimated $145 million in 2010
- WV has the 6th highest teen pregnancy rate in the US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07T07:59:57.408" idx="5">
    <p:pos x="10" y="10"/>
    <p:text>I would recommend this as sometimes "consequences" is seen as a stigmatizing word when presenting on anything related to SUD.</p:text>
    <p:extLst>
      <p:ext uri="{C676402C-5697-4E1C-873F-D02D1690AC5C}">
        <p15:threadingInfo xmlns:p15="http://schemas.microsoft.com/office/powerpoint/2012/main" timeZoneBias="240"/>
      </p:ext>
    </p:extLst>
  </p:cm>
  <p:cm authorId="1" dt="2021-10-07T08:03:23.541" idx="6">
    <p:pos x="4158" y="3350"/>
    <p:text>Wolters Kluwer Health: Lippincott Williams and Wilkins. "Treating infants of mothers with opioid dependence: Rising rates, rising costs." ScienceDaily. ScienceDaily, 19 May 2015.</p:text>
    <p:extLst>
      <p:ext uri="{C676402C-5697-4E1C-873F-D02D1690AC5C}">
        <p15:threadingInfo xmlns:p15="http://schemas.microsoft.com/office/powerpoint/2012/main" timeZoneBias="240"/>
      </p:ext>
    </p:extLst>
  </p:cm>
  <p:cm authorId="1" dt="2021-10-07T08:04:45.910" idx="7">
    <p:pos x="4158" y="3446"/>
    <p:text>https://www.sciencedaily.com/releases/2015/05/150519104600.htm</p:text>
    <p:extLst>
      <p:ext uri="{C676402C-5697-4E1C-873F-D02D1690AC5C}">
        <p15:threadingInfo xmlns:p15="http://schemas.microsoft.com/office/powerpoint/2012/main" timeZoneBias="240">
          <p15:parentCm authorId="1" idx="6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7A8F4-395F-43B9-A63B-D5614AB53CD8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B365D-7A6A-4877-9FE6-053C629E3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0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B365D-7A6A-4877-9FE6-053C629E3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71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Medical</a:t>
            </a:r>
            <a:r>
              <a:rPr lang="en-US" baseline="0" dirty="0"/>
              <a:t> student interested in OBGYN and specifically contraception in SUD was doing a rotation on that unit and talked to patients about contraception, encouraged consults to GYN team to arrange LARC placement before discharge.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B365D-7A6A-4877-9FE6-053C629E3F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31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was approved by WVU IRB.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B365D-7A6A-4877-9FE6-053C629E3F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39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B365D-7A6A-4877-9FE6-053C629E3F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9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initial phase, the Gynecology service did not receive a significant number of consults-</a:t>
            </a:r>
            <a:r>
              <a:rPr lang="en-US" baseline="0" dirty="0"/>
              <a:t> we relied on primary managing team to initiate conversation rather than provide patients with educational materials and allow them to ask for consult if interested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B365D-7A6A-4877-9FE6-053C629E3F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88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Meg </a:t>
            </a:r>
            <a:r>
              <a:rPr lang="en-US" dirty="0" err="1" smtClean="0"/>
              <a:t>Starcher</a:t>
            </a:r>
            <a:r>
              <a:rPr lang="en-US" dirty="0" smtClean="0"/>
              <a:t> initiated 2 consults to </a:t>
            </a:r>
            <a:r>
              <a:rPr lang="en-US" dirty="0" err="1" smtClean="0"/>
              <a:t>Gyn</a:t>
            </a:r>
            <a:r>
              <a:rPr lang="en-US" dirty="0" smtClean="0"/>
              <a:t> from the infusion unit</a:t>
            </a:r>
            <a:r>
              <a:rPr lang="en-US" baseline="0" dirty="0" smtClean="0"/>
              <a:t> while on a medicine rotation in Aug.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B365D-7A6A-4877-9FE6-053C629E3F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06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B365D-7A6A-4877-9FE6-053C629E3F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8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B365D-7A6A-4877-9FE6-053C629E3F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75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2-22</a:t>
            </a:r>
            <a:r>
              <a:rPr lang="en-US" baseline="0" dirty="0" smtClean="0"/>
              <a:t> discharges per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B365D-7A6A-4877-9FE6-053C629E3F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75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Among women</a:t>
            </a:r>
            <a:r>
              <a:rPr lang="en-US" baseline="0" dirty="0"/>
              <a:t> with contraceptive plan in place </a:t>
            </a:r>
            <a:r>
              <a:rPr lang="mr-IN" baseline="0" dirty="0"/>
              <a:t>–</a:t>
            </a:r>
            <a:r>
              <a:rPr lang="en-US" baseline="0" dirty="0"/>
              <a:t> </a:t>
            </a:r>
            <a:r>
              <a:rPr lang="en-US" baseline="0" dirty="0" smtClean="0"/>
              <a:t>n=138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Nearly 50% of women on birth control in this population were using a form of permanent sterilization.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B365D-7A6A-4877-9FE6-053C629E3F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60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Primary team- 6E</a:t>
            </a:r>
            <a:r>
              <a:rPr lang="en-US" baseline="0" dirty="0"/>
              <a:t> nurses, ID physician, therapist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B365D-7A6A-4877-9FE6-053C629E3F7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34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Unintended includes mistimed</a:t>
            </a:r>
            <a:r>
              <a:rPr lang="en-US" sz="800" baseline="0" dirty="0"/>
              <a:t> and undesired.  Declining since the 1980s among higher income women and increasing among lower income. </a:t>
            </a:r>
            <a:endParaRPr lang="en-US" sz="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(1) Guttmacher Institute. 2020. </a:t>
            </a:r>
            <a:r>
              <a:rPr lang="en-US" sz="800" i="1" dirty="0"/>
              <a:t>Unintended Pregnancy In The United States</a:t>
            </a:r>
            <a:r>
              <a:rPr lang="en-US" sz="800" dirty="0"/>
              <a:t>. [online] Available at: &lt;https://</a:t>
            </a:r>
            <a:r>
              <a:rPr lang="en-US" sz="800" dirty="0" err="1"/>
              <a:t>www.guttmacher.org</a:t>
            </a:r>
            <a:r>
              <a:rPr lang="en-US" sz="800" dirty="0"/>
              <a:t>/fact-sheet/unintended-pregnancy-united-states&gt; [Accessed 28 July 2020].</a:t>
            </a:r>
          </a:p>
          <a:p>
            <a:endParaRPr lang="en-US" dirty="0"/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Power to Decide. (2020). West Virginia Data. Available at: https://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powertodecide.org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what-we-do/information/national-state-data/west-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virginia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Accessed 10/6/21. 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23. Hamilton BE, Martin JA, Osterman MJK. Births: Provisional data for 2019. Vital Statistics Rapid Release; no 8. Hyattsville, MD: National Center for Health Statistics. May 2020. Available from: https://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www.cdc.gov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nchs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/data/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vsrr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/vsrr-8-508.pdf. 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24. Hamilton BE. State teen birth rates by race and Hispanic origin: United States, 2017-2018. National Vital Statistics Reports;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69, no.6. Hyattsville, MD: National Center for Health Statistics. July 2020. 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25. America's Health Rankings analysis of CDC, Pregnancy Risk Assessment Monitoring System or state equivalent, United Health Foundation,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AmericasHealthRankings.org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Available at: https://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www.americashealthrankings.org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/explore/health-of-women-and-children. Accessed 9/15/21.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B365D-7A6A-4877-9FE6-053C629E3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6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</a:t>
            </a:r>
            <a:r>
              <a:rPr lang="en-US" baseline="0" dirty="0"/>
              <a:t> to know the N for responding to each question. Especially for the last question </a:t>
            </a:r>
            <a:r>
              <a:rPr lang="mr-IN" baseline="0" dirty="0"/>
              <a:t>–</a:t>
            </a:r>
            <a:r>
              <a:rPr lang="en-US" baseline="0" dirty="0"/>
              <a:t> was it 33% of all respondents were interested in a Gyn consult, or does this include every survey respondent. Would be much more meaningful to exclude the patients who are already sterilized and show what % of those patients wanted to discuss contraceptive options.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B365D-7A6A-4877-9FE6-053C629E3F7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9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N for survey</a:t>
            </a:r>
            <a:r>
              <a:rPr lang="en-US" baseline="0" dirty="0"/>
              <a:t> responses??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B365D-7A6A-4877-9FE6-053C629E3F7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92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one in this population</a:t>
            </a:r>
            <a:r>
              <a:rPr lang="en-US" baseline="0" dirty="0"/>
              <a:t> was using Depo???</a:t>
            </a:r>
          </a:p>
          <a:p>
            <a:endParaRPr lang="en-US" baseline="0" dirty="0"/>
          </a:p>
          <a:p>
            <a:r>
              <a:rPr lang="en-US" baseline="0" dirty="0"/>
              <a:t>This might be better to lump LARCS together.  It would then be nearly exactly 1/3 sterilized, 1/3 LARC and 1/3 condoms/pills.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B365D-7A6A-4877-9FE6-053C629E3F7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15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Barriers: COVID limitations to Nexplanon placement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B365D-7A6A-4877-9FE6-053C629E3F7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912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is the N for the number of patients who answered this </a:t>
            </a:r>
            <a:r>
              <a:rPr lang="en-US" baseline="0" dirty="0" err="1"/>
              <a:t>quesion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B365D-7A6A-4877-9FE6-053C629E3F7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395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admission to DDU (substance/mental health) </a:t>
            </a:r>
            <a:r>
              <a:rPr lang="mr-IN" dirty="0"/>
              <a:t>–</a:t>
            </a:r>
            <a:r>
              <a:rPr lang="en-US" dirty="0"/>
              <a:t> initiation</a:t>
            </a:r>
            <a:r>
              <a:rPr lang="en-US" baseline="0" dirty="0"/>
              <a:t> of MAT therapy, stabilization of mental health and SUD</a:t>
            </a:r>
            <a:r>
              <a:rPr lang="mr-IN" dirty="0"/>
              <a:t>–</a:t>
            </a:r>
            <a:r>
              <a:rPr lang="en-US" dirty="0"/>
              <a:t> after initial stabilization, psych residents and counselors</a:t>
            </a:r>
            <a:r>
              <a:rPr lang="en-US" baseline="0" dirty="0"/>
              <a:t> were trained to inquire about contraceptive use and interest.  Psych residents that are comfortable will prescribe OCP or Depo Provera to patients. Those with additional questions or who are considering a LARC meet with a CNM for full contraceptive counseling. Also complete STD testing (if appropriate or desired) and </a:t>
            </a:r>
            <a:r>
              <a:rPr lang="en-US" baseline="0" dirty="0" err="1"/>
              <a:t>paps</a:t>
            </a:r>
            <a:r>
              <a:rPr lang="en-US" baseline="0" dirty="0"/>
              <a:t>.  (3 abnormal </a:t>
            </a:r>
            <a:r>
              <a:rPr lang="en-US" baseline="0" dirty="0" err="1"/>
              <a:t>paps</a:t>
            </a:r>
            <a:r>
              <a:rPr lang="en-US" baseline="0" dirty="0"/>
              <a:t>, 2 </a:t>
            </a:r>
            <a:r>
              <a:rPr lang="en-US" baseline="0" dirty="0" err="1"/>
              <a:t>trich</a:t>
            </a:r>
            <a:r>
              <a:rPr lang="en-US" baseline="0" dirty="0"/>
              <a:t>, 2 chlamydia).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B365D-7A6A-4877-9FE6-053C629E3F7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39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2007-2011</a:t>
            </a:r>
          </a:p>
          <a:p>
            <a:r>
              <a:rPr lang="en-US" dirty="0"/>
              <a:t>Wanting</a:t>
            </a:r>
            <a:r>
              <a:rPr lang="en-US" baseline="0" dirty="0"/>
              <a:t> contraception for at least 1 year.</a:t>
            </a:r>
          </a:p>
          <a:p>
            <a:endParaRPr lang="en-US" baseline="0" dirty="0"/>
          </a:p>
          <a:p>
            <a:r>
              <a:rPr lang="en-US" dirty="0"/>
              <a:t>3. https://</a:t>
            </a:r>
            <a:r>
              <a:rPr lang="en-US" dirty="0" err="1"/>
              <a:t>contraceptivechoice.wustl.edu</a:t>
            </a:r>
            <a:r>
              <a:rPr lang="en-US" dirty="0"/>
              <a:t>/what-we-do/pathway-to-choice/. Accessed</a:t>
            </a:r>
            <a:r>
              <a:rPr lang="en-US" baseline="0" dirty="0"/>
              <a:t> 10/6/21.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B365D-7A6A-4877-9FE6-053C629E3F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21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“What is the problem that we will be addressing”</a:t>
            </a:r>
          </a:p>
          <a:p>
            <a:r>
              <a:rPr lang="en-US" dirty="0"/>
              <a:t>Study performed in 2010- (2)</a:t>
            </a:r>
          </a:p>
          <a:p>
            <a:endParaRPr lang="en-US" dirty="0"/>
          </a:p>
          <a:p>
            <a:r>
              <a:rPr lang="en-US" dirty="0" err="1"/>
              <a:t>Guttmacher</a:t>
            </a:r>
            <a:r>
              <a:rPr lang="en-US" baseline="0" dirty="0"/>
              <a:t> Institute, CDC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B365D-7A6A-4877-9FE6-053C629E3F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4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“Why do we care about said problem”</a:t>
            </a:r>
          </a:p>
          <a:p>
            <a:r>
              <a:rPr lang="en-US" dirty="0"/>
              <a:t>prematurity, low birth weight,</a:t>
            </a:r>
            <a:r>
              <a:rPr lang="en-US" baseline="0" dirty="0"/>
              <a:t> </a:t>
            </a:r>
            <a:r>
              <a:rPr lang="en-US" dirty="0"/>
              <a:t>placental abruption, and stillbirth.</a:t>
            </a:r>
          </a:p>
          <a:p>
            <a:r>
              <a:rPr lang="en-US" dirty="0"/>
              <a:t>Sequelae</a:t>
            </a:r>
            <a:r>
              <a:rPr lang="en-US" baseline="0" dirty="0"/>
              <a:t> ranging from feeding difficulties to seizures</a:t>
            </a:r>
          </a:p>
          <a:p>
            <a:r>
              <a:rPr lang="en-US" dirty="0"/>
              <a:t>The cost of a hospital stay for a newborn with NAS was $9,500 in 2016, compared with $1,100 for other newborn hospital stays—a nearly 9-times increase in cost. This does not include increased cost associated with NICU stay.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B365D-7A6A-4877-9FE6-053C629E3F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93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DHHR’s Bureau for Public Health, Office of Maternal Child and Family Health (OMFCH), with support from West Virginia University’s Department of Pediatrics Birth Score Office</a:t>
            </a:r>
          </a:p>
          <a:p>
            <a:endParaRPr lang="en-US" dirty="0"/>
          </a:p>
          <a:p>
            <a:r>
              <a:rPr lang="en-US" dirty="0"/>
              <a:t>Maternal opioid use disorder rates at delivery have more than quadrupled from 1999 to 2014.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B365D-7A6A-4877-9FE6-053C629E3F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87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2017</a:t>
            </a:r>
            <a:r>
              <a:rPr lang="en-US" baseline="0" dirty="0"/>
              <a:t> was peak, more recent data is slightly improved nationally and for WV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B365D-7A6A-4877-9FE6-053C629E3F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87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Continual improvement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B365D-7A6A-4877-9FE6-053C629E3F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53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Cardiac Surgery,</a:t>
            </a:r>
            <a:r>
              <a:rPr lang="en-US" baseline="0" dirty="0"/>
              <a:t> ID, Psych, PT/OT, OPAT, Care managers, nurses with specialty training/expertise in central lines and barriers to discharge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B365D-7A6A-4877-9FE6-053C629E3F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4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5E47-440C-471D-B3E9-B963A62997F3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6F21-37FB-49C9-9AE8-2FAAF42796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5E47-440C-471D-B3E9-B963A62997F3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6F21-37FB-49C9-9AE8-2FAAF42796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5E47-440C-471D-B3E9-B963A62997F3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6F21-37FB-49C9-9AE8-2FAAF42796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5E47-440C-471D-B3E9-B963A62997F3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6F21-37FB-49C9-9AE8-2FAAF42796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5E47-440C-471D-B3E9-B963A62997F3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6F21-37FB-49C9-9AE8-2FAAF42796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5E47-440C-471D-B3E9-B963A62997F3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6F21-37FB-49C9-9AE8-2FAAF42796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5E47-440C-471D-B3E9-B963A62997F3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6F21-37FB-49C9-9AE8-2FAAF42796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5E47-440C-471D-B3E9-B963A62997F3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6F21-37FB-49C9-9AE8-2FAAF42796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5E47-440C-471D-B3E9-B963A62997F3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6F21-37FB-49C9-9AE8-2FAAF42796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5E47-440C-471D-B3E9-B963A62997F3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6F21-37FB-49C9-9AE8-2FAAF42796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5E47-440C-471D-B3E9-B963A62997F3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886F21-37FB-49C9-9AE8-2FAAF42796C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4886F21-37FB-49C9-9AE8-2FAAF42796C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CE65E47-440C-471D-B3E9-B963A62997F3}" type="datetimeFigureOut">
              <a:rPr lang="en-US" smtClean="0"/>
              <a:t>10/13/21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hhr.wv.gov/" TargetMode="External"/><Relationship Id="rId4" Type="http://schemas.openxmlformats.org/officeDocument/2006/relationships/hyperlink" Target="https://wvpress.org/" TargetMode="External"/><Relationship Id="rId5" Type="http://schemas.openxmlformats.org/officeDocument/2006/relationships/hyperlink" Target="http://www.ahrq.gov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ahrq.gov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47700" y="1371600"/>
            <a:ext cx="7543800" cy="2593975"/>
          </a:xfrm>
        </p:spPr>
        <p:txBody>
          <a:bodyPr/>
          <a:lstStyle/>
          <a:p>
            <a:pPr algn="ctr"/>
            <a:r>
              <a:rPr lang="en-US" sz="3600" dirty="0"/>
              <a:t>Finding Opportunities for Contraceptive Counseling:  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Addressing Family Planning During Prolonged Inpatient Stays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Sarah Dotson, MD</a:t>
            </a:r>
            <a:r>
              <a:rPr lang="en-US"/>
              <a:t>, MPH, FACOG</a:t>
            </a:r>
            <a:endParaRPr lang="en-US" dirty="0"/>
          </a:p>
          <a:p>
            <a:r>
              <a:rPr lang="en-US" dirty="0"/>
              <a:t>Assistant Professor of Obstetrics &amp; Gynecology</a:t>
            </a:r>
          </a:p>
          <a:p>
            <a:r>
              <a:rPr lang="en-US" dirty="0"/>
              <a:t>Medical Director of Quality &amp; Patient Safety</a:t>
            </a:r>
          </a:p>
          <a:p>
            <a:r>
              <a:rPr lang="en-US" dirty="0"/>
              <a:t>West Virginia University</a:t>
            </a:r>
          </a:p>
        </p:txBody>
      </p:sp>
    </p:spTree>
    <p:extLst>
      <p:ext uri="{BB962C8B-B14F-4D97-AF65-F5344CB8AC3E}">
        <p14:creationId xmlns:p14="http://schemas.microsoft.com/office/powerpoint/2010/main" val="2674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up with a project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" y="1892300"/>
            <a:ext cx="1062990" cy="19685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2018-2019</a:t>
            </a:r>
          </a:p>
          <a:p>
            <a:pPr marL="457200" indent="-457200">
              <a:spcBef>
                <a:spcPts val="0"/>
              </a:spcBef>
              <a:buClrTx/>
            </a:pPr>
            <a:endParaRPr lang="en-US" dirty="0"/>
          </a:p>
          <a:p>
            <a:pPr marL="457200" indent="-457200">
              <a:spcBef>
                <a:spcPts val="0"/>
              </a:spcBef>
              <a:buClrTx/>
            </a:pPr>
            <a:r>
              <a:rPr lang="en-US" dirty="0"/>
              <a:t>LARCs?</a:t>
            </a:r>
          </a:p>
          <a:p>
            <a:pPr marL="457200" indent="-457200">
              <a:spcBef>
                <a:spcPts val="0"/>
              </a:spcBef>
              <a:buClrTx/>
            </a:pPr>
            <a:endParaRPr lang="en-US" dirty="0"/>
          </a:p>
          <a:p>
            <a:pPr marL="457200" indent="-457200">
              <a:spcBef>
                <a:spcPts val="0"/>
              </a:spcBef>
              <a:buClrTx/>
            </a:pPr>
            <a:r>
              <a:rPr lang="en-US" dirty="0"/>
              <a:t>Postpartum IUD?</a:t>
            </a:r>
          </a:p>
          <a:p>
            <a:pPr marL="457200" indent="-457200">
              <a:spcBef>
                <a:spcPts val="0"/>
              </a:spcBef>
              <a:buClrTx/>
            </a:pPr>
            <a:endParaRPr lang="en-US" dirty="0"/>
          </a:p>
          <a:p>
            <a:pPr marL="457200" indent="-457200">
              <a:spcBef>
                <a:spcPts val="0"/>
              </a:spcBef>
              <a:buClrTx/>
            </a:pPr>
            <a:r>
              <a:rPr lang="en-US" dirty="0"/>
              <a:t>Focus on opioid use disorder?</a:t>
            </a:r>
          </a:p>
          <a:p>
            <a:pPr marL="457200" indent="-457200">
              <a:spcBef>
                <a:spcPts val="0"/>
              </a:spcBef>
              <a:buClrTx/>
            </a:pPr>
            <a:endParaRPr lang="en-US" dirty="0"/>
          </a:p>
          <a:p>
            <a:pPr marL="457200" indent="-457200">
              <a:spcBef>
                <a:spcPts val="0"/>
              </a:spcBef>
              <a:buClrTx/>
            </a:pPr>
            <a:r>
              <a:rPr lang="en-US" dirty="0"/>
              <a:t>Decrease NAS?</a:t>
            </a:r>
          </a:p>
          <a:p>
            <a:pPr marL="457200" indent="-457200">
              <a:spcBef>
                <a:spcPts val="0"/>
              </a:spcBef>
              <a:buClrTx/>
            </a:pP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26" y="4335462"/>
            <a:ext cx="1062990" cy="19685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352" y="2847086"/>
            <a:ext cx="1062990" cy="1968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6103" y="3909074"/>
            <a:ext cx="168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Loren Custer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0085" y="6352236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Kourtnie</a:t>
            </a:r>
            <a:r>
              <a:rPr lang="en-US" dirty="0" smtClean="0"/>
              <a:t> </a:t>
            </a:r>
            <a:r>
              <a:rPr lang="en-US" dirty="0" err="1" smtClean="0"/>
              <a:t>McQuillen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59125" y="4862224"/>
            <a:ext cx="167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Kirstie </a:t>
            </a:r>
            <a:r>
              <a:rPr lang="en-US" dirty="0" err="1" smtClean="0"/>
              <a:t>Cutlip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WVU Infusion Unit/Service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Postpartum overflow unit converted </a:t>
            </a:r>
          </a:p>
          <a:p>
            <a:endParaRPr lang="en-US" dirty="0"/>
          </a:p>
          <a:p>
            <a:r>
              <a:rPr lang="en-US" dirty="0"/>
              <a:t>Established 28 bed unit/Hospitalist service dedicated to the treatment of patients requiring long term antibiotic therapy with barriers to discharge</a:t>
            </a:r>
          </a:p>
          <a:p>
            <a:pPr lvl="1"/>
            <a:r>
              <a:rPr lang="en-US" dirty="0"/>
              <a:t>Infective endocarditis, osteomyelitis,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80% related to IVDU</a:t>
            </a:r>
          </a:p>
          <a:p>
            <a:pPr lvl="1"/>
            <a:endParaRPr lang="en-US" dirty="0"/>
          </a:p>
          <a:p>
            <a:r>
              <a:rPr lang="en-US" dirty="0"/>
              <a:t>Collaboration with Behavioral Medicine team</a:t>
            </a:r>
          </a:p>
          <a:p>
            <a:pPr lvl="1"/>
            <a:r>
              <a:rPr lang="en-US" dirty="0"/>
              <a:t>Initiate MAT therapy when desired</a:t>
            </a:r>
          </a:p>
          <a:p>
            <a:pPr lvl="1"/>
            <a:r>
              <a:rPr lang="en-US" dirty="0"/>
              <a:t>Provide counseling/support for recovery</a:t>
            </a:r>
          </a:p>
          <a:p>
            <a:pPr lvl="1"/>
            <a:r>
              <a:rPr lang="en-US" dirty="0"/>
              <a:t>Coordinate discharge planning </a:t>
            </a:r>
            <a:r>
              <a:rPr lang="mr-IN" dirty="0"/>
              <a:t>–</a:t>
            </a:r>
            <a:r>
              <a:rPr lang="en-US" dirty="0"/>
              <a:t> transfers to other facilities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1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WVU Infusion Unit/Service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45" y="1536700"/>
            <a:ext cx="2478310" cy="45894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Captive audience for contraceptive counseling?</a:t>
            </a:r>
          </a:p>
        </p:txBody>
      </p:sp>
    </p:spTree>
    <p:extLst>
      <p:ext uri="{BB962C8B-B14F-4D97-AF65-F5344CB8AC3E}">
        <p14:creationId xmlns:p14="http://schemas.microsoft.com/office/powerpoint/2010/main" val="3919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3225"/>
            <a:ext cx="7543800" cy="1755775"/>
          </a:xfrm>
        </p:spPr>
        <p:txBody>
          <a:bodyPr/>
          <a:lstStyle/>
          <a:p>
            <a:r>
              <a:rPr lang="en-US" sz="3600" dirty="0"/>
              <a:t>Establishing Contraception Plans in Women Receiving Long-Term IV Antibiotics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008" y="3886200"/>
            <a:ext cx="7030192" cy="1066800"/>
          </a:xfrm>
        </p:spPr>
        <p:txBody>
          <a:bodyPr>
            <a:normAutofit/>
          </a:bodyPr>
          <a:lstStyle/>
          <a:p>
            <a:r>
              <a:rPr lang="en-US" dirty="0"/>
              <a:t>L. Custer, MD; K. </a:t>
            </a:r>
            <a:r>
              <a:rPr lang="en-US" dirty="0" err="1"/>
              <a:t>Cutlip</a:t>
            </a:r>
            <a:r>
              <a:rPr lang="en-US" dirty="0"/>
              <a:t>, MD; K. </a:t>
            </a:r>
            <a:r>
              <a:rPr lang="en-US" dirty="0" err="1"/>
              <a:t>McQuillen</a:t>
            </a:r>
            <a:r>
              <a:rPr lang="en-US" dirty="0"/>
              <a:t>, MD; M. Clemmer, PhD; S. Dotson, MD, MPH </a:t>
            </a:r>
          </a:p>
        </p:txBody>
      </p:sp>
    </p:spTree>
    <p:extLst>
      <p:ext uri="{BB962C8B-B14F-4D97-AF65-F5344CB8AC3E}">
        <p14:creationId xmlns:p14="http://schemas.microsoft.com/office/powerpoint/2010/main" val="11764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F82544-38BF-CB44-B2E8-FBE122C4E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</a:t>
            </a:r>
            <a:r>
              <a:rPr lang="en-US" dirty="0" smtClean="0"/>
              <a:t>problem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9F1F0F-87B5-724D-A4B9-224F5C774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</a:t>
            </a:r>
          </a:p>
          <a:p>
            <a:pPr lvl="1"/>
            <a:r>
              <a:rPr lang="en-US" dirty="0"/>
              <a:t>High rate of unintended pregnancies in women with SUD</a:t>
            </a:r>
          </a:p>
          <a:p>
            <a:pPr lvl="1"/>
            <a:r>
              <a:rPr lang="en-US" dirty="0"/>
              <a:t>SUD significantly increases morbidity/mortality associated with pregnancy and increases perinatal complications</a:t>
            </a:r>
          </a:p>
          <a:p>
            <a:pPr lvl="1"/>
            <a:r>
              <a:rPr lang="en-US" dirty="0"/>
              <a:t>Lack of outreach to this specific patient group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 smtClean="0"/>
              <a:t>Global Project </a:t>
            </a:r>
            <a:r>
              <a:rPr lang="en-US" dirty="0"/>
              <a:t>Aim:</a:t>
            </a:r>
          </a:p>
          <a:p>
            <a:pPr lvl="1"/>
            <a:r>
              <a:rPr lang="en-US" dirty="0"/>
              <a:t>Offer LARC contraception at the time of discharge from the new infusion unit </a:t>
            </a:r>
          </a:p>
          <a:p>
            <a:r>
              <a:rPr lang="en-US" dirty="0"/>
              <a:t>Smart Aim:</a:t>
            </a:r>
          </a:p>
          <a:p>
            <a:pPr lvl="1"/>
            <a:r>
              <a:rPr lang="en-US" dirty="0"/>
              <a:t>Increase the percentage of women age 15-45 using LARC contraception at the time of discharge from 6E by 25% by May 1, 2020.</a:t>
            </a: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1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 #1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Gyn</a:t>
            </a:r>
            <a:r>
              <a:rPr lang="en-US" dirty="0"/>
              <a:t> Consults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Fall 2019: Met with multidisciplinary team on </a:t>
            </a:r>
            <a:r>
              <a:rPr lang="en-US" dirty="0" smtClean="0"/>
              <a:t>the infusion unit </a:t>
            </a:r>
            <a:endParaRPr lang="en-US" dirty="0"/>
          </a:p>
          <a:p>
            <a:pPr lvl="1"/>
            <a:r>
              <a:rPr lang="en-US" dirty="0"/>
              <a:t>Implementing a program for LARC placement </a:t>
            </a:r>
          </a:p>
          <a:p>
            <a:pPr lvl="1"/>
            <a:r>
              <a:rPr lang="en-US" dirty="0"/>
              <a:t>Medicine team to discuss with patients and consult Gynecology team if patient interested </a:t>
            </a:r>
          </a:p>
          <a:p>
            <a:pPr lvl="1"/>
            <a:r>
              <a:rPr lang="en-US" dirty="0"/>
              <a:t>Gynecology team completes consult and determines appropriateness</a:t>
            </a:r>
          </a:p>
          <a:p>
            <a:pPr lvl="1"/>
            <a:r>
              <a:rPr lang="en-US" dirty="0"/>
              <a:t>LARC placement occurs on day of discharge after completion of IV antibiotics 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/>
              <a:t>Winter 2019: Reconvened with with team to review and evaluate plan</a:t>
            </a:r>
          </a:p>
          <a:p>
            <a:pPr lvl="1"/>
            <a:r>
              <a:rPr lang="en-US" dirty="0"/>
              <a:t>No changes to plan/workflow</a:t>
            </a:r>
          </a:p>
          <a:p>
            <a:endParaRPr lang="en-US" dirty="0"/>
          </a:p>
          <a:p>
            <a:r>
              <a:rPr lang="en-US" dirty="0"/>
              <a:t>Spring 2020: Personally sought out consults </a:t>
            </a:r>
          </a:p>
          <a:p>
            <a:pPr lvl="1"/>
            <a:r>
              <a:rPr lang="en-US" dirty="0"/>
              <a:t>Gynecology team saw patients in appropriate age range</a:t>
            </a:r>
          </a:p>
        </p:txBody>
      </p:sp>
    </p:spTree>
    <p:extLst>
      <p:ext uri="{BB962C8B-B14F-4D97-AF65-F5344CB8AC3E}">
        <p14:creationId xmlns:p14="http://schemas.microsoft.com/office/powerpoint/2010/main" val="215181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8E9840-0FC0-0446-A809-00C9D9F5E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 #1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CAC8DE7-0D5E-8849-BC06-7C6657803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50" y="1417638"/>
            <a:ext cx="64643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8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D7DA4B-C093-E349-8F58-D898B6E8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 #1 - PDSA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4349E2-5329-164D-9C0A-B9796B60C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800600"/>
          </a:xfrm>
        </p:spPr>
        <p:txBody>
          <a:bodyPr/>
          <a:lstStyle/>
          <a:p>
            <a:pPr lvl="1"/>
            <a:r>
              <a:rPr lang="en-US" sz="2400" dirty="0"/>
              <a:t>Did not receive a significant number of consults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No plan in place for discussion with patients with weekly change in attending staff on 6E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Not feasible to see every patient for contraception counseling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33600"/>
            <a:ext cx="3265586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Redirection of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New </a:t>
            </a:r>
            <a:r>
              <a:rPr lang="en-US" sz="2400" dirty="0" smtClean="0"/>
              <a:t>aim:</a:t>
            </a:r>
            <a:endParaRPr lang="en-US" sz="2400" dirty="0"/>
          </a:p>
          <a:p>
            <a:pPr lvl="1"/>
            <a:r>
              <a:rPr lang="en-US" sz="2400" dirty="0"/>
              <a:t>Increase the proportion of women ages 18- 45 discharged with contraceptive plan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Coordinate placement of LARCs or provide prescription birth control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Set up outpatient management/follow-up</a:t>
            </a:r>
          </a:p>
          <a:p>
            <a:pPr lvl="2"/>
            <a:r>
              <a:rPr lang="en-US" sz="2200" dirty="0" err="1"/>
              <a:t>Paps</a:t>
            </a:r>
            <a:r>
              <a:rPr lang="en-US" sz="2200" dirty="0"/>
              <a:t>, STI testing, </a:t>
            </a:r>
            <a:r>
              <a:rPr lang="en-US" sz="2200" dirty="0" err="1"/>
              <a:t>etc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176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7620000" cy="48006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Retrospective chart review of women discharged ages 18-45 from July 2019 through April 2020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New outcome measure: any contraception plan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Determine if contraception plan was in place at time of discharge and what type of contraception being used</a:t>
            </a:r>
          </a:p>
          <a:p>
            <a:pPr lvl="2"/>
            <a:r>
              <a:rPr lang="en-US" dirty="0"/>
              <a:t>History of surgical sterilization/hysterectomy</a:t>
            </a:r>
          </a:p>
          <a:p>
            <a:pPr lvl="2"/>
            <a:r>
              <a:rPr lang="en-US" dirty="0" smtClean="0"/>
              <a:t>Contraception </a:t>
            </a:r>
            <a:r>
              <a:rPr lang="en-US" dirty="0"/>
              <a:t>prescribed or noted in home meds</a:t>
            </a:r>
          </a:p>
          <a:p>
            <a:pPr lvl="2"/>
            <a:r>
              <a:rPr lang="en-US" dirty="0"/>
              <a:t>IUD or Nexplanon noted to be in place</a:t>
            </a:r>
          </a:p>
          <a:p>
            <a:pPr marL="777240" lvl="2" indent="0">
              <a:buNone/>
            </a:pPr>
            <a:endParaRPr lang="en-US" dirty="0"/>
          </a:p>
          <a:p>
            <a:pPr lvl="1"/>
            <a:r>
              <a:rPr lang="en-US" dirty="0" smtClean="0"/>
              <a:t>138 </a:t>
            </a:r>
            <a:r>
              <a:rPr lang="en-US" dirty="0"/>
              <a:t>charts reviewed </a:t>
            </a:r>
            <a:r>
              <a:rPr lang="en-US" dirty="0" smtClean="0"/>
              <a:t>(Jul ‘19 </a:t>
            </a:r>
            <a:r>
              <a:rPr lang="mr-IN" dirty="0" smtClean="0"/>
              <a:t>–</a:t>
            </a:r>
            <a:r>
              <a:rPr lang="en-US" dirty="0" smtClean="0"/>
              <a:t> May ‘20)</a:t>
            </a:r>
            <a:endParaRPr lang="en-US" dirty="0"/>
          </a:p>
          <a:p>
            <a:pPr lvl="2"/>
            <a:r>
              <a:rPr lang="en-US" dirty="0" smtClean="0"/>
              <a:t>2-22 discharges/month</a:t>
            </a:r>
            <a:endParaRPr lang="en-US" dirty="0"/>
          </a:p>
          <a:p>
            <a:pPr lvl="2"/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/>
              <a:t>patients </a:t>
            </a:r>
            <a:r>
              <a:rPr lang="en-US" dirty="0" smtClean="0"/>
              <a:t>(&gt;4%) deceased </a:t>
            </a:r>
            <a:r>
              <a:rPr lang="en-US" dirty="0"/>
              <a:t>as of May 2020</a:t>
            </a:r>
          </a:p>
        </p:txBody>
      </p:sp>
    </p:spTree>
    <p:extLst>
      <p:ext uri="{BB962C8B-B14F-4D97-AF65-F5344CB8AC3E}">
        <p14:creationId xmlns:p14="http://schemas.microsoft.com/office/powerpoint/2010/main" val="302740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unintended pregnancy data for the US and WV as it relates to substance </a:t>
            </a:r>
            <a:r>
              <a:rPr lang="en-US" dirty="0" smtClean="0"/>
              <a:t>use </a:t>
            </a:r>
            <a:r>
              <a:rPr lang="en-US" dirty="0"/>
              <a:t>and NAS</a:t>
            </a:r>
          </a:p>
          <a:p>
            <a:endParaRPr lang="en-US" dirty="0"/>
          </a:p>
          <a:p>
            <a:r>
              <a:rPr lang="en-US" dirty="0" smtClean="0"/>
              <a:t>Discuss an interdisciplinary care model for patients experiencing medical complications of substance use </a:t>
            </a:r>
          </a:p>
          <a:p>
            <a:endParaRPr lang="en-US" dirty="0" smtClean="0"/>
          </a:p>
          <a:p>
            <a:r>
              <a:rPr lang="en-US" dirty="0" smtClean="0"/>
              <a:t>Developing a Quality Improvement Project</a:t>
            </a:r>
          </a:p>
          <a:p>
            <a:endParaRPr lang="en-US" dirty="0"/>
          </a:p>
          <a:p>
            <a:r>
              <a:rPr lang="en-US" dirty="0"/>
              <a:t>Summarize findings of resident QI </a:t>
            </a:r>
            <a:r>
              <a:rPr lang="en-US" dirty="0" smtClean="0"/>
              <a:t>project assessing contraceptive practices and needs among women admitted for IV antibiotic therapy at WVU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5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Percentage with contraceptive plan in place by discharge month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417540"/>
              </p:ext>
            </p:extLst>
          </p:nvPr>
        </p:nvGraphicFramePr>
        <p:xfrm>
          <a:off x="473765" y="2247901"/>
          <a:ext cx="7258050" cy="4152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52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 Control Methods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302586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35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 #2 </a:t>
            </a:r>
            <a:r>
              <a:rPr lang="mr-IN" dirty="0"/>
              <a:t>–</a:t>
            </a:r>
            <a:r>
              <a:rPr lang="en-US" dirty="0"/>
              <a:t> Join the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Join the interdisciplinary team!</a:t>
            </a:r>
          </a:p>
          <a:p>
            <a:r>
              <a:rPr lang="en-US" sz="2400" dirty="0"/>
              <a:t>Implemented distribution of a “Contraception Packet” </a:t>
            </a:r>
          </a:p>
          <a:p>
            <a:r>
              <a:rPr lang="en-US" sz="2400" dirty="0"/>
              <a:t>Packet given to all women admitted to 6E for long-term IV antibiotics between the ages of 18 and 45</a:t>
            </a:r>
          </a:p>
          <a:p>
            <a:r>
              <a:rPr lang="en-US" sz="2400" dirty="0"/>
              <a:t>Contents included:</a:t>
            </a:r>
          </a:p>
          <a:p>
            <a:pPr lvl="1"/>
            <a:r>
              <a:rPr lang="en-US" sz="2400" dirty="0"/>
              <a:t>“Welcome letter” </a:t>
            </a:r>
          </a:p>
          <a:p>
            <a:pPr lvl="1"/>
            <a:r>
              <a:rPr lang="en-US" sz="2400" dirty="0"/>
              <a:t>Contraception guide including pictures and short description of options</a:t>
            </a:r>
          </a:p>
          <a:p>
            <a:pPr lvl="1"/>
            <a:r>
              <a:rPr lang="en-US" sz="2400" dirty="0"/>
              <a:t>Brief </a:t>
            </a:r>
            <a:r>
              <a:rPr lang="en-US" sz="2400" dirty="0" smtClean="0"/>
              <a:t>survey on pregnancy intentions and contraception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61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 #2 </a:t>
            </a:r>
            <a:r>
              <a:rPr lang="mr-IN" dirty="0"/>
              <a:t>–</a:t>
            </a:r>
            <a:r>
              <a:rPr lang="en-US" dirty="0"/>
              <a:t> Join the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Contraception packet integrated into distributed materials and reviewed at patient’s </a:t>
            </a:r>
            <a:r>
              <a:rPr lang="en-US" dirty="0" smtClean="0"/>
              <a:t>discretion</a:t>
            </a:r>
          </a:p>
          <a:p>
            <a:endParaRPr lang="en-US" dirty="0"/>
          </a:p>
          <a:p>
            <a:r>
              <a:rPr lang="en-US" dirty="0"/>
              <a:t>Primary team encouraged completion of survey and placed GYN consult if patient </a:t>
            </a:r>
            <a:r>
              <a:rPr lang="en-US" dirty="0" smtClean="0"/>
              <a:t>desired</a:t>
            </a:r>
          </a:p>
          <a:p>
            <a:endParaRPr lang="en-US" dirty="0"/>
          </a:p>
          <a:p>
            <a:r>
              <a:rPr lang="en-US" dirty="0"/>
              <a:t>Once GYN consult placed, our team would perform further contraception counseling, assessment of medical eligibility, and implementation of plan</a:t>
            </a:r>
          </a:p>
        </p:txBody>
      </p:sp>
    </p:spTree>
    <p:extLst>
      <p:ext uri="{BB962C8B-B14F-4D97-AF65-F5344CB8AC3E}">
        <p14:creationId xmlns:p14="http://schemas.microsoft.com/office/powerpoint/2010/main" val="336161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Contraception Guide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43038"/>
            <a:ext cx="5486400" cy="5131006"/>
          </a:xfrm>
        </p:spPr>
      </p:pic>
    </p:spTree>
    <p:extLst>
      <p:ext uri="{BB962C8B-B14F-4D97-AF65-F5344CB8AC3E}">
        <p14:creationId xmlns:p14="http://schemas.microsoft.com/office/powerpoint/2010/main" val="9334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17638"/>
            <a:ext cx="6571397" cy="4213241"/>
          </a:xfrm>
        </p:spPr>
      </p:pic>
    </p:spTree>
    <p:extLst>
      <p:ext uri="{BB962C8B-B14F-4D97-AF65-F5344CB8AC3E}">
        <p14:creationId xmlns:p14="http://schemas.microsoft.com/office/powerpoint/2010/main" val="22281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0"/>
            <a:ext cx="5925377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85" y="1219200"/>
            <a:ext cx="6567630" cy="4572000"/>
          </a:xfrm>
        </p:spPr>
      </p:pic>
    </p:spTree>
    <p:extLst>
      <p:ext uri="{BB962C8B-B14F-4D97-AF65-F5344CB8AC3E}">
        <p14:creationId xmlns:p14="http://schemas.microsoft.com/office/powerpoint/2010/main" val="42202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Survey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013460" cy="5410200"/>
          </a:xfrm>
        </p:spPr>
      </p:pic>
      <p:sp>
        <p:nvSpPr>
          <p:cNvPr id="7" name="5-Point Star 6"/>
          <p:cNvSpPr/>
          <p:nvPr/>
        </p:nvSpPr>
        <p:spPr>
          <a:xfrm>
            <a:off x="762000" y="6151418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92% did NOT currently wish to become </a:t>
            </a:r>
            <a:r>
              <a:rPr lang="en-US" dirty="0" smtClean="0"/>
              <a:t>pregnant (n=24)</a:t>
            </a:r>
            <a:endParaRPr lang="en-US" dirty="0"/>
          </a:p>
          <a:p>
            <a:endParaRPr lang="en-US" dirty="0"/>
          </a:p>
          <a:p>
            <a:r>
              <a:rPr lang="en-US" dirty="0"/>
              <a:t>54% were NOT currently using </a:t>
            </a:r>
            <a:r>
              <a:rPr lang="en-US" dirty="0" smtClean="0"/>
              <a:t>contraception (n=24)</a:t>
            </a:r>
          </a:p>
          <a:p>
            <a:endParaRPr lang="en-US" dirty="0" smtClean="0"/>
          </a:p>
          <a:p>
            <a:r>
              <a:rPr lang="en-US" dirty="0" smtClean="0"/>
              <a:t>83% of contraceptive users reports consistent use (n=12)</a:t>
            </a:r>
          </a:p>
          <a:p>
            <a:endParaRPr lang="en-US" dirty="0" smtClean="0"/>
          </a:p>
          <a:p>
            <a:r>
              <a:rPr lang="en-US" dirty="0" smtClean="0"/>
              <a:t>92</a:t>
            </a:r>
            <a:r>
              <a:rPr lang="en-US" dirty="0"/>
              <a:t>% reported no barriers to obtaining </a:t>
            </a:r>
            <a:r>
              <a:rPr lang="en-US" dirty="0" smtClean="0"/>
              <a:t>contraception (n=24)</a:t>
            </a:r>
            <a:endParaRPr lang="en-US" dirty="0"/>
          </a:p>
          <a:p>
            <a:endParaRPr lang="en-US" dirty="0"/>
          </a:p>
          <a:p>
            <a:r>
              <a:rPr lang="en-US" dirty="0"/>
              <a:t>33% desired to talk more with </a:t>
            </a:r>
            <a:r>
              <a:rPr lang="en-US" dirty="0" smtClean="0"/>
              <a:t>Gynecology (n=24)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CE6768-ECB1-1A4B-BD60-DC704C37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 intentions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AAEA86-CBDB-6B46-AD95-35F636520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Reproductive age defined: 12- 51 years old</a:t>
            </a:r>
          </a:p>
          <a:p>
            <a:r>
              <a:rPr lang="en-US" dirty="0"/>
              <a:t>During those years </a:t>
            </a:r>
          </a:p>
          <a:p>
            <a:pPr lvl="1"/>
            <a:r>
              <a:rPr lang="en-US" dirty="0"/>
              <a:t>Average about 3 years total in peripartum stage </a:t>
            </a:r>
            <a:r>
              <a:rPr lang="en-US" baseline="30000" dirty="0"/>
              <a:t>1</a:t>
            </a:r>
            <a:endParaRPr lang="en-US" dirty="0"/>
          </a:p>
          <a:p>
            <a:pPr lvl="2"/>
            <a:r>
              <a:rPr lang="en-US" dirty="0"/>
              <a:t>i.e. either </a:t>
            </a:r>
            <a:r>
              <a:rPr lang="en-US" dirty="0"/>
              <a:t>trying </a:t>
            </a:r>
            <a:r>
              <a:rPr lang="en-US" dirty="0"/>
              <a:t>to conceive, pregnant, or postpartum</a:t>
            </a:r>
          </a:p>
          <a:p>
            <a:pPr lvl="1"/>
            <a:r>
              <a:rPr lang="en-US" dirty="0"/>
              <a:t>Rest of time spent preventing pregnancy </a:t>
            </a:r>
          </a:p>
          <a:p>
            <a:r>
              <a:rPr lang="en-US" dirty="0"/>
              <a:t>Unintended pregnancy</a:t>
            </a:r>
          </a:p>
          <a:p>
            <a:pPr lvl="1"/>
            <a:r>
              <a:rPr lang="en-US" dirty="0"/>
              <a:t>US </a:t>
            </a:r>
            <a:r>
              <a:rPr lang="en-US" dirty="0" smtClean="0"/>
              <a:t>rate is </a:t>
            </a:r>
            <a:r>
              <a:rPr lang="en-US" dirty="0"/>
              <a:t>45% (2.8 </a:t>
            </a:r>
            <a:r>
              <a:rPr lang="en-US" dirty="0" smtClean="0"/>
              <a:t>million; </a:t>
            </a:r>
            <a:r>
              <a:rPr lang="en-US" dirty="0"/>
              <a:t>1 in 20 women each </a:t>
            </a:r>
            <a:r>
              <a:rPr lang="en-US" dirty="0" smtClean="0"/>
              <a:t>year)</a:t>
            </a:r>
            <a:r>
              <a:rPr lang="en-US" baseline="30000" dirty="0" smtClean="0"/>
              <a:t>1</a:t>
            </a:r>
            <a:endParaRPr lang="en-US" baseline="30000" dirty="0"/>
          </a:p>
          <a:p>
            <a:pPr lvl="1"/>
            <a:r>
              <a:rPr lang="en-US" dirty="0"/>
              <a:t>WV </a:t>
            </a:r>
            <a:r>
              <a:rPr lang="en-US" dirty="0" smtClean="0"/>
              <a:t>rate is 52%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2"/>
            <a:r>
              <a:rPr lang="en-US" dirty="0" smtClean="0"/>
              <a:t>Cost an estimated </a:t>
            </a:r>
            <a:r>
              <a:rPr lang="en-US" dirty="0"/>
              <a:t>$145M in 2010</a:t>
            </a:r>
            <a:r>
              <a:rPr lang="en-US" baseline="30000" dirty="0"/>
              <a:t>1</a:t>
            </a:r>
            <a:endParaRPr lang="en-US" dirty="0"/>
          </a:p>
          <a:p>
            <a:pPr lvl="1"/>
            <a:r>
              <a:rPr lang="en-US" dirty="0"/>
              <a:t>WV has the 6</a:t>
            </a:r>
            <a:r>
              <a:rPr lang="en-US" baseline="30000" dirty="0"/>
              <a:t>th</a:t>
            </a:r>
            <a:r>
              <a:rPr lang="en-US" dirty="0"/>
              <a:t> highest teen pregnancy rate in US</a:t>
            </a:r>
            <a:r>
              <a:rPr lang="en-US" baseline="30000" dirty="0"/>
              <a:t> 2</a:t>
            </a:r>
          </a:p>
          <a:p>
            <a:r>
              <a:rPr lang="en-US" dirty="0"/>
              <a:t>Access to contraception is paramount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A3FBFED-1823-EB4E-BBAA-D8DA8EC43679}"/>
              </a:ext>
            </a:extLst>
          </p:cNvPr>
          <p:cNvSpPr/>
          <p:nvPr/>
        </p:nvSpPr>
        <p:spPr>
          <a:xfrm>
            <a:off x="228600" y="58674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arenBoth"/>
            </a:pPr>
            <a:r>
              <a:rPr lang="en-US" sz="800" dirty="0" err="1"/>
              <a:t>Guttmacher</a:t>
            </a:r>
            <a:r>
              <a:rPr lang="en-US" sz="800" dirty="0"/>
              <a:t> Institute. 2020. </a:t>
            </a:r>
            <a:r>
              <a:rPr lang="en-US" sz="800" i="1" dirty="0"/>
              <a:t>Unintended Pregnancy In The United States</a:t>
            </a:r>
            <a:r>
              <a:rPr lang="en-US" sz="800" dirty="0"/>
              <a:t>. [online] Available at: &lt;https://</a:t>
            </a:r>
            <a:r>
              <a:rPr lang="en-US" sz="800" dirty="0" err="1"/>
              <a:t>www.guttmacher.org</a:t>
            </a:r>
            <a:r>
              <a:rPr lang="en-US" sz="800" dirty="0"/>
              <a:t>/fact-sheet/unintended-pregnancy-united-states&gt; [Accessed 28 July 2020].</a:t>
            </a:r>
          </a:p>
          <a:p>
            <a:pPr marL="228600" indent="-228600">
              <a:buFontTx/>
              <a:buAutoNum type="arabicParenBoth"/>
            </a:pPr>
            <a:r>
              <a:rPr lang="en-US" sz="800" dirty="0"/>
              <a:t>Power to Decide. (2020). West Virginia Data. Available at: https://</a:t>
            </a:r>
            <a:r>
              <a:rPr lang="en-US" sz="800" dirty="0" err="1"/>
              <a:t>powertodecide.org</a:t>
            </a:r>
            <a:r>
              <a:rPr lang="en-US" sz="800" dirty="0"/>
              <a:t>/ what-we-do/information/national-state-data/west-</a:t>
            </a:r>
            <a:r>
              <a:rPr lang="en-US" sz="800" dirty="0" err="1"/>
              <a:t>virginia</a:t>
            </a:r>
            <a:r>
              <a:rPr lang="en-US" sz="800" dirty="0"/>
              <a:t>. Accessed 10/6/21. </a:t>
            </a:r>
          </a:p>
          <a:p>
            <a:pPr marL="228600" indent="-228600">
              <a:buAutoNum type="arabicParenBoth"/>
            </a:pPr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0483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currently wish to become pregnant?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342677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3137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currently using any type of birth control?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207572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09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</p:spPr>
        <p:txBody>
          <a:bodyPr/>
          <a:lstStyle/>
          <a:p>
            <a:r>
              <a:rPr lang="en-US" sz="4000" dirty="0"/>
              <a:t>If you </a:t>
            </a:r>
            <a:r>
              <a:rPr lang="en-US" sz="3600" dirty="0"/>
              <a:t>are</a:t>
            </a:r>
            <a:r>
              <a:rPr lang="en-US" sz="4000" dirty="0"/>
              <a:t> currently using birth control, what kind?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518134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415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using birth control, how consistently do you use it?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628777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612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Have you experienced and barriers to or difficulty obtaining contraception?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338050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4938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Are you interested in discussing birth control options with the Gynecology team?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22470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113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953540-7F4B-2B4B-8DB5-928DEE930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547CCBB-23E6-AD48-AEDB-EDC5C8DCD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600200"/>
            <a:ext cx="81534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1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97658B-F2DD-E042-BA05-A11E3EB8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successes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4A8593-E5FE-A94A-A112-A646FD185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Overall increase in patients discharged with a contraceptive plan in place since starting this project</a:t>
            </a:r>
          </a:p>
          <a:p>
            <a:pPr lvl="1"/>
            <a:r>
              <a:rPr lang="en-US" sz="2400" dirty="0" smtClean="0"/>
              <a:t>Moving </a:t>
            </a:r>
            <a:r>
              <a:rPr lang="en-US" sz="2400" dirty="0"/>
              <a:t>towards decreasing unintended pregnancy rates 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Improve the ease </a:t>
            </a:r>
            <a:r>
              <a:rPr lang="en-US" sz="2400" dirty="0"/>
              <a:t>of LARC placement while inpatient</a:t>
            </a:r>
          </a:p>
          <a:p>
            <a:endParaRPr lang="en-US" sz="2400" dirty="0"/>
          </a:p>
          <a:p>
            <a:r>
              <a:rPr lang="en-US" sz="2400" dirty="0"/>
              <a:t>Able to integrate contraception planning into interdisciplinary care approach on this hospital unit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91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&amp; 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Low patient turnover due to length of stay 2-6 weeks, limiting number of patients to be evaluated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LARCs only placed on day of discharge following resolution of bacteremia to decrease risk with foreign body implantation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Patients being discharged/transferred to complete antibiotic treatment at other facilities </a:t>
            </a:r>
          </a:p>
        </p:txBody>
      </p:sp>
    </p:spTree>
    <p:extLst>
      <p:ext uri="{BB962C8B-B14F-4D97-AF65-F5344CB8AC3E}">
        <p14:creationId xmlns:p14="http://schemas.microsoft.com/office/powerpoint/2010/main" val="288534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F0A28F-3F31-E14B-BD47-BC8F09CD1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BEA8C3-8BC7-F44E-96A5-BA8CBF82D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Continue to distribute surveys and complete consultations over longer period of time </a:t>
            </a:r>
          </a:p>
          <a:p>
            <a:endParaRPr lang="en-US" sz="2400" dirty="0"/>
          </a:p>
          <a:p>
            <a:r>
              <a:rPr lang="en-US" sz="2400" dirty="0"/>
              <a:t>Teach non-coercive contraceptive counseling with members of multidisciplinary team </a:t>
            </a:r>
            <a:r>
              <a:rPr lang="mr-IN" sz="2400" dirty="0"/>
              <a:t>–</a:t>
            </a:r>
            <a:r>
              <a:rPr lang="en-US" sz="2400" dirty="0"/>
              <a:t> Love Your Birth Control</a:t>
            </a:r>
            <a:r>
              <a:rPr lang="en-US" sz="2400" dirty="0" smtClean="0"/>
              <a:t>!</a:t>
            </a:r>
          </a:p>
          <a:p>
            <a:endParaRPr lang="en-US" sz="2400" dirty="0"/>
          </a:p>
          <a:p>
            <a:r>
              <a:rPr lang="en-US" sz="2400" dirty="0"/>
              <a:t>Expand to other WVU facilities </a:t>
            </a:r>
          </a:p>
          <a:p>
            <a:pPr lvl="1"/>
            <a:r>
              <a:rPr lang="en-US" dirty="0"/>
              <a:t>Dual Diagnosis Unit has initiated a similar project incorporating STD and pap screening with contraception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Contraceptive CHOICE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Remove financial barriers to contraception</a:t>
            </a:r>
          </a:p>
          <a:p>
            <a:endParaRPr lang="en-US" dirty="0"/>
          </a:p>
          <a:p>
            <a:r>
              <a:rPr lang="en-US" dirty="0"/>
              <a:t>Methods:</a:t>
            </a:r>
          </a:p>
          <a:p>
            <a:pPr lvl="1"/>
            <a:r>
              <a:rPr lang="en-US" dirty="0"/>
              <a:t>9,256 women in St. Louis between the ages of 14-45</a:t>
            </a:r>
          </a:p>
          <a:p>
            <a:pPr lvl="1"/>
            <a:r>
              <a:rPr lang="en-US" dirty="0"/>
              <a:t>Counseling on all contraceptive options</a:t>
            </a:r>
          </a:p>
          <a:p>
            <a:pPr lvl="1"/>
            <a:r>
              <a:rPr lang="en-US" dirty="0"/>
              <a:t>FREE contraception of their choice</a:t>
            </a:r>
          </a:p>
          <a:p>
            <a:pPr lvl="1"/>
            <a:endParaRPr lang="en-US" dirty="0"/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75% of women chose LARCs (IUD/implant)</a:t>
            </a:r>
          </a:p>
          <a:p>
            <a:pPr lvl="2"/>
            <a:r>
              <a:rPr lang="en-US" dirty="0"/>
              <a:t>86% continuation at 1 year vs 55% for other methods</a:t>
            </a:r>
          </a:p>
          <a:p>
            <a:pPr lvl="2"/>
            <a:r>
              <a:rPr lang="en-US" dirty="0"/>
              <a:t>Highest satisfaction rates</a:t>
            </a:r>
          </a:p>
          <a:p>
            <a:pPr lvl="2"/>
            <a:r>
              <a:rPr lang="en-US" dirty="0"/>
              <a:t>Lowest unintended pregnancy rates over 3 years (&lt;1%)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6396335"/>
            <a:ext cx="6096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(3) https</a:t>
            </a:r>
            <a:r>
              <a:rPr lang="en-US" sz="1200" dirty="0"/>
              <a:t>://</a:t>
            </a:r>
            <a:r>
              <a:rPr lang="en-US" sz="1200" dirty="0" err="1"/>
              <a:t>contraceptivechoice.wustl.edu</a:t>
            </a:r>
            <a:r>
              <a:rPr lang="en-US" sz="1200" dirty="0"/>
              <a:t>/what-we-do/pathway-to-choice/. Accessed 10/6/21.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Unintended Pregnancies and Substance Use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Unintended pregnancy rates among women with a current substance use disorder are much higher ~90% </a:t>
            </a:r>
            <a:r>
              <a:rPr lang="en-US" sz="2400" baseline="30000" dirty="0"/>
              <a:t>4</a:t>
            </a:r>
          </a:p>
          <a:p>
            <a:r>
              <a:rPr lang="en-US" sz="2400" dirty="0"/>
              <a:t>Contributing factors include: </a:t>
            </a:r>
            <a:r>
              <a:rPr lang="en-US" sz="2400" baseline="30000" dirty="0"/>
              <a:t>4-6</a:t>
            </a:r>
            <a:r>
              <a:rPr lang="en-US" sz="2400" dirty="0"/>
              <a:t> </a:t>
            </a:r>
            <a:endParaRPr lang="en-US" sz="2400" baseline="30000" dirty="0"/>
          </a:p>
          <a:p>
            <a:pPr lvl="1"/>
            <a:r>
              <a:rPr lang="en-US" sz="2400" dirty="0"/>
              <a:t>Lack of access to health care resources</a:t>
            </a:r>
          </a:p>
          <a:p>
            <a:pPr lvl="1"/>
            <a:r>
              <a:rPr lang="en-US" sz="2400" dirty="0"/>
              <a:t>Low socioeconomic status</a:t>
            </a:r>
          </a:p>
          <a:p>
            <a:pPr lvl="1"/>
            <a:r>
              <a:rPr lang="en-US" sz="2400" dirty="0"/>
              <a:t>Stigma</a:t>
            </a:r>
          </a:p>
          <a:p>
            <a:pPr lvl="1"/>
            <a:r>
              <a:rPr lang="en-US" sz="2400" dirty="0"/>
              <a:t>Fear of or experiencing forced treatment </a:t>
            </a:r>
          </a:p>
          <a:p>
            <a:pPr lvl="1"/>
            <a:r>
              <a:rPr lang="en-US" sz="2400" dirty="0"/>
              <a:t>Lack of knowledge regarding contraceptive </a:t>
            </a:r>
            <a:r>
              <a:rPr lang="en-US" sz="2400" dirty="0" smtClean="0"/>
              <a:t>choices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5C22201-4A33-D546-A620-EDDAC06A40CA}"/>
              </a:ext>
            </a:extLst>
          </p:cNvPr>
          <p:cNvSpPr txBox="1"/>
          <p:nvPr/>
        </p:nvSpPr>
        <p:spPr>
          <a:xfrm>
            <a:off x="609600" y="549017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(4) Heil, S., Jones, H., </a:t>
            </a:r>
            <a:r>
              <a:rPr lang="en-US" sz="900" dirty="0" err="1"/>
              <a:t>Arria</a:t>
            </a:r>
            <a:r>
              <a:rPr lang="en-US" sz="900" dirty="0"/>
              <a:t>, A., Kaltenbach, K., Coyle, M., Fischer, G., Stine, S., Selby, P. and Martin, P., 2011. Unintended pregnancy in opioid-abusing women. </a:t>
            </a:r>
            <a:r>
              <a:rPr lang="en-US" sz="900" i="1" dirty="0"/>
              <a:t>Journal of Substance Abuse Treatment</a:t>
            </a:r>
            <a:r>
              <a:rPr lang="en-US" sz="900" dirty="0"/>
              <a:t>, 40(2), pp.199-202.</a:t>
            </a:r>
          </a:p>
          <a:p>
            <a:r>
              <a:rPr lang="en-US" sz="900" dirty="0"/>
              <a:t>(5) Black, K. and Day, C., 2016. Improving Access to Long-Acting Contraceptive Methods and Reducing Unplanned Pregnancy among Women with Substance Use Disorders. </a:t>
            </a:r>
            <a:r>
              <a:rPr lang="en-US" sz="900" i="1" dirty="0"/>
              <a:t>Substance Abuse: Research and Treatment</a:t>
            </a:r>
            <a:r>
              <a:rPr lang="en-US" sz="900" dirty="0"/>
              <a:t>, 10s1, p.SART.S34555.</a:t>
            </a:r>
          </a:p>
          <a:p>
            <a:r>
              <a:rPr lang="en-US" sz="900" dirty="0"/>
              <a:t>(6) </a:t>
            </a:r>
            <a:r>
              <a:rPr lang="en-US" sz="900" dirty="0" err="1"/>
              <a:t>Terplan</a:t>
            </a:r>
            <a:r>
              <a:rPr lang="en-US" sz="900" dirty="0"/>
              <a:t>, M., Hand, D., Hutchinson, M., Salisbury-</a:t>
            </a:r>
            <a:r>
              <a:rPr lang="en-US" sz="900" dirty="0" err="1"/>
              <a:t>Afshar</a:t>
            </a:r>
            <a:r>
              <a:rPr lang="en-US" sz="900" dirty="0"/>
              <a:t>, E. and </a:t>
            </a:r>
            <a:r>
              <a:rPr lang="en-US" sz="900" dirty="0" err="1"/>
              <a:t>Heil</a:t>
            </a:r>
            <a:r>
              <a:rPr lang="en-US" sz="900" dirty="0"/>
              <a:t>, S., 2015. Contraceptive use and method choice among women with opioid and other substance use disorders: A systematic review. </a:t>
            </a:r>
            <a:r>
              <a:rPr lang="en-US" sz="900" i="1" dirty="0"/>
              <a:t>Preventive Medicine</a:t>
            </a:r>
            <a:r>
              <a:rPr lang="en-US" sz="900" dirty="0"/>
              <a:t>, 80, pp.23-31.</a:t>
            </a:r>
          </a:p>
        </p:txBody>
      </p:sp>
    </p:spTree>
    <p:extLst>
      <p:ext uri="{BB962C8B-B14F-4D97-AF65-F5344CB8AC3E}">
        <p14:creationId xmlns:p14="http://schemas.microsoft.com/office/powerpoint/2010/main" val="373205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508124"/>
          </a:xfrm>
        </p:spPr>
        <p:txBody>
          <a:bodyPr/>
          <a:lstStyle/>
          <a:p>
            <a:r>
              <a:rPr lang="en-US" dirty="0" smtClean="0"/>
              <a:t>High-risk Pregnancies </a:t>
            </a:r>
            <a:r>
              <a:rPr lang="en-US" dirty="0"/>
              <a:t>among Women with Substance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620000" cy="4449762"/>
          </a:xfrm>
        </p:spPr>
        <p:txBody>
          <a:bodyPr/>
          <a:lstStyle/>
          <a:p>
            <a:r>
              <a:rPr lang="en-US" sz="2400" dirty="0"/>
              <a:t>More likely to experience perinatal complications</a:t>
            </a:r>
            <a:r>
              <a:rPr lang="en-US" sz="2400" baseline="30000" dirty="0"/>
              <a:t> 7</a:t>
            </a:r>
          </a:p>
          <a:p>
            <a:pPr lvl="1"/>
            <a:r>
              <a:rPr lang="en-US" dirty="0" smtClean="0"/>
              <a:t>Preterm birth, low birth weight, placental abruption, stillbirth</a:t>
            </a:r>
            <a:endParaRPr lang="en-US" dirty="0"/>
          </a:p>
          <a:p>
            <a:r>
              <a:rPr lang="en-US" sz="2400" dirty="0"/>
              <a:t>Neonatal Abstinence Syndrome </a:t>
            </a:r>
          </a:p>
          <a:p>
            <a:pPr lvl="1"/>
            <a:r>
              <a:rPr lang="en-US" sz="2400" dirty="0"/>
              <a:t>Known </a:t>
            </a:r>
            <a:r>
              <a:rPr lang="en-US" sz="2400" dirty="0" smtClean="0"/>
              <a:t>condition </a:t>
            </a:r>
            <a:r>
              <a:rPr lang="en-US" sz="2400" dirty="0"/>
              <a:t>of neonates born to opioid-dependent mothers</a:t>
            </a:r>
          </a:p>
          <a:p>
            <a:pPr lvl="1"/>
            <a:r>
              <a:rPr lang="en-US" sz="2400" dirty="0"/>
              <a:t>Accounts for many postnatal hospitalizations and complications </a:t>
            </a:r>
            <a:r>
              <a:rPr lang="en-US" sz="2400" baseline="30000" dirty="0"/>
              <a:t>8</a:t>
            </a:r>
          </a:p>
          <a:p>
            <a:pPr lvl="1"/>
            <a:r>
              <a:rPr lang="en-US" sz="2400" dirty="0"/>
              <a:t>Significant financial strain on the health care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3ABE18B-7844-3A4D-89C9-B44F6A7EF4F4}"/>
              </a:ext>
            </a:extLst>
          </p:cNvPr>
          <p:cNvSpPr txBox="1"/>
          <p:nvPr/>
        </p:nvSpPr>
        <p:spPr>
          <a:xfrm>
            <a:off x="533400" y="58674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(7) </a:t>
            </a:r>
            <a:r>
              <a:rPr lang="en-US" sz="900" dirty="0" err="1"/>
              <a:t>Goler</a:t>
            </a:r>
            <a:r>
              <a:rPr lang="en-US" sz="900" dirty="0"/>
              <a:t>, N., Armstrong, M., Taillac, C. and </a:t>
            </a:r>
            <a:r>
              <a:rPr lang="en-US" sz="900" dirty="0" err="1"/>
              <a:t>Osejo</a:t>
            </a:r>
            <a:r>
              <a:rPr lang="en-US" sz="900" dirty="0"/>
              <a:t>, V., 2008. Substance abuse treatment linked with prenatal visits improves perinatal outcomes: a new standard. </a:t>
            </a:r>
            <a:r>
              <a:rPr lang="en-US" sz="900" i="1" dirty="0"/>
              <a:t>Journal of Perinatology</a:t>
            </a:r>
            <a:r>
              <a:rPr lang="en-US" sz="900" dirty="0"/>
              <a:t>, 28(9), pp.597-603.</a:t>
            </a:r>
          </a:p>
          <a:p>
            <a:r>
              <a:rPr lang="en-US" sz="900" dirty="0"/>
              <a:t>(8) Patrick, S., Davis, M., Lehmann, C. and Cooper, W., 2015. Increasing incidence and geographic distribution of neonatal abstinence syndrome: United States 2009 to 2012. </a:t>
            </a:r>
            <a:r>
              <a:rPr lang="en-US" sz="900" i="1" dirty="0"/>
              <a:t>Journal of Perinatology</a:t>
            </a:r>
            <a:r>
              <a:rPr lang="en-US" sz="900" dirty="0"/>
              <a:t>, 35(8), pp.650-655.</a:t>
            </a:r>
          </a:p>
        </p:txBody>
      </p:sp>
    </p:spTree>
    <p:extLst>
      <p:ext uri="{BB962C8B-B14F-4D97-AF65-F5344CB8AC3E}">
        <p14:creationId xmlns:p14="http://schemas.microsoft.com/office/powerpoint/2010/main" val="7614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 Virginia NAS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2762"/>
            <a:ext cx="7620000" cy="4800600"/>
          </a:xfrm>
        </p:spPr>
        <p:txBody>
          <a:bodyPr>
            <a:normAutofit/>
          </a:bodyPr>
          <a:lstStyle/>
          <a:p>
            <a:r>
              <a:rPr lang="en-US" sz="2400" b="1" dirty="0"/>
              <a:t>WV has the highest rate of NAS in the nation</a:t>
            </a:r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/>
              <a:t>WV Rate of NAS in 2017 50.6 per 1,000 live births </a:t>
            </a:r>
            <a:r>
              <a:rPr lang="en-US" sz="2400" baseline="30000" dirty="0"/>
              <a:t>9</a:t>
            </a:r>
          </a:p>
          <a:p>
            <a:pPr lvl="1"/>
            <a:r>
              <a:rPr lang="en-US" sz="2400" dirty="0"/>
              <a:t>Monongalia County 39.4 per 1,000 live births </a:t>
            </a:r>
            <a:r>
              <a:rPr lang="en-US" sz="2400" baseline="30000" dirty="0"/>
              <a:t>10</a:t>
            </a:r>
          </a:p>
          <a:p>
            <a:pPr marL="411480" lvl="1" indent="0">
              <a:buNone/>
            </a:pPr>
            <a:endParaRPr lang="en-US" sz="2400" dirty="0"/>
          </a:p>
          <a:p>
            <a:r>
              <a:rPr lang="en-US" sz="2400" dirty="0"/>
              <a:t>National average 7 per 1,000 live births</a:t>
            </a:r>
            <a:r>
              <a:rPr lang="en-US" sz="2400" baseline="30000" dirty="0"/>
              <a:t> 11</a:t>
            </a:r>
          </a:p>
          <a:p>
            <a:pPr marL="411480" lvl="1" indent="0">
              <a:buNone/>
            </a:pPr>
            <a:endParaRPr lang="en-US" sz="2400" dirty="0"/>
          </a:p>
          <a:p>
            <a:pPr marL="11430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A5720C0-49BD-DA44-8637-38C898436C47}"/>
              </a:ext>
            </a:extLst>
          </p:cNvPr>
          <p:cNvSpPr txBox="1"/>
          <p:nvPr/>
        </p:nvSpPr>
        <p:spPr>
          <a:xfrm>
            <a:off x="685800" y="5715000"/>
            <a:ext cx="7391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(9) “DHHR Releases Neonatal Abstinence Syndrome Data for 2017.” Department of Health and Human Resources. 15 July 2020. </a:t>
            </a:r>
            <a:r>
              <a:rPr lang="en-US" sz="900" dirty="0">
                <a:hlinkClick r:id="rId3"/>
              </a:rPr>
              <a:t>https://dhhr.wv.gov</a:t>
            </a:r>
            <a:endParaRPr lang="en-US" sz="900" dirty="0"/>
          </a:p>
          <a:p>
            <a:r>
              <a:rPr lang="en-US" sz="900" dirty="0"/>
              <a:t>(10) “West Virginia DHHR Releases NAS Birth Statistics by County.” West Virginia Press. 15 July 2020. </a:t>
            </a:r>
            <a:r>
              <a:rPr lang="en-US" sz="900" dirty="0">
                <a:hlinkClick r:id="rId4"/>
              </a:rPr>
              <a:t>https://wvpress.org</a:t>
            </a:r>
            <a:endParaRPr lang="en-US" sz="900" dirty="0"/>
          </a:p>
          <a:p>
            <a:r>
              <a:rPr lang="en-US" sz="900" dirty="0"/>
              <a:t>(11) “Interactive Maps Provide New Data on Neonatal Abstinence Syndrome Hospitalizations.” AHRQ News Now. </a:t>
            </a:r>
            <a:r>
              <a:rPr lang="en-US" sz="900" dirty="0">
                <a:hlinkClick r:id="rId5"/>
              </a:rPr>
              <a:t>http://www.ahrq.gov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909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5" y="304539"/>
            <a:ext cx="7730925" cy="5791200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C6DF8CF-CF5D-D64F-9307-1AE1E991BB49}"/>
              </a:ext>
            </a:extLst>
          </p:cNvPr>
          <p:cNvSpPr txBox="1"/>
          <p:nvPr/>
        </p:nvSpPr>
        <p:spPr>
          <a:xfrm>
            <a:off x="914400" y="6314934"/>
            <a:ext cx="6858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(9) “Interactive Maps Provide New Data on Neonatal Abstinence Syndrome Hospitalizations.” AHRQ News Now. </a:t>
            </a:r>
            <a:r>
              <a:rPr lang="en-US" sz="700" dirty="0">
                <a:hlinkClick r:id="rId4"/>
              </a:rPr>
              <a:t>http://www.ahrq.gov</a:t>
            </a:r>
            <a:endParaRPr lang="en-US" sz="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7620000" cy="1706562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/>
              <a:t>“Improve constantly and forever”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		</a:t>
            </a:r>
            <a:r>
              <a:rPr lang="en-US" sz="1800" dirty="0"/>
              <a:t>- Dr. W. Edwards Deming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100" y="38862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ACGME requirement for residents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WVU OBGYN residents work in teams by class year</a:t>
            </a:r>
          </a:p>
        </p:txBody>
      </p:sp>
    </p:spTree>
    <p:extLst>
      <p:ext uri="{BB962C8B-B14F-4D97-AF65-F5344CB8AC3E}">
        <p14:creationId xmlns:p14="http://schemas.microsoft.com/office/powerpoint/2010/main" val="13050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29125</TotalTime>
  <Words>2367</Words>
  <Application>Microsoft Macintosh PowerPoint</Application>
  <PresentationFormat>On-screen Show (4:3)</PresentationFormat>
  <Paragraphs>300</Paragraphs>
  <Slides>39</Slides>
  <Notes>25</Notes>
  <HiddenSlides>7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Calibri</vt:lpstr>
      <vt:lpstr>Cambria</vt:lpstr>
      <vt:lpstr>Mangal</vt:lpstr>
      <vt:lpstr>Arial</vt:lpstr>
      <vt:lpstr>Adjacency</vt:lpstr>
      <vt:lpstr>Finding Opportunities for Contraceptive Counseling:    Addressing Family Planning During Prolonged Inpatient Stays</vt:lpstr>
      <vt:lpstr>Objectives</vt:lpstr>
      <vt:lpstr>Pregnancy intentions</vt:lpstr>
      <vt:lpstr>Contraceptive CHOICE Project</vt:lpstr>
      <vt:lpstr>Unintended Pregnancies and Substance Use </vt:lpstr>
      <vt:lpstr>High-risk Pregnancies among Women with Substance Use</vt:lpstr>
      <vt:lpstr>West Virginia NAS Rate</vt:lpstr>
      <vt:lpstr>PowerPoint Presentation</vt:lpstr>
      <vt:lpstr>Quality Improvement</vt:lpstr>
      <vt:lpstr>Coming up with a project</vt:lpstr>
      <vt:lpstr>WVU Infusion Unit/Service</vt:lpstr>
      <vt:lpstr>WVU Infusion Unit/Service</vt:lpstr>
      <vt:lpstr>Establishing Contraception Plans in Women Receiving Long-Term IV Antibiotics </vt:lpstr>
      <vt:lpstr>Defining the problem </vt:lpstr>
      <vt:lpstr>Intervention #1 – Gyn Consults</vt:lpstr>
      <vt:lpstr>Intervention #1</vt:lpstr>
      <vt:lpstr>Intervention #1 - PDSA</vt:lpstr>
      <vt:lpstr>Redirection of Project</vt:lpstr>
      <vt:lpstr>Data Collection</vt:lpstr>
      <vt:lpstr>Run Chart</vt:lpstr>
      <vt:lpstr>Birth Control Methods</vt:lpstr>
      <vt:lpstr>Intervention #2 – Join the team</vt:lpstr>
      <vt:lpstr>Intervention #2 – Join the team</vt:lpstr>
      <vt:lpstr>Contraception Guide</vt:lpstr>
      <vt:lpstr>PowerPoint Presentation</vt:lpstr>
      <vt:lpstr>PowerPoint Presentation</vt:lpstr>
      <vt:lpstr>PowerPoint Presentation</vt:lpstr>
      <vt:lpstr>Survey</vt:lpstr>
      <vt:lpstr>Survey Results </vt:lpstr>
      <vt:lpstr>Do you currently wish to become pregnant?</vt:lpstr>
      <vt:lpstr>Are you currently using any type of birth control?</vt:lpstr>
      <vt:lpstr>If you are currently using birth control, what kind?</vt:lpstr>
      <vt:lpstr>If using birth control, how consistently do you use it?</vt:lpstr>
      <vt:lpstr>Have you experienced and barriers to or difficulty obtaining contraception?</vt:lpstr>
      <vt:lpstr>Are you interested in discussing birth control options with the Gynecology team?</vt:lpstr>
      <vt:lpstr>Results</vt:lpstr>
      <vt:lpstr>Project successes</vt:lpstr>
      <vt:lpstr>Limitations &amp; Lessons Learned</vt:lpstr>
      <vt:lpstr>Future Plans</vt:lpstr>
    </vt:vector>
  </TitlesOfParts>
  <Company>TCMC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Improvement Project</dc:title>
  <dc:creator>User</dc:creator>
  <cp:lastModifiedBy>Dotson, Sarah</cp:lastModifiedBy>
  <cp:revision>109</cp:revision>
  <dcterms:created xsi:type="dcterms:W3CDTF">2020-05-05T18:44:15Z</dcterms:created>
  <dcterms:modified xsi:type="dcterms:W3CDTF">2021-10-14T22:53:26Z</dcterms:modified>
</cp:coreProperties>
</file>