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sldIdLst>
    <p:sldId id="256" r:id="rId2"/>
    <p:sldId id="258" r:id="rId3"/>
    <p:sldId id="282" r:id="rId4"/>
    <p:sldId id="286" r:id="rId5"/>
    <p:sldId id="287" r:id="rId6"/>
    <p:sldId id="260" r:id="rId7"/>
    <p:sldId id="259" r:id="rId8"/>
    <p:sldId id="270" r:id="rId9"/>
    <p:sldId id="278" r:id="rId10"/>
    <p:sldId id="279" r:id="rId11"/>
    <p:sldId id="271" r:id="rId12"/>
    <p:sldId id="275" r:id="rId13"/>
    <p:sldId id="273" r:id="rId14"/>
    <p:sldId id="274" r:id="rId15"/>
    <p:sldId id="280" r:id="rId16"/>
    <p:sldId id="276" r:id="rId17"/>
    <p:sldId id="277" r:id="rId18"/>
    <p:sldId id="272" r:id="rId19"/>
    <p:sldId id="262"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17" d="100"/>
          <a:sy n="117" d="100"/>
        </p:scale>
        <p:origin x="76" y="4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642D-B951-AB4C-A964-0E681EAA4B4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666795F-468B-A747-A652-6E50AB06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19F84F-D787-634F-B8AC-7F90166BE76B}"/>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F85B4292-C3CF-2C4A-92AF-4F5F9A15A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DD863-D6FB-1C4F-858D-954A47DF8EE8}"/>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373690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4F5B-C5CF-5940-86D7-EDD6AF70F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FCF868-98B0-BE42-974D-1BB1C3974A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611A8C-45E6-9146-AF96-8F7F3DDDCEFF}"/>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0E40DDA4-7A51-6348-A32C-FA9E9664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D91E90-985D-3743-85BA-3BD4FEF14C31}"/>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121201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D8407-81CE-2F46-BC84-F7A955F7AB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A89B82-2431-0446-8C22-AAB3D256A0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08DE0-63BE-064F-9600-38539EE9C900}"/>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EA3703AD-151B-434E-AF12-6581B1A8C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D4B40-2B42-844A-A2B2-31054AF1D510}"/>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7047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D398C-CF0B-5849-BC76-24E9609A073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0D58E73-DFEB-C241-B5FB-65CA2E3E99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E736E-5C3A-5846-A4C0-D962861C6287}"/>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C1FB87B5-9DA7-CB49-B139-940E8503A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003CD-285B-E34E-9819-8BD5F738D237}"/>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28371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01F5-BD49-E94E-BF99-DE1549B18950}"/>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11EC4EF-A034-3B42-8B77-ACF36F287B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B9BBF53-953B-0C4B-B217-96E31D10710B}"/>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EDD300DD-2177-B740-9449-AC3E736F4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D3911-386F-794F-BB06-059F4BC4878B}"/>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427358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6D29-51BE-4B4C-BA0B-66651E06987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79E5C1-FD88-9746-B9BF-548B2ADD6AD0}"/>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0534AF-E49F-6F41-A3DB-5D5105751BF0}"/>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9B555113-CA7E-DE46-B1E9-D326963F98B0}"/>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6" name="Footer Placeholder 5">
            <a:extLst>
              <a:ext uri="{FF2B5EF4-FFF2-40B4-BE49-F238E27FC236}">
                <a16:creationId xmlns:a16="http://schemas.microsoft.com/office/drawing/2014/main" id="{363D8745-94EB-0C44-BDCF-CAE7402E0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0488D-30D2-884D-A3CA-236A536B6538}"/>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281180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072D1-99B1-EE44-93FC-CAA530C9AD87}"/>
              </a:ext>
            </a:extLst>
          </p:cNvPr>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614304-2074-904C-8139-9369FD55CB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BBD38F-7EF2-1347-AA4E-E6D09F1D29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9291A7-5605-584F-8EB3-EAAC7F20A0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B0D186-FC6A-AE49-9C5F-0806DB8B90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B2DBE2-681C-C14D-A8A8-39802D6EE423}"/>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8" name="Footer Placeholder 7">
            <a:extLst>
              <a:ext uri="{FF2B5EF4-FFF2-40B4-BE49-F238E27FC236}">
                <a16:creationId xmlns:a16="http://schemas.microsoft.com/office/drawing/2014/main" id="{D2B96B36-7D32-D448-A14B-8870BF538E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769D76-429C-F143-A7CC-1100D4E29AC2}"/>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731190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11DCF-E4C3-3C43-9854-FCD2DFB3D95D}"/>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1273962A-F313-4E4D-A6D8-D2F2C60AD6D1}"/>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4" name="Footer Placeholder 3">
            <a:extLst>
              <a:ext uri="{FF2B5EF4-FFF2-40B4-BE49-F238E27FC236}">
                <a16:creationId xmlns:a16="http://schemas.microsoft.com/office/drawing/2014/main" id="{9B4A463D-DC34-F349-B884-846D2B57E6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F81CFF-9F89-F044-A7B1-2956EA4BE1A5}"/>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195570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451B5C-1A85-3E4F-B1D4-AF43825A8CE7}"/>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3" name="Footer Placeholder 2">
            <a:extLst>
              <a:ext uri="{FF2B5EF4-FFF2-40B4-BE49-F238E27FC236}">
                <a16:creationId xmlns:a16="http://schemas.microsoft.com/office/drawing/2014/main" id="{5F39430D-B91E-3449-BE9E-E35B9A5B01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24D97E-0505-334E-822E-60637552A06D}"/>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212313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7335-CC6A-FF42-8448-E78BC7148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D2D61C-A771-A84C-BACD-A5C0032704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35210A-65CA-4143-BA0F-DE3D201C96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C7CEF0-C71E-304C-9ACC-DE6AB9CDE3DB}"/>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6" name="Footer Placeholder 5">
            <a:extLst>
              <a:ext uri="{FF2B5EF4-FFF2-40B4-BE49-F238E27FC236}">
                <a16:creationId xmlns:a16="http://schemas.microsoft.com/office/drawing/2014/main" id="{0DBC2810-CBE3-134C-B509-26B7D9F67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9ED3B-490D-CE4E-AF90-8791703970E3}"/>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129554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F737-6356-D64E-A1BC-7FCB3DAA3B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6AC9CF-14A1-C44E-945B-C0154B0796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5AEA9A-A379-084D-B734-CF675B687E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F6E111-A33D-B447-9316-05752F1511C9}"/>
              </a:ext>
            </a:extLst>
          </p:cNvPr>
          <p:cNvSpPr>
            <a:spLocks noGrp="1"/>
          </p:cNvSpPr>
          <p:nvPr>
            <p:ph type="dt" sz="half" idx="10"/>
          </p:nvPr>
        </p:nvSpPr>
        <p:spPr/>
        <p:txBody>
          <a:bodyPr/>
          <a:lstStyle/>
          <a:p>
            <a:fld id="{7F9E0302-C9BD-694A-B99D-22D4D378A081}" type="datetimeFigureOut">
              <a:rPr lang="en-US" smtClean="0"/>
              <a:t>10/13/2021</a:t>
            </a:fld>
            <a:endParaRPr lang="en-US"/>
          </a:p>
        </p:txBody>
      </p:sp>
      <p:sp>
        <p:nvSpPr>
          <p:cNvPr id="6" name="Footer Placeholder 5">
            <a:extLst>
              <a:ext uri="{FF2B5EF4-FFF2-40B4-BE49-F238E27FC236}">
                <a16:creationId xmlns:a16="http://schemas.microsoft.com/office/drawing/2014/main" id="{76F8EA55-353A-D849-A4B9-F0567DEF2D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648FF-120E-E147-8ED2-C29BC8759967}"/>
              </a:ext>
            </a:extLst>
          </p:cNvPr>
          <p:cNvSpPr>
            <a:spLocks noGrp="1"/>
          </p:cNvSpPr>
          <p:nvPr>
            <p:ph type="sldNum" sz="quarter" idx="12"/>
          </p:nvPr>
        </p:nvSpPr>
        <p:spPr/>
        <p:txBody>
          <a:bodyPr/>
          <a:lstStyle/>
          <a:p>
            <a:fld id="{F9FF07AD-2198-9047-9F40-28EC82075D79}" type="slidenum">
              <a:rPr lang="en-US" smtClean="0"/>
              <a:t>‹#›</a:t>
            </a:fld>
            <a:endParaRPr lang="en-US"/>
          </a:p>
        </p:txBody>
      </p:sp>
    </p:spTree>
    <p:extLst>
      <p:ext uri="{BB962C8B-B14F-4D97-AF65-F5344CB8AC3E}">
        <p14:creationId xmlns:p14="http://schemas.microsoft.com/office/powerpoint/2010/main" val="289799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F9E47-A85E-144B-8B90-8E66569C9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D143F1-6F85-3644-9479-ED49CBCBDD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F3D7D8-42F0-3D43-AF38-AD8B667E5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E0302-C9BD-694A-B99D-22D4D378A081}" type="datetimeFigureOut">
              <a:rPr lang="en-US" smtClean="0"/>
              <a:t>10/13/2021</a:t>
            </a:fld>
            <a:endParaRPr lang="en-US"/>
          </a:p>
        </p:txBody>
      </p:sp>
      <p:sp>
        <p:nvSpPr>
          <p:cNvPr id="5" name="Footer Placeholder 4">
            <a:extLst>
              <a:ext uri="{FF2B5EF4-FFF2-40B4-BE49-F238E27FC236}">
                <a16:creationId xmlns:a16="http://schemas.microsoft.com/office/drawing/2014/main" id="{B9EE7C81-4F61-2249-BF99-3391DEB3EF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61CA8-E9F2-DF49-977E-9E4C9B6BC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F07AD-2198-9047-9F40-28EC82075D79}" type="slidenum">
              <a:rPr lang="en-US" smtClean="0"/>
              <a:t>‹#›</a:t>
            </a:fld>
            <a:endParaRPr lang="en-US"/>
          </a:p>
        </p:txBody>
      </p:sp>
    </p:spTree>
    <p:extLst>
      <p:ext uri="{BB962C8B-B14F-4D97-AF65-F5344CB8AC3E}">
        <p14:creationId xmlns:p14="http://schemas.microsoft.com/office/powerpoint/2010/main" val="2087689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pubmed/?term=Ruhnke%20AM%5BAuthor%5D&amp;cauthor=true&amp;cauthor_uid=31223561" TargetMode="External"/><Relationship Id="rId2" Type="http://schemas.openxmlformats.org/officeDocument/2006/relationships/hyperlink" Target="https://www.ncbi.nlm.nih.gov/pubmed/?term=Lilly%20CL%5BAuthor%5D&amp;cauthor=true&amp;cauthor_uid=31223561" TargetMode="External"/><Relationship Id="rId1" Type="http://schemas.openxmlformats.org/officeDocument/2006/relationships/slideLayout" Target="../slideLayouts/slideLayout2.xml"/><Relationship Id="rId6" Type="http://schemas.openxmlformats.org/officeDocument/2006/relationships/hyperlink" Target="https://www.ncbi.nlm.nih.gov/pubmed/?term=Leonard%20CE%5BAuthor%5D&amp;cauthor=true&amp;cauthor_uid=31223561" TargetMode="External"/><Relationship Id="rId5" Type="http://schemas.openxmlformats.org/officeDocument/2006/relationships/hyperlink" Target="https://www.ncbi.nlm.nih.gov/pubmed/?term=Umer%20A%5BAuthor%5D&amp;cauthor=true&amp;cauthor_uid=31223561" TargetMode="External"/><Relationship Id="rId4" Type="http://schemas.openxmlformats.org/officeDocument/2006/relationships/hyperlink" Target="https://www.ncbi.nlm.nih.gov/pubmed/?term=Breyel%20J%5BAuthor%5D&amp;cauthor=true&amp;cauthor_uid=3122356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154C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Google Shape;60;p13">
            <a:extLst>
              <a:ext uri="{FF2B5EF4-FFF2-40B4-BE49-F238E27FC236}">
                <a16:creationId xmlns:a16="http://schemas.microsoft.com/office/drawing/2014/main" id="{2AC634B5-5420-6C41-9683-86362ED42F22}"/>
              </a:ext>
            </a:extLst>
          </p:cNvPr>
          <p:cNvSpPr txBox="1"/>
          <p:nvPr/>
        </p:nvSpPr>
        <p:spPr>
          <a:xfrm>
            <a:off x="694510" y="1487272"/>
            <a:ext cx="2743200" cy="2743200"/>
          </a:xfrm>
          <a:prstGeom prst="ellipse">
            <a:avLst/>
          </a:prstGeom>
          <a:solidFill>
            <a:srgbClr val="262626"/>
          </a:solidFill>
          <a:ln w="174625" cmpd="thinThick">
            <a:solidFill>
              <a:srgbClr val="262626"/>
            </a:solidFill>
          </a:ln>
        </p:spPr>
        <p:txBody>
          <a:bodyPr spcFirstLastPara="1" vert="horz" lIns="91440" tIns="45720" rIns="91440" bIns="45720" rtlCol="0" anchor="ctr" anchorCtr="0">
            <a:normAutofit/>
          </a:bodyPr>
          <a:lstStyle/>
          <a:p>
            <a:pPr marL="0" marR="0" lvl="0" indent="0" algn="ctr">
              <a:lnSpc>
                <a:spcPct val="90000"/>
              </a:lnSpc>
              <a:spcBef>
                <a:spcPct val="0"/>
              </a:spcBef>
              <a:spcAft>
                <a:spcPts val="600"/>
              </a:spcAft>
            </a:pPr>
            <a:r>
              <a:rPr lang="en-US" sz="1600" b="0" i="0" u="none" strike="noStrike" cap="none" dirty="0">
                <a:solidFill>
                  <a:srgbClr val="FFFFFF"/>
                </a:solidFill>
                <a:latin typeface="+mj-lt"/>
                <a:ea typeface="+mj-ea"/>
                <a:cs typeface="+mj-cs"/>
                <a:sym typeface="Arial"/>
              </a:rPr>
              <a:t>Omar F Duenas</a:t>
            </a:r>
            <a:endParaRPr lang="en-US" sz="1600" dirty="0">
              <a:solidFill>
                <a:srgbClr val="FFFFFF"/>
              </a:solidFill>
              <a:latin typeface="+mj-lt"/>
              <a:ea typeface="+mj-ea"/>
              <a:cs typeface="+mj-cs"/>
              <a:sym typeface="Arial"/>
            </a:endParaRPr>
          </a:p>
          <a:p>
            <a:pPr marL="0" marR="0" lvl="0" indent="0" algn="ctr">
              <a:lnSpc>
                <a:spcPct val="90000"/>
              </a:lnSpc>
              <a:spcBef>
                <a:spcPct val="0"/>
              </a:spcBef>
              <a:spcAft>
                <a:spcPts val="600"/>
              </a:spcAft>
            </a:pPr>
            <a:r>
              <a:rPr lang="en-US" sz="1600" b="0" i="0" u="none" strike="noStrike" cap="none" dirty="0">
                <a:solidFill>
                  <a:srgbClr val="FFFFFF"/>
                </a:solidFill>
                <a:latin typeface="+mj-lt"/>
                <a:ea typeface="+mj-ea"/>
                <a:cs typeface="+mj-cs"/>
                <a:sym typeface="Arial"/>
              </a:rPr>
              <a:t>MD, MPH, MS</a:t>
            </a:r>
          </a:p>
          <a:p>
            <a:pPr marL="0" marR="0" lvl="0" indent="0" algn="ctr">
              <a:lnSpc>
                <a:spcPct val="90000"/>
              </a:lnSpc>
              <a:spcBef>
                <a:spcPct val="0"/>
              </a:spcBef>
              <a:spcAft>
                <a:spcPts val="600"/>
              </a:spcAft>
            </a:pPr>
            <a:r>
              <a:rPr lang="en-US" sz="1600" dirty="0">
                <a:solidFill>
                  <a:srgbClr val="FFFFFF"/>
                </a:solidFill>
                <a:latin typeface="+mj-lt"/>
                <a:ea typeface="+mj-ea"/>
                <a:cs typeface="+mj-cs"/>
                <a:sym typeface="Arial"/>
              </a:rPr>
              <a:t>Associate Professor of Obstetrics and Gynecology WVU</a:t>
            </a:r>
          </a:p>
          <a:p>
            <a:pPr marL="0" marR="0" lvl="0" indent="0" algn="ctr">
              <a:lnSpc>
                <a:spcPct val="90000"/>
              </a:lnSpc>
              <a:spcBef>
                <a:spcPct val="0"/>
              </a:spcBef>
              <a:spcAft>
                <a:spcPts val="600"/>
              </a:spcAft>
            </a:pPr>
            <a:endParaRPr lang="en-US" sz="1600" b="0" i="0" u="none" strike="noStrike" cap="none" dirty="0">
              <a:solidFill>
                <a:srgbClr val="FFFFFF"/>
              </a:solidFill>
              <a:latin typeface="+mj-lt"/>
              <a:ea typeface="+mj-ea"/>
              <a:cs typeface="+mj-cs"/>
              <a:sym typeface="Arial"/>
            </a:endParaRPr>
          </a:p>
        </p:txBody>
      </p:sp>
      <p:pic>
        <p:nvPicPr>
          <p:cNvPr id="2" name="Picture 4">
            <a:extLst>
              <a:ext uri="{FF2B5EF4-FFF2-40B4-BE49-F238E27FC236}">
                <a16:creationId xmlns:a16="http://schemas.microsoft.com/office/drawing/2014/main" id="{FB25D98D-F48D-4A4E-9C47-F6AE3D8D12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00085" y="1451198"/>
            <a:ext cx="2137051" cy="290779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VU Health Sciences - Home | Facebook">
            <a:extLst>
              <a:ext uri="{FF2B5EF4-FFF2-40B4-BE49-F238E27FC236}">
                <a16:creationId xmlns:a16="http://schemas.microsoft.com/office/drawing/2014/main" id="{8CCC64AF-AA36-4919-9362-F89D1079768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44687" y="1451198"/>
            <a:ext cx="2907792" cy="2907792"/>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59;p13">
            <a:extLst>
              <a:ext uri="{FF2B5EF4-FFF2-40B4-BE49-F238E27FC236}">
                <a16:creationId xmlns:a16="http://schemas.microsoft.com/office/drawing/2014/main" id="{A4AF9A43-C587-3B47-9A91-61DCBCFBF051}"/>
              </a:ext>
            </a:extLst>
          </p:cNvPr>
          <p:cNvSpPr txBox="1"/>
          <p:nvPr/>
        </p:nvSpPr>
        <p:spPr>
          <a:xfrm>
            <a:off x="2202024" y="4884873"/>
            <a:ext cx="9024775" cy="1292090"/>
          </a:xfrm>
          <a:prstGeom prst="rect">
            <a:avLst/>
          </a:prstGeom>
        </p:spPr>
        <p:txBody>
          <a:bodyPr spcFirstLastPara="1" vert="horz" lIns="91440" tIns="45720" rIns="91440" bIns="45720" rtlCol="0" anchorCtr="0">
            <a:normAutofit fontScale="92500"/>
          </a:bodyPr>
          <a:lstStyle/>
          <a:p>
            <a:pPr>
              <a:lnSpc>
                <a:spcPct val="90000"/>
              </a:lnSpc>
              <a:spcAft>
                <a:spcPts val="600"/>
              </a:spcAft>
            </a:pPr>
            <a:r>
              <a:rPr lang="en-US" sz="2400" b="1" dirty="0">
                <a:effectLst/>
              </a:rPr>
              <a:t>Perinatal outcomes in women referred to the WVU Medicine Obstetrics and Gynecology’s Drug Free Moms and Babies program. A program designed for women with substance use disorder in West Virginia</a:t>
            </a:r>
            <a:endParaRPr lang="en-US" sz="2400" b="1" dirty="0"/>
          </a:p>
        </p:txBody>
      </p:sp>
    </p:spTree>
    <p:extLst>
      <p:ext uri="{BB962C8B-B14F-4D97-AF65-F5344CB8AC3E}">
        <p14:creationId xmlns:p14="http://schemas.microsoft.com/office/powerpoint/2010/main" val="2841656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038D9-4BE6-4E23-86F4-C481487271FA}"/>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93D35E5F-1507-4182-BF5D-C4C8912077F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DFMB/ACE</a:t>
            </a:r>
          </a:p>
          <a:p>
            <a:pPr lvl="1"/>
            <a:r>
              <a:rPr lang="en-US" b="0" i="0" dirty="0">
                <a:solidFill>
                  <a:srgbClr val="000000"/>
                </a:solidFill>
                <a:effectLst/>
                <a:latin typeface="Times New Roman" panose="02020603050405020304" pitchFamily="18" charset="0"/>
              </a:rPr>
              <a:t>Members of the DFMB/ACE team help to connect participants to treatment that meets their needs</a:t>
            </a:r>
          </a:p>
          <a:p>
            <a:pPr lvl="1"/>
            <a:r>
              <a:rPr lang="en-US" b="0" i="0" dirty="0">
                <a:solidFill>
                  <a:srgbClr val="000000"/>
                </a:solidFill>
                <a:effectLst/>
                <a:latin typeface="Times New Roman" panose="02020603050405020304" pitchFamily="18" charset="0"/>
              </a:rPr>
              <a:t>Participants are encouraged to engage in recovery-based meetings, such as Celebrate Recovery or Narcotics Anonymous, and are referred to local and online meetings and support groups regularly</a:t>
            </a:r>
          </a:p>
          <a:p>
            <a:pPr lvl="1"/>
            <a:r>
              <a:rPr lang="en-US" b="0" i="0" dirty="0">
                <a:solidFill>
                  <a:srgbClr val="000000"/>
                </a:solidFill>
                <a:effectLst/>
                <a:latin typeface="Times New Roman" panose="02020603050405020304" pitchFamily="18" charset="0"/>
              </a:rPr>
              <a:t>A program coordinator completes ongoing needs assessments and referrals to services. A key component of program success is access to a Peer Recovery Support Specialist via phone/text for immediate support needs.</a:t>
            </a:r>
            <a:endParaRPr lang="en-US" dirty="0"/>
          </a:p>
        </p:txBody>
      </p:sp>
    </p:spTree>
    <p:extLst>
      <p:ext uri="{BB962C8B-B14F-4D97-AF65-F5344CB8AC3E}">
        <p14:creationId xmlns:p14="http://schemas.microsoft.com/office/powerpoint/2010/main" val="1328336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9B142E-AF46-F544-BC64-040CD4178743}"/>
              </a:ext>
            </a:extLst>
          </p:cNvPr>
          <p:cNvSpPr>
            <a:spLocks noGrp="1"/>
          </p:cNvSpPr>
          <p:nvPr>
            <p:ph type="title"/>
          </p:nvPr>
        </p:nvSpPr>
        <p:spPr>
          <a:xfrm>
            <a:off x="398197" y="626643"/>
            <a:ext cx="10290397" cy="572700"/>
          </a:xfrm>
        </p:spPr>
        <p:txBody>
          <a:bodyPr>
            <a:normAutofit fontScale="90000"/>
          </a:bodyPr>
          <a:lstStyle/>
          <a:p>
            <a:r>
              <a:rPr lang="en-US" dirty="0"/>
              <a:t>Results</a:t>
            </a:r>
          </a:p>
        </p:txBody>
      </p:sp>
      <p:sp>
        <p:nvSpPr>
          <p:cNvPr id="6" name="TextBox 5">
            <a:extLst>
              <a:ext uri="{FF2B5EF4-FFF2-40B4-BE49-F238E27FC236}">
                <a16:creationId xmlns:a16="http://schemas.microsoft.com/office/drawing/2014/main" id="{9525D136-4EC3-4C9F-9391-5963A4E63709}"/>
              </a:ext>
            </a:extLst>
          </p:cNvPr>
          <p:cNvSpPr txBox="1"/>
          <p:nvPr/>
        </p:nvSpPr>
        <p:spPr>
          <a:xfrm>
            <a:off x="3047238" y="-16536465"/>
            <a:ext cx="6094476" cy="14688316"/>
          </a:xfrm>
          <a:prstGeom prst="rect">
            <a:avLst/>
          </a:prstGeom>
          <a:noFill/>
        </p:spPr>
        <p:txBody>
          <a:bodyPr wrap="square">
            <a:spAutoFit/>
          </a:bodyPr>
          <a:lstStyle/>
          <a:p>
            <a:pPr algn="just">
              <a:lnSpc>
                <a:spcPct val="120000"/>
              </a:lnSpc>
            </a:pPr>
            <a:r>
              <a:rPr lang="en-US" sz="2400" dirty="0">
                <a:solidFill>
                  <a:srgbClr val="002060"/>
                </a:solidFill>
              </a:rPr>
              <a:t>This study was approved by the Institutional Review Board at WVU </a:t>
            </a:r>
          </a:p>
          <a:p>
            <a:pPr algn="just">
              <a:lnSpc>
                <a:spcPct val="120000"/>
              </a:lnSpc>
            </a:pPr>
            <a:r>
              <a:rPr lang="en-US" sz="2400" dirty="0">
                <a:solidFill>
                  <a:srgbClr val="002060"/>
                </a:solidFill>
              </a:rPr>
              <a:t>Electronic medical records beginning in January 2016 to April 2020 were collected</a:t>
            </a:r>
          </a:p>
          <a:p>
            <a:pPr algn="just">
              <a:lnSpc>
                <a:spcPct val="120000"/>
              </a:lnSpc>
            </a:pPr>
            <a:r>
              <a:rPr lang="en-US" sz="2400" dirty="0">
                <a:solidFill>
                  <a:srgbClr val="002060"/>
                </a:solidFill>
              </a:rPr>
              <a:t>Data was organized with Research Electronic Data Capture, a secure, web-based application used to support research studies </a:t>
            </a:r>
          </a:p>
          <a:p>
            <a:pPr algn="just">
              <a:lnSpc>
                <a:spcPct val="120000"/>
              </a:lnSpc>
            </a:pPr>
            <a:r>
              <a:rPr lang="en-US" sz="2400" dirty="0">
                <a:solidFill>
                  <a:srgbClr val="002060"/>
                </a:solidFill>
              </a:rPr>
              <a:t>Only subjects over the age of 18 were in the study </a:t>
            </a:r>
          </a:p>
          <a:p>
            <a:pPr algn="just">
              <a:lnSpc>
                <a:spcPct val="120000"/>
              </a:lnSpc>
            </a:pPr>
            <a:r>
              <a:rPr lang="en-US" sz="2400" dirty="0">
                <a:solidFill>
                  <a:srgbClr val="002060"/>
                </a:solidFill>
              </a:rPr>
              <a:t>Prior to the surgery, demographic information was collected:</a:t>
            </a:r>
          </a:p>
          <a:p>
            <a:pPr lvl="1" algn="just">
              <a:lnSpc>
                <a:spcPct val="120000"/>
              </a:lnSpc>
            </a:pPr>
            <a:r>
              <a:rPr lang="en-US" sz="24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400" dirty="0">
                <a:solidFill>
                  <a:srgbClr val="002060"/>
                </a:solidFill>
              </a:rPr>
              <a:t>Indication for hysterectomy were recorded as either AUB (including fibroids), POP (including pelvic floor relaxation), or other </a:t>
            </a:r>
          </a:p>
          <a:p>
            <a:pPr algn="just">
              <a:lnSpc>
                <a:spcPct val="120000"/>
              </a:lnSpc>
            </a:pPr>
            <a:r>
              <a:rPr lang="en-US" sz="2400" dirty="0">
                <a:solidFill>
                  <a:srgbClr val="002060"/>
                </a:solidFill>
              </a:rPr>
              <a:t>On the day of surgery, operative variables were recorded:</a:t>
            </a:r>
          </a:p>
          <a:p>
            <a:pPr lvl="1" algn="just">
              <a:lnSpc>
                <a:spcPct val="120000"/>
              </a:lnSpc>
            </a:pPr>
            <a:r>
              <a:rPr lang="en-US" sz="2400" dirty="0">
                <a:solidFill>
                  <a:srgbClr val="002060"/>
                </a:solidFill>
              </a:rPr>
              <a:t>Duration of procedure, uteri weight, use of BVS device, fallopian tube removal through the vaginal canal, loss of blood, and complications</a:t>
            </a:r>
          </a:p>
          <a:p>
            <a:pPr lvl="1" algn="just">
              <a:lnSpc>
                <a:spcPct val="120000"/>
              </a:lnSpc>
            </a:pPr>
            <a:r>
              <a:rPr lang="en-US" sz="24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400" dirty="0">
                <a:solidFill>
                  <a:srgbClr val="002060"/>
                </a:solidFill>
              </a:rPr>
              <a:t>Statistical analysis was conducted using a Chi squared test </a:t>
            </a:r>
          </a:p>
          <a:p>
            <a:pPr algn="just">
              <a:lnSpc>
                <a:spcPct val="120000"/>
              </a:lnSpc>
            </a:pPr>
            <a:r>
              <a:rPr lang="en-US" sz="2400" dirty="0">
                <a:solidFill>
                  <a:srgbClr val="002060"/>
                </a:solidFill>
              </a:rPr>
              <a:t>Significance was set using a p-value of &lt;0.05 </a:t>
            </a:r>
          </a:p>
        </p:txBody>
      </p:sp>
      <p:sp>
        <p:nvSpPr>
          <p:cNvPr id="7" name="TextBox 6">
            <a:extLst>
              <a:ext uri="{FF2B5EF4-FFF2-40B4-BE49-F238E27FC236}">
                <a16:creationId xmlns:a16="http://schemas.microsoft.com/office/drawing/2014/main" id="{71468370-C1A8-42DE-900E-F07B1FEABCA2}"/>
              </a:ext>
            </a:extLst>
          </p:cNvPr>
          <p:cNvSpPr txBox="1"/>
          <p:nvPr/>
        </p:nvSpPr>
        <p:spPr>
          <a:xfrm>
            <a:off x="3047238" y="-24807213"/>
            <a:ext cx="6094476" cy="20223357"/>
          </a:xfrm>
          <a:prstGeom prst="rect">
            <a:avLst/>
          </a:prstGeom>
          <a:noFill/>
        </p:spPr>
        <p:txBody>
          <a:bodyPr wrap="square">
            <a:spAutoFit/>
          </a:bodyPr>
          <a:lstStyle/>
          <a:p>
            <a:pPr algn="just">
              <a:lnSpc>
                <a:spcPct val="120000"/>
              </a:lnSpc>
            </a:pPr>
            <a:r>
              <a:rPr lang="en-US" sz="2800" dirty="0">
                <a:solidFill>
                  <a:srgbClr val="002060"/>
                </a:solidFill>
              </a:rPr>
              <a:t>This study was approved by the Institutional Review Board at WVU </a:t>
            </a:r>
          </a:p>
          <a:p>
            <a:pPr algn="just">
              <a:lnSpc>
                <a:spcPct val="120000"/>
              </a:lnSpc>
            </a:pPr>
            <a:r>
              <a:rPr lang="en-US" sz="2800" dirty="0">
                <a:solidFill>
                  <a:srgbClr val="002060"/>
                </a:solidFill>
              </a:rPr>
              <a:t>Electronic medical records beginning in January 2016 to April 2020 were collected</a:t>
            </a:r>
          </a:p>
          <a:p>
            <a:pPr algn="just">
              <a:lnSpc>
                <a:spcPct val="120000"/>
              </a:lnSpc>
            </a:pPr>
            <a:r>
              <a:rPr lang="en-US" sz="2800" dirty="0">
                <a:solidFill>
                  <a:srgbClr val="002060"/>
                </a:solidFill>
              </a:rPr>
              <a:t>Data was organized with Research Electronic Data Capture, a secure, web-based application used to support research studies </a:t>
            </a:r>
          </a:p>
          <a:p>
            <a:pPr algn="just">
              <a:lnSpc>
                <a:spcPct val="120000"/>
              </a:lnSpc>
            </a:pPr>
            <a:r>
              <a:rPr lang="en-US" sz="2800" dirty="0">
                <a:solidFill>
                  <a:srgbClr val="002060"/>
                </a:solidFill>
              </a:rPr>
              <a:t>Only subjects over the age of 18 were in the study </a:t>
            </a:r>
          </a:p>
          <a:p>
            <a:pPr algn="just">
              <a:lnSpc>
                <a:spcPct val="120000"/>
              </a:lnSpc>
            </a:pPr>
            <a:r>
              <a:rPr lang="en-US" sz="2800" dirty="0">
                <a:solidFill>
                  <a:srgbClr val="002060"/>
                </a:solidFill>
              </a:rPr>
              <a:t>Prior to the surgery, demographic information was collected:</a:t>
            </a:r>
          </a:p>
          <a:p>
            <a:pPr lvl="1" algn="just">
              <a:lnSpc>
                <a:spcPct val="120000"/>
              </a:lnSpc>
            </a:pPr>
            <a:r>
              <a:rPr lang="en-US" sz="28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800" dirty="0">
                <a:solidFill>
                  <a:srgbClr val="002060"/>
                </a:solidFill>
              </a:rPr>
              <a:t>Indication for hysterectomy were recorded as either AUB (including fibroids), POP (including pelvic floor relaxation), or other </a:t>
            </a:r>
          </a:p>
          <a:p>
            <a:pPr algn="just">
              <a:lnSpc>
                <a:spcPct val="120000"/>
              </a:lnSpc>
            </a:pPr>
            <a:r>
              <a:rPr lang="en-US" sz="2800" dirty="0">
                <a:solidFill>
                  <a:srgbClr val="002060"/>
                </a:solidFill>
              </a:rPr>
              <a:t>On the day of surgery, operative variables were recorded:</a:t>
            </a:r>
          </a:p>
          <a:p>
            <a:pPr lvl="1" algn="just">
              <a:lnSpc>
                <a:spcPct val="120000"/>
              </a:lnSpc>
            </a:pPr>
            <a:r>
              <a:rPr lang="en-US" sz="2800" dirty="0">
                <a:solidFill>
                  <a:srgbClr val="002060"/>
                </a:solidFill>
              </a:rPr>
              <a:t>Duration of procedure, uteri weight, use of BVS device, fallopian tube removal through the vaginal canal, loss of blood, and complications</a:t>
            </a:r>
          </a:p>
          <a:p>
            <a:pPr lvl="1" algn="just">
              <a:lnSpc>
                <a:spcPct val="120000"/>
              </a:lnSpc>
            </a:pPr>
            <a:r>
              <a:rPr lang="en-US" sz="28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800" dirty="0">
                <a:solidFill>
                  <a:srgbClr val="002060"/>
                </a:solidFill>
              </a:rPr>
              <a:t>Statistical analysis was conducted using a Chi squared test </a:t>
            </a:r>
          </a:p>
          <a:p>
            <a:pPr algn="just">
              <a:lnSpc>
                <a:spcPct val="120000"/>
              </a:lnSpc>
            </a:pPr>
            <a:r>
              <a:rPr lang="en-US" sz="2800" dirty="0">
                <a:solidFill>
                  <a:srgbClr val="002060"/>
                </a:solidFill>
              </a:rPr>
              <a:t>Significance was set using a p-value of &lt;0.05 </a:t>
            </a:r>
          </a:p>
        </p:txBody>
      </p:sp>
      <p:sp>
        <p:nvSpPr>
          <p:cNvPr id="8" name="Google Shape;72;p15">
            <a:extLst>
              <a:ext uri="{FF2B5EF4-FFF2-40B4-BE49-F238E27FC236}">
                <a16:creationId xmlns:a16="http://schemas.microsoft.com/office/drawing/2014/main" id="{2DE20701-22C6-44EC-BCC1-24DE006A0967}"/>
              </a:ext>
            </a:extLst>
          </p:cNvPr>
          <p:cNvSpPr txBox="1">
            <a:spLocks/>
          </p:cNvSpPr>
          <p:nvPr/>
        </p:nvSpPr>
        <p:spPr>
          <a:xfrm>
            <a:off x="311700" y="1527378"/>
            <a:ext cx="3848820"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r>
              <a:rPr lang="en-US" sz="1800" b="0" dirty="0">
                <a:effectLst/>
                <a:latin typeface="Arial" panose="020B0604020202020204" pitchFamily="34" charset="0"/>
                <a:ea typeface="Times New Roman" panose="02020603050405020304" pitchFamily="18" charset="0"/>
              </a:rPr>
              <a:t>Non-DFMB </a:t>
            </a:r>
          </a:p>
          <a:p>
            <a:pPr marL="457200" lvl="1"/>
            <a:r>
              <a:rPr lang="en-US" sz="1400" b="0" dirty="0">
                <a:effectLst/>
                <a:latin typeface="Arial" panose="020B0604020202020204" pitchFamily="34" charset="0"/>
                <a:ea typeface="Times New Roman" panose="02020603050405020304" pitchFamily="18" charset="0"/>
              </a:rPr>
              <a:t>734 patients who had a positive urine toxicology analysis</a:t>
            </a:r>
          </a:p>
          <a:p>
            <a:pPr marL="457200" lvl="1"/>
            <a:r>
              <a:rPr lang="en-US" sz="1400" dirty="0">
                <a:ea typeface="Times New Roman" panose="02020603050405020304" pitchFamily="18" charset="0"/>
              </a:rPr>
              <a:t>Declined or were not part of the </a:t>
            </a:r>
            <a:r>
              <a:rPr lang="en-US" sz="1400" b="0" dirty="0">
                <a:effectLst/>
                <a:latin typeface="Arial" panose="020B0604020202020204" pitchFamily="34" charset="0"/>
                <a:ea typeface="Times New Roman" panose="02020603050405020304" pitchFamily="18" charset="0"/>
              </a:rPr>
              <a:t>DFMB intervention</a:t>
            </a:r>
          </a:p>
          <a:p>
            <a:pPr marL="0" marR="0"/>
            <a:r>
              <a:rPr lang="en-US" sz="1800" dirty="0">
                <a:ea typeface="Times New Roman" panose="02020603050405020304" pitchFamily="18" charset="0"/>
              </a:rPr>
              <a:t>DFMB</a:t>
            </a:r>
          </a:p>
          <a:p>
            <a:pPr marL="457200" lvl="1"/>
            <a:r>
              <a:rPr lang="en-US" sz="1400" b="0" dirty="0">
                <a:effectLst/>
                <a:latin typeface="Arial" panose="020B0604020202020204" pitchFamily="34" charset="0"/>
                <a:ea typeface="Times New Roman" panose="02020603050405020304" pitchFamily="18" charset="0"/>
              </a:rPr>
              <a:t>134 patients accepted the intervention. </a:t>
            </a:r>
          </a:p>
          <a:p>
            <a:pPr marL="0" indent="0" algn="just">
              <a:lnSpc>
                <a:spcPct val="120000"/>
              </a:lnSpc>
              <a:buNone/>
            </a:pPr>
            <a:endParaRPr lang="en-US" sz="1400" dirty="0"/>
          </a:p>
          <a:p>
            <a:pPr marL="0" indent="0" algn="just">
              <a:buNone/>
            </a:pPr>
            <a:r>
              <a:rPr lang="en-US" sz="1400" dirty="0"/>
              <a:t> </a:t>
            </a:r>
          </a:p>
        </p:txBody>
      </p:sp>
      <p:pic>
        <p:nvPicPr>
          <p:cNvPr id="9" name="Picture 8">
            <a:extLst>
              <a:ext uri="{FF2B5EF4-FFF2-40B4-BE49-F238E27FC236}">
                <a16:creationId xmlns:a16="http://schemas.microsoft.com/office/drawing/2014/main" id="{41D1545E-FC97-422B-B18F-C2EDBCF721D8}"/>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14" name="Picture 6">
            <a:extLst>
              <a:ext uri="{FF2B5EF4-FFF2-40B4-BE49-F238E27FC236}">
                <a16:creationId xmlns:a16="http://schemas.microsoft.com/office/drawing/2014/main" id="{5A1479F7-72C2-47B7-891B-4919CCFE7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31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9B142E-AF46-F544-BC64-040CD4178743}"/>
              </a:ext>
            </a:extLst>
          </p:cNvPr>
          <p:cNvSpPr>
            <a:spLocks noGrp="1"/>
          </p:cNvSpPr>
          <p:nvPr>
            <p:ph type="title"/>
          </p:nvPr>
        </p:nvSpPr>
        <p:spPr>
          <a:xfrm>
            <a:off x="398197" y="626643"/>
            <a:ext cx="10290397" cy="572700"/>
          </a:xfrm>
        </p:spPr>
        <p:txBody>
          <a:bodyPr>
            <a:normAutofit fontScale="90000"/>
          </a:bodyPr>
          <a:lstStyle/>
          <a:p>
            <a:r>
              <a:rPr lang="en-US" dirty="0"/>
              <a:t>Results</a:t>
            </a:r>
          </a:p>
        </p:txBody>
      </p:sp>
      <p:sp>
        <p:nvSpPr>
          <p:cNvPr id="6" name="TextBox 5">
            <a:extLst>
              <a:ext uri="{FF2B5EF4-FFF2-40B4-BE49-F238E27FC236}">
                <a16:creationId xmlns:a16="http://schemas.microsoft.com/office/drawing/2014/main" id="{9525D136-4EC3-4C9F-9391-5963A4E63709}"/>
              </a:ext>
            </a:extLst>
          </p:cNvPr>
          <p:cNvSpPr txBox="1"/>
          <p:nvPr/>
        </p:nvSpPr>
        <p:spPr>
          <a:xfrm>
            <a:off x="3047238" y="-16536465"/>
            <a:ext cx="6094476" cy="14688316"/>
          </a:xfrm>
          <a:prstGeom prst="rect">
            <a:avLst/>
          </a:prstGeom>
          <a:noFill/>
        </p:spPr>
        <p:txBody>
          <a:bodyPr wrap="square">
            <a:spAutoFit/>
          </a:bodyPr>
          <a:lstStyle/>
          <a:p>
            <a:pPr algn="just">
              <a:lnSpc>
                <a:spcPct val="120000"/>
              </a:lnSpc>
            </a:pPr>
            <a:r>
              <a:rPr lang="en-US" sz="2400" dirty="0">
                <a:solidFill>
                  <a:srgbClr val="002060"/>
                </a:solidFill>
              </a:rPr>
              <a:t>This study was approved by the Institutional Review Board at WVU </a:t>
            </a:r>
          </a:p>
          <a:p>
            <a:pPr algn="just">
              <a:lnSpc>
                <a:spcPct val="120000"/>
              </a:lnSpc>
            </a:pPr>
            <a:r>
              <a:rPr lang="en-US" sz="2400" dirty="0">
                <a:solidFill>
                  <a:srgbClr val="002060"/>
                </a:solidFill>
              </a:rPr>
              <a:t>Electronic medical records beginning in January 2016 to April 2020 were collected</a:t>
            </a:r>
          </a:p>
          <a:p>
            <a:pPr algn="just">
              <a:lnSpc>
                <a:spcPct val="120000"/>
              </a:lnSpc>
            </a:pPr>
            <a:r>
              <a:rPr lang="en-US" sz="2400" dirty="0">
                <a:solidFill>
                  <a:srgbClr val="002060"/>
                </a:solidFill>
              </a:rPr>
              <a:t>Data was organized with Research Electronic Data Capture, a secure, web-based application used to support research studies </a:t>
            </a:r>
          </a:p>
          <a:p>
            <a:pPr algn="just">
              <a:lnSpc>
                <a:spcPct val="120000"/>
              </a:lnSpc>
            </a:pPr>
            <a:r>
              <a:rPr lang="en-US" sz="2400" dirty="0">
                <a:solidFill>
                  <a:srgbClr val="002060"/>
                </a:solidFill>
              </a:rPr>
              <a:t>Only subjects over the age of 18 were in the study </a:t>
            </a:r>
          </a:p>
          <a:p>
            <a:pPr algn="just">
              <a:lnSpc>
                <a:spcPct val="120000"/>
              </a:lnSpc>
            </a:pPr>
            <a:r>
              <a:rPr lang="en-US" sz="2400" dirty="0">
                <a:solidFill>
                  <a:srgbClr val="002060"/>
                </a:solidFill>
              </a:rPr>
              <a:t>Prior to the surgery, demographic information was collected:</a:t>
            </a:r>
          </a:p>
          <a:p>
            <a:pPr lvl="1" algn="just">
              <a:lnSpc>
                <a:spcPct val="120000"/>
              </a:lnSpc>
            </a:pPr>
            <a:r>
              <a:rPr lang="en-US" sz="24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400" dirty="0">
                <a:solidFill>
                  <a:srgbClr val="002060"/>
                </a:solidFill>
              </a:rPr>
              <a:t>Indication for hysterectomy were recorded as either AUB (including fibroids), POP (including pelvic floor relaxation), or other </a:t>
            </a:r>
          </a:p>
          <a:p>
            <a:pPr algn="just">
              <a:lnSpc>
                <a:spcPct val="120000"/>
              </a:lnSpc>
            </a:pPr>
            <a:r>
              <a:rPr lang="en-US" sz="2400" dirty="0">
                <a:solidFill>
                  <a:srgbClr val="002060"/>
                </a:solidFill>
              </a:rPr>
              <a:t>On the day of surgery, operative variables were recorded:</a:t>
            </a:r>
          </a:p>
          <a:p>
            <a:pPr lvl="1" algn="just">
              <a:lnSpc>
                <a:spcPct val="120000"/>
              </a:lnSpc>
            </a:pPr>
            <a:r>
              <a:rPr lang="en-US" sz="2400" dirty="0">
                <a:solidFill>
                  <a:srgbClr val="002060"/>
                </a:solidFill>
              </a:rPr>
              <a:t>Duration of procedure, uteri weight, use of BVS device, fallopian tube removal through the vaginal canal, loss of blood, and complications</a:t>
            </a:r>
          </a:p>
          <a:p>
            <a:pPr lvl="1" algn="just">
              <a:lnSpc>
                <a:spcPct val="120000"/>
              </a:lnSpc>
            </a:pPr>
            <a:r>
              <a:rPr lang="en-US" sz="24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400" dirty="0">
                <a:solidFill>
                  <a:srgbClr val="002060"/>
                </a:solidFill>
              </a:rPr>
              <a:t>Statistical analysis was conducted using a Chi squared test </a:t>
            </a:r>
          </a:p>
          <a:p>
            <a:pPr algn="just">
              <a:lnSpc>
                <a:spcPct val="120000"/>
              </a:lnSpc>
            </a:pPr>
            <a:r>
              <a:rPr lang="en-US" sz="2400" dirty="0">
                <a:solidFill>
                  <a:srgbClr val="002060"/>
                </a:solidFill>
              </a:rPr>
              <a:t>Significance was set using a p-value of &lt;0.05 </a:t>
            </a:r>
          </a:p>
        </p:txBody>
      </p:sp>
      <p:sp>
        <p:nvSpPr>
          <p:cNvPr id="7" name="TextBox 6">
            <a:extLst>
              <a:ext uri="{FF2B5EF4-FFF2-40B4-BE49-F238E27FC236}">
                <a16:creationId xmlns:a16="http://schemas.microsoft.com/office/drawing/2014/main" id="{71468370-C1A8-42DE-900E-F07B1FEABCA2}"/>
              </a:ext>
            </a:extLst>
          </p:cNvPr>
          <p:cNvSpPr txBox="1"/>
          <p:nvPr/>
        </p:nvSpPr>
        <p:spPr>
          <a:xfrm>
            <a:off x="3047238" y="-24807213"/>
            <a:ext cx="6094476" cy="20223357"/>
          </a:xfrm>
          <a:prstGeom prst="rect">
            <a:avLst/>
          </a:prstGeom>
          <a:noFill/>
        </p:spPr>
        <p:txBody>
          <a:bodyPr wrap="square">
            <a:spAutoFit/>
          </a:bodyPr>
          <a:lstStyle/>
          <a:p>
            <a:pPr algn="just">
              <a:lnSpc>
                <a:spcPct val="120000"/>
              </a:lnSpc>
            </a:pPr>
            <a:r>
              <a:rPr lang="en-US" sz="2800" dirty="0">
                <a:solidFill>
                  <a:srgbClr val="002060"/>
                </a:solidFill>
              </a:rPr>
              <a:t>This study was approved by the Institutional Review Board at WVU </a:t>
            </a:r>
          </a:p>
          <a:p>
            <a:pPr algn="just">
              <a:lnSpc>
                <a:spcPct val="120000"/>
              </a:lnSpc>
            </a:pPr>
            <a:r>
              <a:rPr lang="en-US" sz="2800" dirty="0">
                <a:solidFill>
                  <a:srgbClr val="002060"/>
                </a:solidFill>
              </a:rPr>
              <a:t>Electronic medical records beginning in January 2016 to April 2020 were collected</a:t>
            </a:r>
          </a:p>
          <a:p>
            <a:pPr algn="just">
              <a:lnSpc>
                <a:spcPct val="120000"/>
              </a:lnSpc>
            </a:pPr>
            <a:r>
              <a:rPr lang="en-US" sz="2800" dirty="0">
                <a:solidFill>
                  <a:srgbClr val="002060"/>
                </a:solidFill>
              </a:rPr>
              <a:t>Data was organized with Research Electronic Data Capture, a secure, web-based application used to support research studies </a:t>
            </a:r>
          </a:p>
          <a:p>
            <a:pPr algn="just">
              <a:lnSpc>
                <a:spcPct val="120000"/>
              </a:lnSpc>
            </a:pPr>
            <a:r>
              <a:rPr lang="en-US" sz="2800" dirty="0">
                <a:solidFill>
                  <a:srgbClr val="002060"/>
                </a:solidFill>
              </a:rPr>
              <a:t>Only subjects over the age of 18 were in the study </a:t>
            </a:r>
          </a:p>
          <a:p>
            <a:pPr algn="just">
              <a:lnSpc>
                <a:spcPct val="120000"/>
              </a:lnSpc>
            </a:pPr>
            <a:r>
              <a:rPr lang="en-US" sz="2800" dirty="0">
                <a:solidFill>
                  <a:srgbClr val="002060"/>
                </a:solidFill>
              </a:rPr>
              <a:t>Prior to the surgery, demographic information was collected:</a:t>
            </a:r>
          </a:p>
          <a:p>
            <a:pPr lvl="1" algn="just">
              <a:lnSpc>
                <a:spcPct val="120000"/>
              </a:lnSpc>
            </a:pPr>
            <a:r>
              <a:rPr lang="en-US" sz="28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800" dirty="0">
                <a:solidFill>
                  <a:srgbClr val="002060"/>
                </a:solidFill>
              </a:rPr>
              <a:t>Indication for hysterectomy were recorded as either AUB (including fibroids), POP (including pelvic floor relaxation), or other </a:t>
            </a:r>
          </a:p>
          <a:p>
            <a:pPr algn="just">
              <a:lnSpc>
                <a:spcPct val="120000"/>
              </a:lnSpc>
            </a:pPr>
            <a:r>
              <a:rPr lang="en-US" sz="2800" dirty="0">
                <a:solidFill>
                  <a:srgbClr val="002060"/>
                </a:solidFill>
              </a:rPr>
              <a:t>On the day of surgery, operative variables were recorded:</a:t>
            </a:r>
          </a:p>
          <a:p>
            <a:pPr lvl="1" algn="just">
              <a:lnSpc>
                <a:spcPct val="120000"/>
              </a:lnSpc>
            </a:pPr>
            <a:r>
              <a:rPr lang="en-US" sz="2800" dirty="0">
                <a:solidFill>
                  <a:srgbClr val="002060"/>
                </a:solidFill>
              </a:rPr>
              <a:t>Duration of procedure, uteri weight, use of BVS device, fallopian tube removal through the vaginal canal, loss of blood, and complications</a:t>
            </a:r>
          </a:p>
          <a:p>
            <a:pPr lvl="1" algn="just">
              <a:lnSpc>
                <a:spcPct val="120000"/>
              </a:lnSpc>
            </a:pPr>
            <a:r>
              <a:rPr lang="en-US" sz="28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800" dirty="0">
                <a:solidFill>
                  <a:srgbClr val="002060"/>
                </a:solidFill>
              </a:rPr>
              <a:t>Statistical analysis was conducted using a Chi squared test </a:t>
            </a:r>
          </a:p>
          <a:p>
            <a:pPr algn="just">
              <a:lnSpc>
                <a:spcPct val="120000"/>
              </a:lnSpc>
            </a:pPr>
            <a:r>
              <a:rPr lang="en-US" sz="2800" dirty="0">
                <a:solidFill>
                  <a:srgbClr val="002060"/>
                </a:solidFill>
              </a:rPr>
              <a:t>Significance was set using a p-value of &lt;0.05 </a:t>
            </a:r>
          </a:p>
        </p:txBody>
      </p:sp>
      <p:sp>
        <p:nvSpPr>
          <p:cNvPr id="8" name="Google Shape;72;p15">
            <a:extLst>
              <a:ext uri="{FF2B5EF4-FFF2-40B4-BE49-F238E27FC236}">
                <a16:creationId xmlns:a16="http://schemas.microsoft.com/office/drawing/2014/main" id="{2DE20701-22C6-44EC-BCC1-24DE006A0967}"/>
              </a:ext>
            </a:extLst>
          </p:cNvPr>
          <p:cNvSpPr txBox="1">
            <a:spLocks/>
          </p:cNvSpPr>
          <p:nvPr/>
        </p:nvSpPr>
        <p:spPr>
          <a:xfrm>
            <a:off x="311700" y="1527378"/>
            <a:ext cx="3848820"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r>
              <a:rPr lang="en-US" sz="1800" b="0" dirty="0">
                <a:effectLst/>
                <a:latin typeface="Arial" panose="020B0604020202020204" pitchFamily="34" charset="0"/>
                <a:ea typeface="Times New Roman" panose="02020603050405020304" pitchFamily="18" charset="0"/>
              </a:rPr>
              <a:t>Non-DFMB </a:t>
            </a:r>
          </a:p>
          <a:p>
            <a:pPr marL="457200" lvl="1"/>
            <a:r>
              <a:rPr lang="en-US" sz="1400" b="0" dirty="0">
                <a:effectLst/>
                <a:latin typeface="Arial" panose="020B0604020202020204" pitchFamily="34" charset="0"/>
                <a:ea typeface="Times New Roman" panose="02020603050405020304" pitchFamily="18" charset="0"/>
              </a:rPr>
              <a:t>734 patients who had a positive urine toxicology analysis</a:t>
            </a:r>
          </a:p>
          <a:p>
            <a:pPr marL="457200" lvl="1"/>
            <a:r>
              <a:rPr lang="en-US" sz="1400" dirty="0">
                <a:ea typeface="Times New Roman" panose="02020603050405020304" pitchFamily="18" charset="0"/>
              </a:rPr>
              <a:t>Declined or were not part of the </a:t>
            </a:r>
            <a:r>
              <a:rPr lang="en-US" sz="1400" b="0" dirty="0">
                <a:effectLst/>
                <a:latin typeface="Arial" panose="020B0604020202020204" pitchFamily="34" charset="0"/>
                <a:ea typeface="Times New Roman" panose="02020603050405020304" pitchFamily="18" charset="0"/>
              </a:rPr>
              <a:t>DFMB intervention</a:t>
            </a:r>
          </a:p>
          <a:p>
            <a:pPr marL="0" marR="0"/>
            <a:r>
              <a:rPr lang="en-US" sz="1800" dirty="0">
                <a:ea typeface="Times New Roman" panose="02020603050405020304" pitchFamily="18" charset="0"/>
              </a:rPr>
              <a:t>DFMB</a:t>
            </a:r>
          </a:p>
          <a:p>
            <a:pPr marL="457200" lvl="1"/>
            <a:r>
              <a:rPr lang="en-US" sz="1400" b="0" dirty="0">
                <a:effectLst/>
                <a:latin typeface="Arial" panose="020B0604020202020204" pitchFamily="34" charset="0"/>
                <a:ea typeface="Times New Roman" panose="02020603050405020304" pitchFamily="18" charset="0"/>
              </a:rPr>
              <a:t>134 patients accepted the intervention. </a:t>
            </a:r>
          </a:p>
          <a:p>
            <a:pPr marL="0" indent="0" algn="just">
              <a:lnSpc>
                <a:spcPct val="120000"/>
              </a:lnSpc>
              <a:buNone/>
            </a:pPr>
            <a:endParaRPr lang="en-US" sz="1400" dirty="0"/>
          </a:p>
          <a:p>
            <a:pPr marL="0" indent="0" algn="just">
              <a:buNone/>
            </a:pPr>
            <a:r>
              <a:rPr lang="en-US" sz="1400" dirty="0"/>
              <a:t> </a:t>
            </a:r>
          </a:p>
        </p:txBody>
      </p:sp>
      <p:pic>
        <p:nvPicPr>
          <p:cNvPr id="9" name="Picture 8">
            <a:extLst>
              <a:ext uri="{FF2B5EF4-FFF2-40B4-BE49-F238E27FC236}">
                <a16:creationId xmlns:a16="http://schemas.microsoft.com/office/drawing/2014/main" id="{41D1545E-FC97-422B-B18F-C2EDBCF721D8}"/>
              </a:ext>
            </a:extLst>
          </p:cNvPr>
          <p:cNvPicPr>
            <a:picLocks noChangeAspect="1"/>
          </p:cNvPicPr>
          <p:nvPr/>
        </p:nvPicPr>
        <p:blipFill>
          <a:blip r:embed="rId2"/>
          <a:stretch>
            <a:fillRect/>
          </a:stretch>
        </p:blipFill>
        <p:spPr>
          <a:xfrm>
            <a:off x="7973592" y="5908150"/>
            <a:ext cx="3448050" cy="504825"/>
          </a:xfrm>
          <a:prstGeom prst="rect">
            <a:avLst/>
          </a:prstGeom>
        </p:spPr>
      </p:pic>
      <p:graphicFrame>
        <p:nvGraphicFramePr>
          <p:cNvPr id="2" name="Table 1">
            <a:extLst>
              <a:ext uri="{FF2B5EF4-FFF2-40B4-BE49-F238E27FC236}">
                <a16:creationId xmlns:a16="http://schemas.microsoft.com/office/drawing/2014/main" id="{A9C5AE1B-9B50-48E2-B1FF-9481FC7EEF80}"/>
              </a:ext>
            </a:extLst>
          </p:cNvPr>
          <p:cNvGraphicFramePr>
            <a:graphicFrameLocks noGrp="1"/>
          </p:cNvGraphicFramePr>
          <p:nvPr/>
        </p:nvGraphicFramePr>
        <p:xfrm>
          <a:off x="4723978" y="1973668"/>
          <a:ext cx="6350635" cy="1939798"/>
        </p:xfrm>
        <a:graphic>
          <a:graphicData uri="http://schemas.openxmlformats.org/drawingml/2006/table">
            <a:tbl>
              <a:tblPr firstRow="1" firstCol="1" bandRow="1">
                <a:tableStyleId>{5C22544A-7EE6-4342-B048-85BDC9FD1C3A}</a:tableStyleId>
              </a:tblPr>
              <a:tblGrid>
                <a:gridCol w="1661795">
                  <a:extLst>
                    <a:ext uri="{9D8B030D-6E8A-4147-A177-3AD203B41FA5}">
                      <a16:colId xmlns:a16="http://schemas.microsoft.com/office/drawing/2014/main" val="290078555"/>
                    </a:ext>
                  </a:extLst>
                </a:gridCol>
                <a:gridCol w="1172210">
                  <a:extLst>
                    <a:ext uri="{9D8B030D-6E8A-4147-A177-3AD203B41FA5}">
                      <a16:colId xmlns:a16="http://schemas.microsoft.com/office/drawing/2014/main" val="2910941289"/>
                    </a:ext>
                  </a:extLst>
                </a:gridCol>
                <a:gridCol w="1172210">
                  <a:extLst>
                    <a:ext uri="{9D8B030D-6E8A-4147-A177-3AD203B41FA5}">
                      <a16:colId xmlns:a16="http://schemas.microsoft.com/office/drawing/2014/main" val="3298648897"/>
                    </a:ext>
                  </a:extLst>
                </a:gridCol>
                <a:gridCol w="1172210">
                  <a:extLst>
                    <a:ext uri="{9D8B030D-6E8A-4147-A177-3AD203B41FA5}">
                      <a16:colId xmlns:a16="http://schemas.microsoft.com/office/drawing/2014/main" val="2946466205"/>
                    </a:ext>
                  </a:extLst>
                </a:gridCol>
                <a:gridCol w="1172210">
                  <a:extLst>
                    <a:ext uri="{9D8B030D-6E8A-4147-A177-3AD203B41FA5}">
                      <a16:colId xmlns:a16="http://schemas.microsoft.com/office/drawing/2014/main" val="2810790469"/>
                    </a:ext>
                  </a:extLst>
                </a:gridCol>
              </a:tblGrid>
              <a:tr h="1388110">
                <a:tc>
                  <a:txBody>
                    <a:bodyPr/>
                    <a:lstStyle/>
                    <a:p>
                      <a:pPr marL="0" marR="0">
                        <a:lnSpc>
                          <a:spcPct val="107000"/>
                        </a:lnSpc>
                        <a:spcBef>
                          <a:spcPts val="0"/>
                        </a:spcBef>
                        <a:spcAft>
                          <a:spcPts val="0"/>
                        </a:spcAft>
                      </a:pPr>
                      <a:r>
                        <a:rPr lang="en-US" sz="1200" dirty="0">
                          <a:effectLst/>
                        </a:rPr>
                        <a:t>Substance use*</a:t>
                      </a:r>
                      <a:endParaRPr lang="en-US" sz="1100" dirty="0">
                        <a:effectLst/>
                      </a:endParaRPr>
                    </a:p>
                    <a:p>
                      <a:pPr marL="0" marR="0">
                        <a:lnSpc>
                          <a:spcPct val="107000"/>
                        </a:lnSpc>
                        <a:spcBef>
                          <a:spcPts val="0"/>
                        </a:spcBef>
                        <a:spcAft>
                          <a:spcPts val="0"/>
                        </a:spcAft>
                      </a:pPr>
                      <a:r>
                        <a:rPr lang="en-US" sz="1200" dirty="0">
                          <a:effectLst/>
                        </a:rPr>
                        <a:t>   Alcohol</a:t>
                      </a:r>
                      <a:endParaRPr lang="en-US" sz="1100" dirty="0">
                        <a:effectLst/>
                      </a:endParaRPr>
                    </a:p>
                    <a:p>
                      <a:pPr marL="0" marR="0">
                        <a:lnSpc>
                          <a:spcPct val="107000"/>
                        </a:lnSpc>
                        <a:spcBef>
                          <a:spcPts val="0"/>
                        </a:spcBef>
                        <a:spcAft>
                          <a:spcPts val="0"/>
                        </a:spcAft>
                      </a:pPr>
                      <a:r>
                        <a:rPr lang="en-US" sz="1200" dirty="0">
                          <a:effectLst/>
                        </a:rPr>
                        <a:t>   Tobacco</a:t>
                      </a:r>
                      <a:endParaRPr lang="en-US" sz="1100" dirty="0">
                        <a:effectLst/>
                      </a:endParaRPr>
                    </a:p>
                    <a:p>
                      <a:pPr marL="0" marR="0">
                        <a:lnSpc>
                          <a:spcPct val="107000"/>
                        </a:lnSpc>
                        <a:spcBef>
                          <a:spcPts val="0"/>
                        </a:spcBef>
                        <a:spcAft>
                          <a:spcPts val="0"/>
                        </a:spcAft>
                      </a:pPr>
                      <a:r>
                        <a:rPr lang="en-US" sz="1200" dirty="0">
                          <a:effectLst/>
                        </a:rPr>
                        <a:t>   Cannabis</a:t>
                      </a:r>
                      <a:endParaRPr lang="en-US" sz="1100" dirty="0">
                        <a:effectLst/>
                      </a:endParaRPr>
                    </a:p>
                    <a:p>
                      <a:pPr marL="0" marR="0">
                        <a:lnSpc>
                          <a:spcPct val="107000"/>
                        </a:lnSpc>
                        <a:spcBef>
                          <a:spcPts val="0"/>
                        </a:spcBef>
                        <a:spcAft>
                          <a:spcPts val="0"/>
                        </a:spcAft>
                      </a:pPr>
                      <a:r>
                        <a:rPr lang="en-US" sz="1200" dirty="0">
                          <a:effectLst/>
                        </a:rPr>
                        <a:t>   Stimulant</a:t>
                      </a:r>
                      <a:endParaRPr lang="en-US" sz="1100" dirty="0">
                        <a:effectLst/>
                      </a:endParaRPr>
                    </a:p>
                    <a:p>
                      <a:pPr marL="0" marR="0">
                        <a:lnSpc>
                          <a:spcPct val="107000"/>
                        </a:lnSpc>
                        <a:spcBef>
                          <a:spcPts val="0"/>
                        </a:spcBef>
                        <a:spcAft>
                          <a:spcPts val="0"/>
                        </a:spcAft>
                      </a:pPr>
                      <a:r>
                        <a:rPr lang="en-US" sz="1200" dirty="0">
                          <a:effectLst/>
                        </a:rPr>
                        <a:t>   Opioids/narc</a:t>
                      </a:r>
                      <a:endParaRPr lang="en-US" sz="1100" dirty="0">
                        <a:effectLst/>
                      </a:endParaRPr>
                    </a:p>
                    <a:p>
                      <a:pPr marL="0" marR="0">
                        <a:lnSpc>
                          <a:spcPct val="107000"/>
                        </a:lnSpc>
                        <a:spcBef>
                          <a:spcPts val="0"/>
                        </a:spcBef>
                        <a:spcAft>
                          <a:spcPts val="0"/>
                        </a:spcAft>
                      </a:pPr>
                      <a:r>
                        <a:rPr lang="en-US" sz="1200" dirty="0">
                          <a:effectLst/>
                        </a:rPr>
                        <a:t>   Depressants</a:t>
                      </a:r>
                      <a:endParaRPr lang="en-US" sz="1100" dirty="0">
                        <a:effectLst/>
                      </a:endParaRPr>
                    </a:p>
                    <a:p>
                      <a:pPr marL="0" marR="0">
                        <a:lnSpc>
                          <a:spcPct val="107000"/>
                        </a:lnSpc>
                        <a:spcBef>
                          <a:spcPts val="0"/>
                        </a:spcBef>
                        <a:spcAft>
                          <a:spcPts val="0"/>
                        </a:spcAft>
                      </a:pPr>
                      <a:r>
                        <a:rPr lang="en-US" sz="1200" dirty="0">
                          <a:effectLst/>
                        </a:rPr>
                        <a:t>   Other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32</a:t>
                      </a:r>
                      <a:endParaRPr lang="en-US" sz="1100">
                        <a:effectLst/>
                      </a:endParaRPr>
                    </a:p>
                    <a:p>
                      <a:pPr marL="0" marR="0">
                        <a:lnSpc>
                          <a:spcPct val="107000"/>
                        </a:lnSpc>
                        <a:spcBef>
                          <a:spcPts val="0"/>
                        </a:spcBef>
                        <a:spcAft>
                          <a:spcPts val="0"/>
                        </a:spcAft>
                      </a:pPr>
                      <a:r>
                        <a:rPr lang="en-US" sz="1200">
                          <a:effectLst/>
                        </a:rPr>
                        <a:t>462</a:t>
                      </a:r>
                      <a:endParaRPr lang="en-US" sz="1100">
                        <a:effectLst/>
                      </a:endParaRPr>
                    </a:p>
                    <a:p>
                      <a:pPr marL="0" marR="0">
                        <a:lnSpc>
                          <a:spcPct val="107000"/>
                        </a:lnSpc>
                        <a:spcBef>
                          <a:spcPts val="0"/>
                        </a:spcBef>
                        <a:spcAft>
                          <a:spcPts val="0"/>
                        </a:spcAft>
                      </a:pPr>
                      <a:r>
                        <a:rPr lang="en-US" sz="1200">
                          <a:effectLst/>
                        </a:rPr>
                        <a:t>285</a:t>
                      </a:r>
                      <a:endParaRPr lang="en-US" sz="1100">
                        <a:effectLst/>
                      </a:endParaRPr>
                    </a:p>
                    <a:p>
                      <a:pPr marL="0" marR="0">
                        <a:lnSpc>
                          <a:spcPct val="107000"/>
                        </a:lnSpc>
                        <a:spcBef>
                          <a:spcPts val="0"/>
                        </a:spcBef>
                        <a:spcAft>
                          <a:spcPts val="0"/>
                        </a:spcAft>
                      </a:pPr>
                      <a:r>
                        <a:rPr lang="en-US" sz="1200">
                          <a:effectLst/>
                        </a:rPr>
                        <a:t>67</a:t>
                      </a:r>
                      <a:endParaRPr lang="en-US" sz="1100">
                        <a:effectLst/>
                      </a:endParaRPr>
                    </a:p>
                    <a:p>
                      <a:pPr marL="0" marR="0">
                        <a:lnSpc>
                          <a:spcPct val="107000"/>
                        </a:lnSpc>
                        <a:spcBef>
                          <a:spcPts val="0"/>
                        </a:spcBef>
                        <a:spcAft>
                          <a:spcPts val="0"/>
                        </a:spcAft>
                      </a:pPr>
                      <a:r>
                        <a:rPr lang="en-US" sz="1200">
                          <a:effectLst/>
                        </a:rPr>
                        <a:t>432</a:t>
                      </a:r>
                      <a:endParaRPr lang="en-US" sz="1100">
                        <a:effectLst/>
                      </a:endParaRPr>
                    </a:p>
                    <a:p>
                      <a:pPr marL="0" marR="0">
                        <a:lnSpc>
                          <a:spcPct val="107000"/>
                        </a:lnSpc>
                        <a:spcBef>
                          <a:spcPts val="0"/>
                        </a:spcBef>
                        <a:spcAft>
                          <a:spcPts val="0"/>
                        </a:spcAft>
                      </a:pPr>
                      <a:r>
                        <a:rPr lang="en-US" sz="1200">
                          <a:effectLst/>
                        </a:rPr>
                        <a:t>73</a:t>
                      </a:r>
                      <a:endParaRPr lang="en-US" sz="1100">
                        <a:effectLst/>
                      </a:endParaRPr>
                    </a:p>
                    <a:p>
                      <a:pPr marL="0" marR="0">
                        <a:lnSpc>
                          <a:spcPct val="107000"/>
                        </a:lnSpc>
                        <a:spcBef>
                          <a:spcPts val="0"/>
                        </a:spcBef>
                        <a:spcAft>
                          <a:spcPts val="0"/>
                        </a:spcAft>
                      </a:pPr>
                      <a:r>
                        <a:rPr lang="en-US" sz="1200">
                          <a:effectLst/>
                        </a:rPr>
                        <a:t>116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4.4</a:t>
                      </a:r>
                      <a:endParaRPr lang="en-US" sz="1100" dirty="0">
                        <a:effectLst/>
                      </a:endParaRPr>
                    </a:p>
                    <a:p>
                      <a:pPr marL="0" marR="0">
                        <a:lnSpc>
                          <a:spcPct val="107000"/>
                        </a:lnSpc>
                        <a:spcBef>
                          <a:spcPts val="0"/>
                        </a:spcBef>
                        <a:spcAft>
                          <a:spcPts val="0"/>
                        </a:spcAft>
                      </a:pPr>
                      <a:r>
                        <a:rPr lang="en-US" sz="1200" dirty="0">
                          <a:effectLst/>
                        </a:rPr>
                        <a:t>63.1</a:t>
                      </a:r>
                      <a:endParaRPr lang="en-US" sz="1100" dirty="0">
                        <a:effectLst/>
                      </a:endParaRPr>
                    </a:p>
                    <a:p>
                      <a:pPr marL="0" marR="0">
                        <a:lnSpc>
                          <a:spcPct val="107000"/>
                        </a:lnSpc>
                        <a:spcBef>
                          <a:spcPts val="0"/>
                        </a:spcBef>
                        <a:spcAft>
                          <a:spcPts val="0"/>
                        </a:spcAft>
                      </a:pPr>
                      <a:r>
                        <a:rPr lang="en-US" sz="1200" dirty="0">
                          <a:effectLst/>
                        </a:rPr>
                        <a:t>38.9</a:t>
                      </a:r>
                      <a:endParaRPr lang="en-US" sz="1100" dirty="0">
                        <a:effectLst/>
                      </a:endParaRPr>
                    </a:p>
                    <a:p>
                      <a:pPr marL="0" marR="0">
                        <a:lnSpc>
                          <a:spcPct val="107000"/>
                        </a:lnSpc>
                        <a:spcBef>
                          <a:spcPts val="0"/>
                        </a:spcBef>
                        <a:spcAft>
                          <a:spcPts val="0"/>
                        </a:spcAft>
                      </a:pPr>
                      <a:r>
                        <a:rPr lang="en-US" sz="1200" dirty="0">
                          <a:effectLst/>
                        </a:rPr>
                        <a:t>9.2</a:t>
                      </a:r>
                      <a:endParaRPr lang="en-US" sz="1100" dirty="0">
                        <a:effectLst/>
                      </a:endParaRPr>
                    </a:p>
                    <a:p>
                      <a:pPr marL="0" marR="0">
                        <a:lnSpc>
                          <a:spcPct val="107000"/>
                        </a:lnSpc>
                        <a:spcBef>
                          <a:spcPts val="0"/>
                        </a:spcBef>
                        <a:spcAft>
                          <a:spcPts val="0"/>
                        </a:spcAft>
                      </a:pPr>
                      <a:r>
                        <a:rPr lang="en-US" sz="1200" dirty="0">
                          <a:effectLst/>
                        </a:rPr>
                        <a:t>59.0</a:t>
                      </a:r>
                      <a:endParaRPr lang="en-US" sz="1100" dirty="0">
                        <a:effectLst/>
                      </a:endParaRPr>
                    </a:p>
                    <a:p>
                      <a:pPr marL="0" marR="0">
                        <a:lnSpc>
                          <a:spcPct val="107000"/>
                        </a:lnSpc>
                        <a:spcBef>
                          <a:spcPts val="0"/>
                        </a:spcBef>
                        <a:spcAft>
                          <a:spcPts val="0"/>
                        </a:spcAft>
                      </a:pPr>
                      <a:r>
                        <a:rPr lang="en-US" sz="1200" dirty="0">
                          <a:effectLst/>
                        </a:rPr>
                        <a:t>10.0</a:t>
                      </a:r>
                      <a:endParaRPr lang="en-US" sz="1100" dirty="0">
                        <a:effectLst/>
                      </a:endParaRPr>
                    </a:p>
                    <a:p>
                      <a:pPr marL="0" marR="0">
                        <a:lnSpc>
                          <a:spcPct val="107000"/>
                        </a:lnSpc>
                        <a:spcBef>
                          <a:spcPts val="0"/>
                        </a:spcBef>
                        <a:spcAft>
                          <a:spcPts val="0"/>
                        </a:spcAft>
                      </a:pPr>
                      <a:r>
                        <a:rPr lang="en-US" sz="1200" dirty="0">
                          <a:effectLst/>
                        </a:rPr>
                        <a:t>15.9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3</a:t>
                      </a:r>
                      <a:endParaRPr lang="en-US" sz="1100">
                        <a:effectLst/>
                      </a:endParaRPr>
                    </a:p>
                    <a:p>
                      <a:pPr marL="0" marR="0">
                        <a:lnSpc>
                          <a:spcPct val="107000"/>
                        </a:lnSpc>
                        <a:spcBef>
                          <a:spcPts val="0"/>
                        </a:spcBef>
                        <a:spcAft>
                          <a:spcPts val="0"/>
                        </a:spcAft>
                      </a:pPr>
                      <a:r>
                        <a:rPr lang="en-US" sz="1200">
                          <a:effectLst/>
                        </a:rPr>
                        <a:t>55</a:t>
                      </a:r>
                      <a:endParaRPr lang="en-US" sz="1100">
                        <a:effectLst/>
                      </a:endParaRPr>
                    </a:p>
                    <a:p>
                      <a:pPr marL="0" marR="0">
                        <a:lnSpc>
                          <a:spcPct val="107000"/>
                        </a:lnSpc>
                        <a:spcBef>
                          <a:spcPts val="0"/>
                        </a:spcBef>
                        <a:spcAft>
                          <a:spcPts val="0"/>
                        </a:spcAft>
                      </a:pPr>
                      <a:r>
                        <a:rPr lang="en-US" sz="1200">
                          <a:effectLst/>
                        </a:rPr>
                        <a:t>13</a:t>
                      </a:r>
                      <a:endParaRPr lang="en-US" sz="1100">
                        <a:effectLst/>
                      </a:endParaRPr>
                    </a:p>
                    <a:p>
                      <a:pPr marL="0" marR="0">
                        <a:lnSpc>
                          <a:spcPct val="107000"/>
                        </a:lnSpc>
                        <a:spcBef>
                          <a:spcPts val="0"/>
                        </a:spcBef>
                        <a:spcAft>
                          <a:spcPts val="0"/>
                        </a:spcAft>
                      </a:pPr>
                      <a:r>
                        <a:rPr lang="en-US" sz="1200">
                          <a:effectLst/>
                        </a:rPr>
                        <a:t>34</a:t>
                      </a:r>
                      <a:endParaRPr lang="en-US" sz="1100">
                        <a:effectLst/>
                      </a:endParaRPr>
                    </a:p>
                    <a:p>
                      <a:pPr marL="0" marR="0">
                        <a:lnSpc>
                          <a:spcPct val="107000"/>
                        </a:lnSpc>
                        <a:spcBef>
                          <a:spcPts val="0"/>
                        </a:spcBef>
                        <a:spcAft>
                          <a:spcPts val="0"/>
                        </a:spcAft>
                      </a:pPr>
                      <a:r>
                        <a:rPr lang="en-US" sz="1200">
                          <a:effectLst/>
                        </a:rPr>
                        <a:t>69</a:t>
                      </a:r>
                      <a:endParaRPr lang="en-US" sz="1100">
                        <a:effectLst/>
                      </a:endParaRPr>
                    </a:p>
                    <a:p>
                      <a:pPr marL="0" marR="0">
                        <a:lnSpc>
                          <a:spcPct val="107000"/>
                        </a:lnSpc>
                        <a:spcBef>
                          <a:spcPts val="0"/>
                        </a:spcBef>
                        <a:spcAft>
                          <a:spcPts val="0"/>
                        </a:spcAft>
                      </a:pPr>
                      <a:r>
                        <a:rPr lang="en-US" sz="1200">
                          <a:effectLst/>
                        </a:rPr>
                        <a:t>7</a:t>
                      </a:r>
                      <a:endParaRPr lang="en-US" sz="1100">
                        <a:effectLst/>
                      </a:endParaRPr>
                    </a:p>
                    <a:p>
                      <a:pPr marL="0" marR="0">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2.2</a:t>
                      </a:r>
                      <a:endParaRPr lang="en-US" sz="1100" dirty="0">
                        <a:effectLst/>
                      </a:endParaRPr>
                    </a:p>
                    <a:p>
                      <a:pPr marL="0" marR="0">
                        <a:lnSpc>
                          <a:spcPct val="107000"/>
                        </a:lnSpc>
                        <a:spcBef>
                          <a:spcPts val="0"/>
                        </a:spcBef>
                        <a:spcAft>
                          <a:spcPts val="0"/>
                        </a:spcAft>
                      </a:pPr>
                      <a:r>
                        <a:rPr lang="en-US" sz="1200" dirty="0">
                          <a:effectLst/>
                        </a:rPr>
                        <a:t>41.0</a:t>
                      </a:r>
                      <a:endParaRPr lang="en-US" sz="1100" dirty="0">
                        <a:effectLst/>
                      </a:endParaRPr>
                    </a:p>
                    <a:p>
                      <a:pPr marL="0" marR="0">
                        <a:lnSpc>
                          <a:spcPct val="107000"/>
                        </a:lnSpc>
                        <a:spcBef>
                          <a:spcPts val="0"/>
                        </a:spcBef>
                        <a:spcAft>
                          <a:spcPts val="0"/>
                        </a:spcAft>
                      </a:pPr>
                      <a:r>
                        <a:rPr lang="en-US" sz="1200" dirty="0">
                          <a:effectLst/>
                        </a:rPr>
                        <a:t>9.7</a:t>
                      </a:r>
                      <a:endParaRPr lang="en-US" sz="1100" dirty="0">
                        <a:effectLst/>
                      </a:endParaRPr>
                    </a:p>
                    <a:p>
                      <a:pPr marL="0" marR="0">
                        <a:lnSpc>
                          <a:spcPct val="107000"/>
                        </a:lnSpc>
                        <a:spcBef>
                          <a:spcPts val="0"/>
                        </a:spcBef>
                        <a:spcAft>
                          <a:spcPts val="0"/>
                        </a:spcAft>
                      </a:pPr>
                      <a:r>
                        <a:rPr lang="en-US" sz="1200" dirty="0">
                          <a:effectLst/>
                        </a:rPr>
                        <a:t>25.4</a:t>
                      </a:r>
                      <a:endParaRPr lang="en-US" sz="1100" dirty="0">
                        <a:effectLst/>
                      </a:endParaRPr>
                    </a:p>
                    <a:p>
                      <a:pPr marL="0" marR="0">
                        <a:lnSpc>
                          <a:spcPct val="107000"/>
                        </a:lnSpc>
                        <a:spcBef>
                          <a:spcPts val="0"/>
                        </a:spcBef>
                        <a:spcAft>
                          <a:spcPts val="0"/>
                        </a:spcAft>
                      </a:pPr>
                      <a:r>
                        <a:rPr lang="en-US" sz="1200" dirty="0">
                          <a:effectLst/>
                        </a:rPr>
                        <a:t>51.5</a:t>
                      </a:r>
                      <a:endParaRPr lang="en-US" sz="1100" dirty="0">
                        <a:effectLst/>
                      </a:endParaRPr>
                    </a:p>
                    <a:p>
                      <a:pPr marL="0" marR="0">
                        <a:lnSpc>
                          <a:spcPct val="107000"/>
                        </a:lnSpc>
                        <a:spcBef>
                          <a:spcPts val="0"/>
                        </a:spcBef>
                        <a:spcAft>
                          <a:spcPts val="0"/>
                        </a:spcAft>
                      </a:pPr>
                      <a:r>
                        <a:rPr lang="en-US" sz="1200" dirty="0">
                          <a:effectLst/>
                        </a:rPr>
                        <a:t>5.2</a:t>
                      </a:r>
                      <a:endParaRPr lang="en-US" sz="1100" dirty="0">
                        <a:effectLst/>
                      </a:endParaRPr>
                    </a:p>
                    <a:p>
                      <a:pPr marL="0" marR="0">
                        <a:lnSpc>
                          <a:spcPct val="107000"/>
                        </a:lnSpc>
                        <a:spcBef>
                          <a:spcPts val="0"/>
                        </a:spcBef>
                        <a:spcAft>
                          <a:spcPts val="0"/>
                        </a:spcAft>
                      </a:pPr>
                      <a:r>
                        <a:rPr lang="en-US"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2115388"/>
                  </a:ext>
                </a:extLst>
              </a:tr>
              <a:tr h="339725">
                <a:tc>
                  <a:txBody>
                    <a:bodyPr/>
                    <a:lstStyle/>
                    <a:p>
                      <a:pPr marL="0" marR="0">
                        <a:lnSpc>
                          <a:spcPct val="107000"/>
                        </a:lnSpc>
                        <a:spcBef>
                          <a:spcPts val="0"/>
                        </a:spcBef>
                        <a:spcAft>
                          <a:spcPts val="0"/>
                        </a:spcAft>
                      </a:pPr>
                      <a:r>
                        <a:rPr lang="en-US" sz="1200" dirty="0">
                          <a:effectLst/>
                        </a:rPr>
                        <a:t>MOUD**</a:t>
                      </a:r>
                      <a:r>
                        <a:rPr lang="en-US" sz="800" dirty="0">
                          <a:effectLst/>
                        </a:rPr>
                        <a:t> </a:t>
                      </a:r>
                      <a:endParaRPr lang="en-US" sz="1100" dirty="0">
                        <a:effectLst/>
                      </a:endParaRPr>
                    </a:p>
                    <a:p>
                      <a:pPr marL="0" marR="0">
                        <a:lnSpc>
                          <a:spcPct val="107000"/>
                        </a:lnSpc>
                        <a:spcBef>
                          <a:spcPts val="0"/>
                        </a:spcBef>
                        <a:spcAft>
                          <a:spcPts val="0"/>
                        </a:spcAft>
                      </a:pPr>
                      <a:r>
                        <a:rPr lang="en-US" sz="1200" dirty="0">
                          <a:effectLst/>
                        </a:rPr>
                        <a:t>   Yes</a:t>
                      </a:r>
                      <a:r>
                        <a:rPr lang="en-US" sz="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256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34.9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70.2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6841413"/>
                  </a:ext>
                </a:extLst>
              </a:tr>
            </a:tbl>
          </a:graphicData>
        </a:graphic>
      </p:graphicFrame>
      <p:sp>
        <p:nvSpPr>
          <p:cNvPr id="12" name="TextBox 11">
            <a:extLst>
              <a:ext uri="{FF2B5EF4-FFF2-40B4-BE49-F238E27FC236}">
                <a16:creationId xmlns:a16="http://schemas.microsoft.com/office/drawing/2014/main" id="{6159371A-3D55-4724-B92F-FC6BB31D8259}"/>
              </a:ext>
            </a:extLst>
          </p:cNvPr>
          <p:cNvSpPr txBox="1"/>
          <p:nvPr/>
        </p:nvSpPr>
        <p:spPr>
          <a:xfrm>
            <a:off x="4652444" y="4006970"/>
            <a:ext cx="5751576" cy="903837"/>
          </a:xfrm>
          <a:prstGeom prst="rect">
            <a:avLst/>
          </a:prstGeom>
          <a:noFill/>
        </p:spPr>
        <p:txBody>
          <a:bodyPr wrap="square" rtlCol="0">
            <a:spAutoFit/>
          </a:bodyPr>
          <a:lstStyle/>
          <a:p>
            <a:pPr marL="0" marR="0">
              <a:spcBef>
                <a:spcPts val="0"/>
              </a:spcBef>
              <a:spcAft>
                <a:spcPts val="800"/>
              </a:spcAft>
            </a:pPr>
            <a:r>
              <a:rPr lang="en-US" sz="1000" b="1"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a:effectLst/>
                <a:latin typeface="Arial" panose="020B0604020202020204" pitchFamily="34" charset="0"/>
                <a:ea typeface="Calibri" panose="020F0502020204030204" pitchFamily="34" charset="0"/>
                <a:cs typeface="Times New Roman" panose="02020603050405020304" pitchFamily="18" charset="0"/>
              </a:rPr>
              <a:t>Check all that apply; % are of sample and do not add to 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 Medications for Opioid Use Disorder (MOUD)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13" name="Table 12">
            <a:extLst>
              <a:ext uri="{FF2B5EF4-FFF2-40B4-BE49-F238E27FC236}">
                <a16:creationId xmlns:a16="http://schemas.microsoft.com/office/drawing/2014/main" id="{6638FA4F-9E79-449E-B4CA-E8C8BF2C5320}"/>
              </a:ext>
            </a:extLst>
          </p:cNvPr>
          <p:cNvGraphicFramePr>
            <a:graphicFrameLocks noGrp="1"/>
          </p:cNvGraphicFramePr>
          <p:nvPr/>
        </p:nvGraphicFramePr>
        <p:xfrm>
          <a:off x="4723978" y="1292847"/>
          <a:ext cx="6350635" cy="705866"/>
        </p:xfrm>
        <a:graphic>
          <a:graphicData uri="http://schemas.openxmlformats.org/drawingml/2006/table">
            <a:tbl>
              <a:tblPr firstRow="1" firstCol="1" bandRow="1">
                <a:tableStyleId>{5C22544A-7EE6-4342-B048-85BDC9FD1C3A}</a:tableStyleId>
              </a:tblPr>
              <a:tblGrid>
                <a:gridCol w="1661795">
                  <a:extLst>
                    <a:ext uri="{9D8B030D-6E8A-4147-A177-3AD203B41FA5}">
                      <a16:colId xmlns:a16="http://schemas.microsoft.com/office/drawing/2014/main" val="4264560381"/>
                    </a:ext>
                  </a:extLst>
                </a:gridCol>
                <a:gridCol w="1172210">
                  <a:extLst>
                    <a:ext uri="{9D8B030D-6E8A-4147-A177-3AD203B41FA5}">
                      <a16:colId xmlns:a16="http://schemas.microsoft.com/office/drawing/2014/main" val="33141139"/>
                    </a:ext>
                  </a:extLst>
                </a:gridCol>
                <a:gridCol w="1172210">
                  <a:extLst>
                    <a:ext uri="{9D8B030D-6E8A-4147-A177-3AD203B41FA5}">
                      <a16:colId xmlns:a16="http://schemas.microsoft.com/office/drawing/2014/main" val="4240669368"/>
                    </a:ext>
                  </a:extLst>
                </a:gridCol>
                <a:gridCol w="1172210">
                  <a:extLst>
                    <a:ext uri="{9D8B030D-6E8A-4147-A177-3AD203B41FA5}">
                      <a16:colId xmlns:a16="http://schemas.microsoft.com/office/drawing/2014/main" val="2603253074"/>
                    </a:ext>
                  </a:extLst>
                </a:gridCol>
                <a:gridCol w="1172210">
                  <a:extLst>
                    <a:ext uri="{9D8B030D-6E8A-4147-A177-3AD203B41FA5}">
                      <a16:colId xmlns:a16="http://schemas.microsoft.com/office/drawing/2014/main" val="4282723788"/>
                    </a:ext>
                  </a:extLst>
                </a:gridCol>
              </a:tblGrid>
              <a:tr h="51879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WVU non-DFMB (n=734)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WVU DFMB (n=134)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951648"/>
                  </a:ext>
                </a:extLst>
              </a:tr>
              <a:tr h="1695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5848162"/>
                  </a:ext>
                </a:extLst>
              </a:tr>
            </a:tbl>
          </a:graphicData>
        </a:graphic>
      </p:graphicFrame>
      <p:sp>
        <p:nvSpPr>
          <p:cNvPr id="3" name="Rectangle 2">
            <a:extLst>
              <a:ext uri="{FF2B5EF4-FFF2-40B4-BE49-F238E27FC236}">
                <a16:creationId xmlns:a16="http://schemas.microsoft.com/office/drawing/2014/main" id="{F9A6F4B7-D069-41C9-A9B5-78B28B2FDDD2}"/>
              </a:ext>
            </a:extLst>
          </p:cNvPr>
          <p:cNvSpPr/>
          <p:nvPr/>
        </p:nvSpPr>
        <p:spPr>
          <a:xfrm>
            <a:off x="4723978" y="3545457"/>
            <a:ext cx="6350635" cy="3680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a:extLst>
              <a:ext uri="{FF2B5EF4-FFF2-40B4-BE49-F238E27FC236}">
                <a16:creationId xmlns:a16="http://schemas.microsoft.com/office/drawing/2014/main" id="{49BF963F-E457-432B-A10C-B10E60927A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69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E4C5A93B-EDFC-450C-B645-65FFD0AE82A8}"/>
              </a:ext>
            </a:extLst>
          </p:cNvPr>
          <p:cNvGraphicFramePr>
            <a:graphicFrameLocks noGrp="1"/>
          </p:cNvGraphicFramePr>
          <p:nvPr>
            <p:ph idx="1"/>
            <p:extLst>
              <p:ext uri="{D42A27DB-BD31-4B8C-83A1-F6EECF244321}">
                <p14:modId xmlns:p14="http://schemas.microsoft.com/office/powerpoint/2010/main" val="1387720025"/>
              </p:ext>
            </p:extLst>
          </p:nvPr>
        </p:nvGraphicFramePr>
        <p:xfrm>
          <a:off x="1130590" y="309066"/>
          <a:ext cx="9321281" cy="6395994"/>
        </p:xfrm>
        <a:graphic>
          <a:graphicData uri="http://schemas.openxmlformats.org/drawingml/2006/table">
            <a:tbl>
              <a:tblPr firstRow="1" firstCol="1" bandRow="1">
                <a:tableStyleId>{5C22544A-7EE6-4342-B048-85BDC9FD1C3A}</a:tableStyleId>
              </a:tblPr>
              <a:tblGrid>
                <a:gridCol w="2439137">
                  <a:extLst>
                    <a:ext uri="{9D8B030D-6E8A-4147-A177-3AD203B41FA5}">
                      <a16:colId xmlns:a16="http://schemas.microsoft.com/office/drawing/2014/main" val="1447084770"/>
                    </a:ext>
                  </a:extLst>
                </a:gridCol>
                <a:gridCol w="1720536">
                  <a:extLst>
                    <a:ext uri="{9D8B030D-6E8A-4147-A177-3AD203B41FA5}">
                      <a16:colId xmlns:a16="http://schemas.microsoft.com/office/drawing/2014/main" val="2659783385"/>
                    </a:ext>
                  </a:extLst>
                </a:gridCol>
                <a:gridCol w="1720536">
                  <a:extLst>
                    <a:ext uri="{9D8B030D-6E8A-4147-A177-3AD203B41FA5}">
                      <a16:colId xmlns:a16="http://schemas.microsoft.com/office/drawing/2014/main" val="637712066"/>
                    </a:ext>
                  </a:extLst>
                </a:gridCol>
                <a:gridCol w="1720536">
                  <a:extLst>
                    <a:ext uri="{9D8B030D-6E8A-4147-A177-3AD203B41FA5}">
                      <a16:colId xmlns:a16="http://schemas.microsoft.com/office/drawing/2014/main" val="810374329"/>
                    </a:ext>
                  </a:extLst>
                </a:gridCol>
                <a:gridCol w="1720536">
                  <a:extLst>
                    <a:ext uri="{9D8B030D-6E8A-4147-A177-3AD203B41FA5}">
                      <a16:colId xmlns:a16="http://schemas.microsoft.com/office/drawing/2014/main" val="2777470773"/>
                    </a:ext>
                  </a:extLst>
                </a:gridCol>
              </a:tblGrid>
              <a:tr h="406801">
                <a:tc>
                  <a:txBody>
                    <a:bodyPr/>
                    <a:lstStyle/>
                    <a:p>
                      <a:pPr marL="0" marR="0">
                        <a:lnSpc>
                          <a:spcPct val="107000"/>
                        </a:lnSpc>
                        <a:spcBef>
                          <a:spcPts val="0"/>
                        </a:spcBef>
                        <a:spcAft>
                          <a:spcPts val="0"/>
                        </a:spcAft>
                      </a:pPr>
                      <a:r>
                        <a:rPr lang="en-US" sz="11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WVU non-DFMB (n=734)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WVU DFMB (n=134)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3440371194"/>
                  </a:ext>
                </a:extLst>
              </a:tr>
              <a:tr h="146016">
                <a:tc>
                  <a:txBody>
                    <a:bodyPr/>
                    <a:lstStyle/>
                    <a:p>
                      <a:pPr marL="0" marR="0">
                        <a:lnSpc>
                          <a:spcPct val="107000"/>
                        </a:lnSpc>
                        <a:spcBef>
                          <a:spcPts val="0"/>
                        </a:spcBef>
                        <a:spcAft>
                          <a:spcPts val="0"/>
                        </a:spcAft>
                      </a:pPr>
                      <a:r>
                        <a:rPr lang="en-US" sz="110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2091521819"/>
                  </a:ext>
                </a:extLst>
              </a:tr>
              <a:tr h="606118">
                <a:tc>
                  <a:txBody>
                    <a:bodyPr/>
                    <a:lstStyle/>
                    <a:p>
                      <a:pPr marL="0" marR="0">
                        <a:lnSpc>
                          <a:spcPct val="107000"/>
                        </a:lnSpc>
                        <a:spcBef>
                          <a:spcPts val="0"/>
                        </a:spcBef>
                        <a:spcAft>
                          <a:spcPts val="0"/>
                        </a:spcAft>
                      </a:pPr>
                      <a:r>
                        <a:rPr lang="en-US" sz="1100">
                          <a:effectLst/>
                        </a:rPr>
                        <a:t>Prenatal </a:t>
                      </a:r>
                      <a:r>
                        <a:rPr lang="en-US" sz="900">
                          <a:effectLst/>
                        </a:rPr>
                        <a:t> </a:t>
                      </a:r>
                      <a:r>
                        <a:rPr lang="en-US" sz="1100">
                          <a:effectLst/>
                        </a:rPr>
                        <a:t>Care</a:t>
                      </a:r>
                      <a:endParaRPr lang="en-US" sz="1050">
                        <a:effectLst/>
                      </a:endParaRPr>
                    </a:p>
                    <a:p>
                      <a:pPr marL="0" marR="0">
                        <a:lnSpc>
                          <a:spcPct val="107000"/>
                        </a:lnSpc>
                        <a:spcBef>
                          <a:spcPts val="0"/>
                        </a:spcBef>
                        <a:spcAft>
                          <a:spcPts val="0"/>
                        </a:spcAft>
                      </a:pPr>
                      <a:r>
                        <a:rPr lang="en-US" sz="1100">
                          <a:effectLst/>
                        </a:rPr>
                        <a:t>   Inadequate</a:t>
                      </a:r>
                      <a:endParaRPr lang="en-US" sz="1050">
                        <a:effectLst/>
                      </a:endParaRPr>
                    </a:p>
                    <a:p>
                      <a:pPr marL="0" marR="0">
                        <a:lnSpc>
                          <a:spcPct val="107000"/>
                        </a:lnSpc>
                        <a:spcBef>
                          <a:spcPts val="0"/>
                        </a:spcBef>
                        <a:spcAft>
                          <a:spcPts val="0"/>
                        </a:spcAft>
                      </a:pPr>
                      <a:r>
                        <a:rPr lang="en-US" sz="1100">
                          <a:effectLst/>
                        </a:rPr>
                        <a:t>   Intermediate</a:t>
                      </a:r>
                      <a:endParaRPr lang="en-US" sz="1050">
                        <a:effectLst/>
                      </a:endParaRPr>
                    </a:p>
                    <a:p>
                      <a:pPr marL="0" marR="0">
                        <a:lnSpc>
                          <a:spcPct val="107000"/>
                        </a:lnSpc>
                        <a:spcBef>
                          <a:spcPts val="0"/>
                        </a:spcBef>
                        <a:spcAft>
                          <a:spcPts val="0"/>
                        </a:spcAft>
                      </a:pPr>
                      <a:r>
                        <a:rPr lang="en-US" sz="1100">
                          <a:effectLst/>
                        </a:rPr>
                        <a:t>   Adequate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356</a:t>
                      </a:r>
                      <a:endParaRPr lang="en-US" sz="1100" dirty="0">
                        <a:effectLst/>
                      </a:endParaRPr>
                    </a:p>
                    <a:p>
                      <a:pPr marL="0" marR="0">
                        <a:lnSpc>
                          <a:spcPct val="107000"/>
                        </a:lnSpc>
                        <a:spcBef>
                          <a:spcPts val="0"/>
                        </a:spcBef>
                        <a:spcAft>
                          <a:spcPts val="0"/>
                        </a:spcAft>
                      </a:pPr>
                      <a:r>
                        <a:rPr lang="en-US" sz="1200" dirty="0">
                          <a:effectLst/>
                        </a:rPr>
                        <a:t>48</a:t>
                      </a:r>
                      <a:endParaRPr lang="en-US" sz="1100" dirty="0">
                        <a:effectLst/>
                      </a:endParaRPr>
                    </a:p>
                    <a:p>
                      <a:pPr marL="0" marR="0">
                        <a:lnSpc>
                          <a:spcPct val="107000"/>
                        </a:lnSpc>
                        <a:spcBef>
                          <a:spcPts val="0"/>
                        </a:spcBef>
                        <a:spcAft>
                          <a:spcPts val="0"/>
                        </a:spcAft>
                      </a:pPr>
                      <a:r>
                        <a:rPr lang="en-US" sz="1200" dirty="0">
                          <a:effectLst/>
                        </a:rPr>
                        <a:t>302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50.4</a:t>
                      </a:r>
                      <a:endParaRPr lang="en-US" sz="1100" b="1" dirty="0">
                        <a:effectLst/>
                      </a:endParaRPr>
                    </a:p>
                    <a:p>
                      <a:pPr marL="0" marR="0">
                        <a:lnSpc>
                          <a:spcPct val="107000"/>
                        </a:lnSpc>
                        <a:spcBef>
                          <a:spcPts val="0"/>
                        </a:spcBef>
                        <a:spcAft>
                          <a:spcPts val="0"/>
                        </a:spcAft>
                      </a:pPr>
                      <a:r>
                        <a:rPr lang="en-US" sz="1200" dirty="0">
                          <a:effectLst/>
                        </a:rPr>
                        <a:t>6.8</a:t>
                      </a:r>
                      <a:endParaRPr lang="en-US" sz="1100" dirty="0">
                        <a:effectLst/>
                      </a:endParaRPr>
                    </a:p>
                    <a:p>
                      <a:pPr marL="0" marR="0">
                        <a:lnSpc>
                          <a:spcPct val="107000"/>
                        </a:lnSpc>
                        <a:spcBef>
                          <a:spcPts val="0"/>
                        </a:spcBef>
                        <a:spcAft>
                          <a:spcPts val="0"/>
                        </a:spcAft>
                      </a:pPr>
                      <a:r>
                        <a:rPr lang="en-US" sz="1200" dirty="0">
                          <a:effectLst/>
                        </a:rPr>
                        <a:t>42.8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49</a:t>
                      </a:r>
                      <a:endParaRPr lang="en-US" sz="1100" dirty="0">
                        <a:effectLst/>
                      </a:endParaRPr>
                    </a:p>
                    <a:p>
                      <a:pPr marL="0" marR="0">
                        <a:lnSpc>
                          <a:spcPct val="107000"/>
                        </a:lnSpc>
                        <a:spcBef>
                          <a:spcPts val="0"/>
                        </a:spcBef>
                        <a:spcAft>
                          <a:spcPts val="0"/>
                        </a:spcAft>
                      </a:pPr>
                      <a:r>
                        <a:rPr lang="en-US" sz="1200" dirty="0">
                          <a:effectLst/>
                        </a:rPr>
                        <a:t>13</a:t>
                      </a:r>
                      <a:endParaRPr lang="en-US" sz="1100" dirty="0">
                        <a:effectLst/>
                      </a:endParaRPr>
                    </a:p>
                    <a:p>
                      <a:pPr marL="0" marR="0">
                        <a:lnSpc>
                          <a:spcPct val="107000"/>
                        </a:lnSpc>
                        <a:spcBef>
                          <a:spcPts val="0"/>
                        </a:spcBef>
                        <a:spcAft>
                          <a:spcPts val="0"/>
                        </a:spcAft>
                      </a:pPr>
                      <a:r>
                        <a:rPr lang="en-US" sz="1200" dirty="0">
                          <a:effectLst/>
                        </a:rPr>
                        <a:t>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39.8</a:t>
                      </a:r>
                      <a:endParaRPr lang="en-US" sz="1100" b="1" dirty="0">
                        <a:effectLst/>
                      </a:endParaRPr>
                    </a:p>
                    <a:p>
                      <a:pPr marL="0" marR="0">
                        <a:lnSpc>
                          <a:spcPct val="107000"/>
                        </a:lnSpc>
                        <a:spcBef>
                          <a:spcPts val="0"/>
                        </a:spcBef>
                        <a:spcAft>
                          <a:spcPts val="0"/>
                        </a:spcAft>
                      </a:pPr>
                      <a:r>
                        <a:rPr lang="en-US" sz="1200" dirty="0">
                          <a:effectLst/>
                        </a:rPr>
                        <a:t>10.6</a:t>
                      </a:r>
                      <a:endParaRPr lang="en-US" sz="1100" dirty="0">
                        <a:effectLst/>
                      </a:endParaRPr>
                    </a:p>
                    <a:p>
                      <a:pPr marL="0" marR="0">
                        <a:lnSpc>
                          <a:spcPct val="107000"/>
                        </a:lnSpc>
                        <a:spcBef>
                          <a:spcPts val="0"/>
                        </a:spcBef>
                        <a:spcAft>
                          <a:spcPts val="0"/>
                        </a:spcAft>
                      </a:pPr>
                      <a:r>
                        <a:rPr lang="en-US" sz="1200" dirty="0">
                          <a:effectLst/>
                        </a:rPr>
                        <a:t>49.6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2842460094"/>
                  </a:ext>
                </a:extLst>
              </a:tr>
              <a:tr h="759578">
                <a:tc>
                  <a:txBody>
                    <a:bodyPr/>
                    <a:lstStyle/>
                    <a:p>
                      <a:pPr marL="0" marR="0">
                        <a:lnSpc>
                          <a:spcPct val="107000"/>
                        </a:lnSpc>
                        <a:spcBef>
                          <a:spcPts val="0"/>
                        </a:spcBef>
                        <a:spcAft>
                          <a:spcPts val="0"/>
                        </a:spcAft>
                      </a:pPr>
                      <a:r>
                        <a:rPr lang="en-US" sz="1100">
                          <a:effectLst/>
                        </a:rPr>
                        <a:t>Age</a:t>
                      </a:r>
                      <a:endParaRPr lang="en-US" sz="1050">
                        <a:effectLst/>
                      </a:endParaRPr>
                    </a:p>
                    <a:p>
                      <a:pPr marL="0" marR="0">
                        <a:lnSpc>
                          <a:spcPct val="107000"/>
                        </a:lnSpc>
                        <a:spcBef>
                          <a:spcPts val="0"/>
                        </a:spcBef>
                        <a:spcAft>
                          <a:spcPts val="0"/>
                        </a:spcAft>
                      </a:pPr>
                      <a:r>
                        <a:rPr lang="en-US" sz="1100">
                          <a:effectLst/>
                        </a:rPr>
                        <a:t>   17 and under</a:t>
                      </a:r>
                      <a:endParaRPr lang="en-US" sz="1050">
                        <a:effectLst/>
                      </a:endParaRPr>
                    </a:p>
                    <a:p>
                      <a:pPr marL="0" marR="0">
                        <a:lnSpc>
                          <a:spcPct val="107000"/>
                        </a:lnSpc>
                        <a:spcBef>
                          <a:spcPts val="0"/>
                        </a:spcBef>
                        <a:spcAft>
                          <a:spcPts val="0"/>
                        </a:spcAft>
                      </a:pPr>
                      <a:r>
                        <a:rPr lang="en-US" sz="1100">
                          <a:effectLst/>
                        </a:rPr>
                        <a:t>   18-24</a:t>
                      </a:r>
                      <a:endParaRPr lang="en-US" sz="1050">
                        <a:effectLst/>
                      </a:endParaRPr>
                    </a:p>
                    <a:p>
                      <a:pPr marL="0" marR="0">
                        <a:lnSpc>
                          <a:spcPct val="107000"/>
                        </a:lnSpc>
                        <a:spcBef>
                          <a:spcPts val="0"/>
                        </a:spcBef>
                        <a:spcAft>
                          <a:spcPts val="0"/>
                        </a:spcAft>
                      </a:pPr>
                      <a:r>
                        <a:rPr lang="en-US" sz="1100">
                          <a:effectLst/>
                        </a:rPr>
                        <a:t>   25-44</a:t>
                      </a:r>
                      <a:endParaRPr lang="en-US" sz="1050">
                        <a:effectLst/>
                      </a:endParaRPr>
                    </a:p>
                    <a:p>
                      <a:pPr marL="0" marR="0">
                        <a:lnSpc>
                          <a:spcPct val="107000"/>
                        </a:lnSpc>
                        <a:spcBef>
                          <a:spcPts val="0"/>
                        </a:spcBef>
                        <a:spcAft>
                          <a:spcPts val="0"/>
                        </a:spcAft>
                      </a:pPr>
                      <a:r>
                        <a:rPr lang="en-US" sz="1100">
                          <a:effectLst/>
                        </a:rPr>
                        <a:t>   45-64</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9</a:t>
                      </a:r>
                      <a:endParaRPr lang="en-US" sz="1100" dirty="0">
                        <a:effectLst/>
                      </a:endParaRPr>
                    </a:p>
                    <a:p>
                      <a:pPr marL="0" marR="0">
                        <a:lnSpc>
                          <a:spcPct val="107000"/>
                        </a:lnSpc>
                        <a:spcBef>
                          <a:spcPts val="0"/>
                        </a:spcBef>
                        <a:spcAft>
                          <a:spcPts val="0"/>
                        </a:spcAft>
                      </a:pPr>
                      <a:r>
                        <a:rPr lang="en-US" sz="1200" dirty="0">
                          <a:effectLst/>
                        </a:rPr>
                        <a:t>209</a:t>
                      </a:r>
                      <a:endParaRPr lang="en-US" sz="1100" dirty="0">
                        <a:effectLst/>
                      </a:endParaRPr>
                    </a:p>
                    <a:p>
                      <a:pPr marL="0" marR="0">
                        <a:lnSpc>
                          <a:spcPct val="107000"/>
                        </a:lnSpc>
                        <a:spcBef>
                          <a:spcPts val="0"/>
                        </a:spcBef>
                        <a:spcAft>
                          <a:spcPts val="0"/>
                        </a:spcAft>
                      </a:pPr>
                      <a:r>
                        <a:rPr lang="en-US" sz="1200" dirty="0">
                          <a:effectLst/>
                        </a:rPr>
                        <a:t>513</a:t>
                      </a:r>
                      <a:endParaRPr lang="en-US" sz="1100" dirty="0">
                        <a:effectLst/>
                      </a:endParaRPr>
                    </a:p>
                    <a:p>
                      <a:pPr marL="0" marR="0">
                        <a:lnSpc>
                          <a:spcPct val="107000"/>
                        </a:lnSpc>
                        <a:spcBef>
                          <a:spcPts val="0"/>
                        </a:spcBef>
                        <a:spcAft>
                          <a:spcPts val="0"/>
                        </a:spcAft>
                      </a:pPr>
                      <a:r>
                        <a:rPr lang="en-US"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1.2</a:t>
                      </a:r>
                      <a:endParaRPr lang="en-US" sz="1100" dirty="0">
                        <a:effectLst/>
                      </a:endParaRPr>
                    </a:p>
                    <a:p>
                      <a:pPr marL="0" marR="0">
                        <a:lnSpc>
                          <a:spcPct val="107000"/>
                        </a:lnSpc>
                        <a:spcBef>
                          <a:spcPts val="0"/>
                        </a:spcBef>
                        <a:spcAft>
                          <a:spcPts val="0"/>
                        </a:spcAft>
                      </a:pPr>
                      <a:r>
                        <a:rPr lang="en-US" sz="1200" dirty="0">
                          <a:effectLst/>
                        </a:rPr>
                        <a:t>28.6</a:t>
                      </a:r>
                      <a:endParaRPr lang="en-US" sz="1100" dirty="0">
                        <a:effectLst/>
                      </a:endParaRPr>
                    </a:p>
                    <a:p>
                      <a:pPr marL="0" marR="0">
                        <a:lnSpc>
                          <a:spcPct val="107000"/>
                        </a:lnSpc>
                        <a:spcBef>
                          <a:spcPts val="0"/>
                        </a:spcBef>
                        <a:spcAft>
                          <a:spcPts val="0"/>
                        </a:spcAft>
                      </a:pPr>
                      <a:r>
                        <a:rPr lang="en-US" sz="1200" dirty="0">
                          <a:effectLst/>
                        </a:rPr>
                        <a:t>70.1</a:t>
                      </a:r>
                      <a:endParaRPr lang="en-US" sz="1100" dirty="0">
                        <a:effectLst/>
                      </a:endParaRPr>
                    </a:p>
                    <a:p>
                      <a:pPr marL="0" marR="0">
                        <a:lnSpc>
                          <a:spcPct val="107000"/>
                        </a:lnSpc>
                        <a:spcBef>
                          <a:spcPts val="0"/>
                        </a:spcBef>
                        <a:spcAft>
                          <a:spcPts val="0"/>
                        </a:spcAft>
                      </a:pPr>
                      <a:r>
                        <a:rPr lang="en-US" sz="1200" dirty="0">
                          <a:effectLst/>
                        </a:rPr>
                        <a:t>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0</a:t>
                      </a:r>
                      <a:endParaRPr lang="en-US" sz="1100" dirty="0">
                        <a:effectLst/>
                      </a:endParaRPr>
                    </a:p>
                    <a:p>
                      <a:pPr marL="0" marR="0">
                        <a:lnSpc>
                          <a:spcPct val="107000"/>
                        </a:lnSpc>
                        <a:spcBef>
                          <a:spcPts val="0"/>
                        </a:spcBef>
                        <a:spcAft>
                          <a:spcPts val="0"/>
                        </a:spcAft>
                      </a:pPr>
                      <a:r>
                        <a:rPr lang="en-US" sz="1200" dirty="0">
                          <a:effectLst/>
                        </a:rPr>
                        <a:t>35</a:t>
                      </a:r>
                      <a:endParaRPr lang="en-US" sz="1100" dirty="0">
                        <a:effectLst/>
                      </a:endParaRPr>
                    </a:p>
                    <a:p>
                      <a:pPr marL="0" marR="0">
                        <a:lnSpc>
                          <a:spcPct val="107000"/>
                        </a:lnSpc>
                        <a:spcBef>
                          <a:spcPts val="0"/>
                        </a:spcBef>
                        <a:spcAft>
                          <a:spcPts val="0"/>
                        </a:spcAft>
                      </a:pPr>
                      <a:r>
                        <a:rPr lang="en-US" sz="1200" dirty="0">
                          <a:effectLst/>
                        </a:rPr>
                        <a:t>99</a:t>
                      </a:r>
                      <a:endParaRPr lang="en-US" sz="1100" dirty="0">
                        <a:effectLst/>
                      </a:endParaRPr>
                    </a:p>
                    <a:p>
                      <a:pPr marL="0" marR="0">
                        <a:lnSpc>
                          <a:spcPct val="107000"/>
                        </a:lnSpc>
                        <a:spcBef>
                          <a:spcPts val="0"/>
                        </a:spcBef>
                        <a:spcAft>
                          <a:spcPts val="0"/>
                        </a:spcAft>
                      </a:pPr>
                      <a:r>
                        <a:rPr lang="en-US" sz="120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0.0</a:t>
                      </a:r>
                      <a:endParaRPr lang="en-US" sz="1100" dirty="0">
                        <a:effectLst/>
                      </a:endParaRPr>
                    </a:p>
                    <a:p>
                      <a:pPr marL="0" marR="0">
                        <a:lnSpc>
                          <a:spcPct val="107000"/>
                        </a:lnSpc>
                        <a:spcBef>
                          <a:spcPts val="0"/>
                        </a:spcBef>
                        <a:spcAft>
                          <a:spcPts val="0"/>
                        </a:spcAft>
                      </a:pPr>
                      <a:r>
                        <a:rPr lang="en-US" sz="1200" dirty="0">
                          <a:effectLst/>
                        </a:rPr>
                        <a:t>26.1</a:t>
                      </a:r>
                      <a:endParaRPr lang="en-US" sz="1100" dirty="0">
                        <a:effectLst/>
                      </a:endParaRPr>
                    </a:p>
                    <a:p>
                      <a:pPr marL="0" marR="0">
                        <a:lnSpc>
                          <a:spcPct val="107000"/>
                        </a:lnSpc>
                        <a:spcBef>
                          <a:spcPts val="0"/>
                        </a:spcBef>
                        <a:spcAft>
                          <a:spcPts val="0"/>
                        </a:spcAft>
                      </a:pPr>
                      <a:r>
                        <a:rPr lang="en-US" sz="1200" dirty="0">
                          <a:effectLst/>
                        </a:rPr>
                        <a:t>73.9</a:t>
                      </a:r>
                      <a:endParaRPr lang="en-US" sz="1100" dirty="0">
                        <a:effectLst/>
                      </a:endParaRPr>
                    </a:p>
                    <a:p>
                      <a:pPr marL="0" marR="0">
                        <a:lnSpc>
                          <a:spcPct val="107000"/>
                        </a:lnSpc>
                        <a:spcBef>
                          <a:spcPts val="0"/>
                        </a:spcBef>
                        <a:spcAft>
                          <a:spcPts val="0"/>
                        </a:spcAft>
                      </a:pPr>
                      <a:r>
                        <a:rPr lang="en-US" sz="1200" dirty="0">
                          <a:effectLst/>
                        </a:rPr>
                        <a:t>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2007676215"/>
                  </a:ext>
                </a:extLst>
              </a:tr>
              <a:tr h="606118">
                <a:tc>
                  <a:txBody>
                    <a:bodyPr/>
                    <a:lstStyle/>
                    <a:p>
                      <a:pPr marL="0" marR="0">
                        <a:lnSpc>
                          <a:spcPct val="107000"/>
                        </a:lnSpc>
                        <a:spcBef>
                          <a:spcPts val="0"/>
                        </a:spcBef>
                        <a:spcAft>
                          <a:spcPts val="0"/>
                        </a:spcAft>
                      </a:pPr>
                      <a:r>
                        <a:rPr lang="en-US" sz="1100">
                          <a:effectLst/>
                        </a:rPr>
                        <a:t>Insurance</a:t>
                      </a:r>
                      <a:endParaRPr lang="en-US" sz="1050">
                        <a:effectLst/>
                      </a:endParaRPr>
                    </a:p>
                    <a:p>
                      <a:pPr marL="0" marR="0">
                        <a:lnSpc>
                          <a:spcPct val="107000"/>
                        </a:lnSpc>
                        <a:spcBef>
                          <a:spcPts val="0"/>
                        </a:spcBef>
                        <a:spcAft>
                          <a:spcPts val="0"/>
                        </a:spcAft>
                      </a:pPr>
                      <a:r>
                        <a:rPr lang="en-US" sz="1100">
                          <a:effectLst/>
                        </a:rPr>
                        <a:t>   Private</a:t>
                      </a:r>
                      <a:endParaRPr lang="en-US" sz="1050">
                        <a:effectLst/>
                      </a:endParaRPr>
                    </a:p>
                    <a:p>
                      <a:pPr marL="0" marR="0">
                        <a:lnSpc>
                          <a:spcPct val="107000"/>
                        </a:lnSpc>
                        <a:spcBef>
                          <a:spcPts val="0"/>
                        </a:spcBef>
                        <a:spcAft>
                          <a:spcPts val="0"/>
                        </a:spcAft>
                      </a:pPr>
                      <a:r>
                        <a:rPr lang="en-US" sz="1100">
                          <a:effectLst/>
                        </a:rPr>
                        <a:t>   Medicaid</a:t>
                      </a:r>
                      <a:endParaRPr lang="en-US" sz="1050">
                        <a:effectLst/>
                      </a:endParaRPr>
                    </a:p>
                    <a:p>
                      <a:pPr marL="0" marR="0">
                        <a:lnSpc>
                          <a:spcPct val="107000"/>
                        </a:lnSpc>
                        <a:spcBef>
                          <a:spcPts val="0"/>
                        </a:spcBef>
                        <a:spcAft>
                          <a:spcPts val="0"/>
                        </a:spcAft>
                      </a:pPr>
                      <a:r>
                        <a:rPr lang="en-US" sz="1100">
                          <a:effectLst/>
                        </a:rPr>
                        <a:t>   Self-pay/ Other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205</a:t>
                      </a:r>
                      <a:endParaRPr lang="en-US" sz="1100">
                        <a:effectLst/>
                      </a:endParaRPr>
                    </a:p>
                    <a:p>
                      <a:pPr marL="0" marR="0">
                        <a:lnSpc>
                          <a:spcPct val="107000"/>
                        </a:lnSpc>
                        <a:spcBef>
                          <a:spcPts val="0"/>
                        </a:spcBef>
                        <a:spcAft>
                          <a:spcPts val="0"/>
                        </a:spcAft>
                      </a:pPr>
                      <a:r>
                        <a:rPr lang="en-US" sz="1200">
                          <a:effectLst/>
                        </a:rPr>
                        <a:t>508</a:t>
                      </a:r>
                      <a:endParaRPr lang="en-US" sz="1100">
                        <a:effectLst/>
                      </a:endParaRPr>
                    </a:p>
                    <a:p>
                      <a:pPr marL="0" marR="0">
                        <a:lnSpc>
                          <a:spcPct val="107000"/>
                        </a:lnSpc>
                        <a:spcBef>
                          <a:spcPts val="0"/>
                        </a:spcBef>
                        <a:spcAft>
                          <a:spcPts val="0"/>
                        </a:spcAft>
                      </a:pPr>
                      <a:r>
                        <a:rPr lang="en-US" sz="12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28.2</a:t>
                      </a:r>
                      <a:endParaRPr lang="en-US" sz="1100" b="1" dirty="0">
                        <a:effectLst/>
                      </a:endParaRPr>
                    </a:p>
                    <a:p>
                      <a:pPr marL="0" marR="0">
                        <a:lnSpc>
                          <a:spcPct val="107000"/>
                        </a:lnSpc>
                        <a:spcBef>
                          <a:spcPts val="0"/>
                        </a:spcBef>
                        <a:spcAft>
                          <a:spcPts val="0"/>
                        </a:spcAft>
                      </a:pPr>
                      <a:r>
                        <a:rPr lang="en-US" sz="1200" b="1" dirty="0">
                          <a:effectLst/>
                        </a:rPr>
                        <a:t>70.0</a:t>
                      </a:r>
                      <a:endParaRPr lang="en-US" sz="1100" b="1" dirty="0">
                        <a:effectLst/>
                      </a:endParaRPr>
                    </a:p>
                    <a:p>
                      <a:pPr marL="0" marR="0">
                        <a:lnSpc>
                          <a:spcPct val="107000"/>
                        </a:lnSpc>
                        <a:spcBef>
                          <a:spcPts val="0"/>
                        </a:spcBef>
                        <a:spcAft>
                          <a:spcPts val="0"/>
                        </a:spcAft>
                      </a:pPr>
                      <a:r>
                        <a:rPr lang="en-US" sz="1200" dirty="0">
                          <a:effectLst/>
                        </a:rPr>
                        <a:t>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4</a:t>
                      </a:r>
                      <a:endParaRPr lang="en-US" sz="1100">
                        <a:effectLst/>
                      </a:endParaRPr>
                    </a:p>
                    <a:p>
                      <a:pPr marL="0" marR="0">
                        <a:lnSpc>
                          <a:spcPct val="107000"/>
                        </a:lnSpc>
                        <a:spcBef>
                          <a:spcPts val="0"/>
                        </a:spcBef>
                        <a:spcAft>
                          <a:spcPts val="0"/>
                        </a:spcAft>
                      </a:pPr>
                      <a:r>
                        <a:rPr lang="en-US" sz="1200">
                          <a:effectLst/>
                        </a:rPr>
                        <a:t>124</a:t>
                      </a:r>
                      <a:endParaRPr lang="en-US" sz="1100">
                        <a:effectLst/>
                      </a:endParaRPr>
                    </a:p>
                    <a:p>
                      <a:pPr marL="0" marR="0">
                        <a:lnSpc>
                          <a:spcPct val="107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3.0</a:t>
                      </a:r>
                      <a:endParaRPr lang="en-US" sz="1100" b="1" dirty="0">
                        <a:effectLst/>
                      </a:endParaRPr>
                    </a:p>
                    <a:p>
                      <a:pPr marL="0" marR="0">
                        <a:lnSpc>
                          <a:spcPct val="107000"/>
                        </a:lnSpc>
                        <a:spcBef>
                          <a:spcPts val="0"/>
                        </a:spcBef>
                        <a:spcAft>
                          <a:spcPts val="0"/>
                        </a:spcAft>
                      </a:pPr>
                      <a:r>
                        <a:rPr lang="en-US" sz="1200" b="1" dirty="0">
                          <a:effectLst/>
                        </a:rPr>
                        <a:t>93.9</a:t>
                      </a:r>
                      <a:endParaRPr lang="en-US" sz="1100" b="1" dirty="0">
                        <a:effectLst/>
                      </a:endParaRPr>
                    </a:p>
                    <a:p>
                      <a:pPr marL="0" marR="0">
                        <a:lnSpc>
                          <a:spcPct val="10700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3052769422"/>
                  </a:ext>
                </a:extLst>
              </a:tr>
              <a:tr h="606118">
                <a:tc>
                  <a:txBody>
                    <a:bodyPr/>
                    <a:lstStyle/>
                    <a:p>
                      <a:pPr marL="0" marR="0">
                        <a:lnSpc>
                          <a:spcPct val="107000"/>
                        </a:lnSpc>
                        <a:spcBef>
                          <a:spcPts val="0"/>
                        </a:spcBef>
                        <a:spcAft>
                          <a:spcPts val="0"/>
                        </a:spcAft>
                      </a:pPr>
                      <a:r>
                        <a:rPr lang="en-US" sz="1100">
                          <a:effectLst/>
                        </a:rPr>
                        <a:t>Education</a:t>
                      </a:r>
                      <a:endParaRPr lang="en-US" sz="1050">
                        <a:effectLst/>
                      </a:endParaRPr>
                    </a:p>
                    <a:p>
                      <a:pPr marL="0" marR="0">
                        <a:lnSpc>
                          <a:spcPct val="107000"/>
                        </a:lnSpc>
                        <a:spcBef>
                          <a:spcPts val="0"/>
                        </a:spcBef>
                        <a:spcAft>
                          <a:spcPts val="0"/>
                        </a:spcAft>
                      </a:pPr>
                      <a:r>
                        <a:rPr lang="en-US" sz="1100">
                          <a:effectLst/>
                        </a:rPr>
                        <a:t>   Less than HS</a:t>
                      </a:r>
                      <a:endParaRPr lang="en-US" sz="1050">
                        <a:effectLst/>
                      </a:endParaRPr>
                    </a:p>
                    <a:p>
                      <a:pPr marL="0" marR="0">
                        <a:lnSpc>
                          <a:spcPct val="107000"/>
                        </a:lnSpc>
                        <a:spcBef>
                          <a:spcPts val="0"/>
                        </a:spcBef>
                        <a:spcAft>
                          <a:spcPts val="0"/>
                        </a:spcAft>
                      </a:pPr>
                      <a:r>
                        <a:rPr lang="en-US" sz="1100">
                          <a:effectLst/>
                        </a:rPr>
                        <a:t>   HS</a:t>
                      </a:r>
                      <a:endParaRPr lang="en-US" sz="1050">
                        <a:effectLst/>
                      </a:endParaRPr>
                    </a:p>
                    <a:p>
                      <a:pPr marL="0" marR="0">
                        <a:lnSpc>
                          <a:spcPct val="107000"/>
                        </a:lnSpc>
                        <a:spcBef>
                          <a:spcPts val="0"/>
                        </a:spcBef>
                        <a:spcAft>
                          <a:spcPts val="0"/>
                        </a:spcAft>
                      </a:pPr>
                      <a:r>
                        <a:rPr lang="en-US" sz="1100">
                          <a:effectLst/>
                        </a:rPr>
                        <a:t>   More than HS</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101</a:t>
                      </a:r>
                      <a:endParaRPr lang="en-US" sz="1100">
                        <a:effectLst/>
                      </a:endParaRPr>
                    </a:p>
                    <a:p>
                      <a:pPr marL="0" marR="0">
                        <a:lnSpc>
                          <a:spcPct val="107000"/>
                        </a:lnSpc>
                        <a:spcBef>
                          <a:spcPts val="0"/>
                        </a:spcBef>
                        <a:spcAft>
                          <a:spcPts val="0"/>
                        </a:spcAft>
                      </a:pPr>
                      <a:r>
                        <a:rPr lang="en-US" sz="1200">
                          <a:effectLst/>
                        </a:rPr>
                        <a:t>223</a:t>
                      </a:r>
                      <a:endParaRPr lang="en-US" sz="1100">
                        <a:effectLst/>
                      </a:endParaRPr>
                    </a:p>
                    <a:p>
                      <a:pPr marL="0" marR="0">
                        <a:lnSpc>
                          <a:spcPct val="107000"/>
                        </a:lnSpc>
                        <a:spcBef>
                          <a:spcPts val="0"/>
                        </a:spcBef>
                        <a:spcAft>
                          <a:spcPts val="0"/>
                        </a:spcAft>
                      </a:pPr>
                      <a:r>
                        <a:rPr lang="en-US" sz="1200">
                          <a:effectLst/>
                        </a:rPr>
                        <a:t>149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21.4</a:t>
                      </a:r>
                      <a:endParaRPr lang="en-US" sz="1100">
                        <a:effectLst/>
                      </a:endParaRPr>
                    </a:p>
                    <a:p>
                      <a:pPr marL="0" marR="0">
                        <a:lnSpc>
                          <a:spcPct val="107000"/>
                        </a:lnSpc>
                        <a:spcBef>
                          <a:spcPts val="0"/>
                        </a:spcBef>
                        <a:spcAft>
                          <a:spcPts val="0"/>
                        </a:spcAft>
                      </a:pPr>
                      <a:r>
                        <a:rPr lang="en-US" sz="1200">
                          <a:effectLst/>
                        </a:rPr>
                        <a:t>47.2</a:t>
                      </a:r>
                      <a:endParaRPr lang="en-US" sz="1100">
                        <a:effectLst/>
                      </a:endParaRPr>
                    </a:p>
                    <a:p>
                      <a:pPr marL="0" marR="0">
                        <a:lnSpc>
                          <a:spcPct val="107000"/>
                        </a:lnSpc>
                        <a:spcBef>
                          <a:spcPts val="0"/>
                        </a:spcBef>
                        <a:spcAft>
                          <a:spcPts val="0"/>
                        </a:spcAft>
                      </a:pPr>
                      <a:r>
                        <a:rPr lang="en-US" sz="1200">
                          <a:effectLst/>
                        </a:rPr>
                        <a:t>31.4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30</a:t>
                      </a:r>
                      <a:endParaRPr lang="en-US" sz="1100" dirty="0">
                        <a:effectLst/>
                      </a:endParaRPr>
                    </a:p>
                    <a:p>
                      <a:pPr marL="0" marR="0">
                        <a:lnSpc>
                          <a:spcPct val="107000"/>
                        </a:lnSpc>
                        <a:spcBef>
                          <a:spcPts val="0"/>
                        </a:spcBef>
                        <a:spcAft>
                          <a:spcPts val="0"/>
                        </a:spcAft>
                      </a:pPr>
                      <a:r>
                        <a:rPr lang="en-US" sz="1200" dirty="0">
                          <a:effectLst/>
                        </a:rPr>
                        <a:t>56</a:t>
                      </a:r>
                      <a:endParaRPr lang="en-US" sz="1100" dirty="0">
                        <a:effectLst/>
                      </a:endParaRPr>
                    </a:p>
                    <a:p>
                      <a:pPr marL="0" marR="0">
                        <a:lnSpc>
                          <a:spcPct val="107000"/>
                        </a:lnSpc>
                        <a:spcBef>
                          <a:spcPts val="0"/>
                        </a:spcBef>
                        <a:spcAft>
                          <a:spcPts val="0"/>
                        </a:spcAft>
                      </a:pPr>
                      <a:r>
                        <a:rPr lang="en-US" sz="1200" dirty="0">
                          <a:effectLst/>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23.6</a:t>
                      </a:r>
                      <a:endParaRPr lang="en-US" sz="1100" dirty="0">
                        <a:effectLst/>
                      </a:endParaRPr>
                    </a:p>
                    <a:p>
                      <a:pPr marL="0" marR="0">
                        <a:lnSpc>
                          <a:spcPct val="107000"/>
                        </a:lnSpc>
                        <a:spcBef>
                          <a:spcPts val="0"/>
                        </a:spcBef>
                        <a:spcAft>
                          <a:spcPts val="0"/>
                        </a:spcAft>
                      </a:pPr>
                      <a:r>
                        <a:rPr lang="en-US" sz="1200" dirty="0">
                          <a:effectLst/>
                        </a:rPr>
                        <a:t>44.1</a:t>
                      </a:r>
                      <a:endParaRPr lang="en-US" sz="1100" dirty="0">
                        <a:effectLst/>
                      </a:endParaRPr>
                    </a:p>
                    <a:p>
                      <a:pPr marL="0" marR="0">
                        <a:lnSpc>
                          <a:spcPct val="107000"/>
                        </a:lnSpc>
                        <a:spcBef>
                          <a:spcPts val="0"/>
                        </a:spcBef>
                        <a:spcAft>
                          <a:spcPts val="0"/>
                        </a:spcAft>
                      </a:pPr>
                      <a:r>
                        <a:rPr lang="en-US" sz="1200" dirty="0">
                          <a:effectLst/>
                        </a:rPr>
                        <a:t>32.3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2805751583"/>
                  </a:ext>
                </a:extLst>
              </a:tr>
              <a:tr h="606118">
                <a:tc>
                  <a:txBody>
                    <a:bodyPr/>
                    <a:lstStyle/>
                    <a:p>
                      <a:pPr marL="0" marR="0">
                        <a:lnSpc>
                          <a:spcPct val="107000"/>
                        </a:lnSpc>
                        <a:spcBef>
                          <a:spcPts val="0"/>
                        </a:spcBef>
                        <a:spcAft>
                          <a:spcPts val="0"/>
                        </a:spcAft>
                      </a:pPr>
                      <a:r>
                        <a:rPr lang="en-US" sz="1100">
                          <a:effectLst/>
                        </a:rPr>
                        <a:t>Employed</a:t>
                      </a:r>
                      <a:endParaRPr lang="en-US" sz="1050">
                        <a:effectLst/>
                      </a:endParaRPr>
                    </a:p>
                    <a:p>
                      <a:pPr marL="0" marR="0">
                        <a:lnSpc>
                          <a:spcPct val="107000"/>
                        </a:lnSpc>
                        <a:spcBef>
                          <a:spcPts val="0"/>
                        </a:spcBef>
                        <a:spcAft>
                          <a:spcPts val="0"/>
                        </a:spcAft>
                      </a:pPr>
                      <a:r>
                        <a:rPr lang="en-US" sz="1100">
                          <a:effectLst/>
                        </a:rPr>
                        <a:t>   Unemployed</a:t>
                      </a:r>
                      <a:endParaRPr lang="en-US" sz="1050">
                        <a:effectLst/>
                      </a:endParaRPr>
                    </a:p>
                    <a:p>
                      <a:pPr marL="0" marR="0">
                        <a:lnSpc>
                          <a:spcPct val="107000"/>
                        </a:lnSpc>
                        <a:spcBef>
                          <a:spcPts val="0"/>
                        </a:spcBef>
                        <a:spcAft>
                          <a:spcPts val="0"/>
                        </a:spcAft>
                      </a:pPr>
                      <a:r>
                        <a:rPr lang="en-US" sz="1100">
                          <a:effectLst/>
                        </a:rPr>
                        <a:t>   Part-time</a:t>
                      </a:r>
                      <a:endParaRPr lang="en-US" sz="1050">
                        <a:effectLst/>
                      </a:endParaRPr>
                    </a:p>
                    <a:p>
                      <a:pPr marL="0" marR="0">
                        <a:lnSpc>
                          <a:spcPct val="107000"/>
                        </a:lnSpc>
                        <a:spcBef>
                          <a:spcPts val="0"/>
                        </a:spcBef>
                        <a:spcAft>
                          <a:spcPts val="0"/>
                        </a:spcAft>
                      </a:pPr>
                      <a:r>
                        <a:rPr lang="en-US" sz="1100">
                          <a:effectLst/>
                        </a:rPr>
                        <a:t>   Full-time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394</a:t>
                      </a:r>
                      <a:endParaRPr lang="en-US" sz="1100">
                        <a:effectLst/>
                      </a:endParaRPr>
                    </a:p>
                    <a:p>
                      <a:pPr marL="0" marR="0">
                        <a:lnSpc>
                          <a:spcPct val="107000"/>
                        </a:lnSpc>
                        <a:spcBef>
                          <a:spcPts val="0"/>
                        </a:spcBef>
                        <a:spcAft>
                          <a:spcPts val="0"/>
                        </a:spcAft>
                      </a:pPr>
                      <a:r>
                        <a:rPr lang="en-US" sz="1200">
                          <a:effectLst/>
                        </a:rPr>
                        <a:t>29</a:t>
                      </a:r>
                      <a:endParaRPr lang="en-US" sz="1100">
                        <a:effectLst/>
                      </a:endParaRPr>
                    </a:p>
                    <a:p>
                      <a:pPr marL="0" marR="0">
                        <a:lnSpc>
                          <a:spcPct val="107000"/>
                        </a:lnSpc>
                        <a:spcBef>
                          <a:spcPts val="0"/>
                        </a:spcBef>
                        <a:spcAft>
                          <a:spcPts val="0"/>
                        </a:spcAft>
                      </a:pPr>
                      <a:r>
                        <a:rPr lang="en-US" sz="1200">
                          <a:effectLst/>
                        </a:rPr>
                        <a:t>187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64.6</a:t>
                      </a:r>
                      <a:endParaRPr lang="en-US" sz="1100" dirty="0">
                        <a:effectLst/>
                      </a:endParaRPr>
                    </a:p>
                    <a:p>
                      <a:pPr marL="0" marR="0">
                        <a:lnSpc>
                          <a:spcPct val="107000"/>
                        </a:lnSpc>
                        <a:spcBef>
                          <a:spcPts val="0"/>
                        </a:spcBef>
                        <a:spcAft>
                          <a:spcPts val="0"/>
                        </a:spcAft>
                      </a:pPr>
                      <a:r>
                        <a:rPr lang="en-US" sz="1200" b="1" dirty="0">
                          <a:effectLst/>
                        </a:rPr>
                        <a:t>4.8</a:t>
                      </a:r>
                      <a:endParaRPr lang="en-US" sz="1100" b="1" dirty="0">
                        <a:effectLst/>
                      </a:endParaRPr>
                    </a:p>
                    <a:p>
                      <a:pPr marL="0" marR="0">
                        <a:lnSpc>
                          <a:spcPct val="107000"/>
                        </a:lnSpc>
                        <a:spcBef>
                          <a:spcPts val="0"/>
                        </a:spcBef>
                        <a:spcAft>
                          <a:spcPts val="0"/>
                        </a:spcAft>
                      </a:pPr>
                      <a:r>
                        <a:rPr lang="en-US" sz="1200" b="1" dirty="0">
                          <a:effectLst/>
                        </a:rPr>
                        <a:t>30.7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87</a:t>
                      </a:r>
                      <a:endParaRPr lang="en-US" sz="1100">
                        <a:effectLst/>
                      </a:endParaRPr>
                    </a:p>
                    <a:p>
                      <a:pPr marL="0" marR="0">
                        <a:lnSpc>
                          <a:spcPct val="107000"/>
                        </a:lnSpc>
                        <a:spcBef>
                          <a:spcPts val="0"/>
                        </a:spcBef>
                        <a:spcAft>
                          <a:spcPts val="0"/>
                        </a:spcAft>
                      </a:pPr>
                      <a:r>
                        <a:rPr lang="en-US" sz="1200">
                          <a:effectLst/>
                        </a:rPr>
                        <a:t>8</a:t>
                      </a:r>
                      <a:endParaRPr lang="en-US" sz="1100">
                        <a:effectLst/>
                      </a:endParaRPr>
                    </a:p>
                    <a:p>
                      <a:pPr marL="0" marR="0">
                        <a:lnSpc>
                          <a:spcPct val="107000"/>
                        </a:lnSpc>
                        <a:spcBef>
                          <a:spcPts val="0"/>
                        </a:spcBef>
                        <a:spcAft>
                          <a:spcPts val="0"/>
                        </a:spcAft>
                      </a:pPr>
                      <a:r>
                        <a:rPr lang="en-US" sz="12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73.7</a:t>
                      </a:r>
                      <a:endParaRPr lang="en-US" sz="1100" b="1" dirty="0">
                        <a:effectLst/>
                      </a:endParaRPr>
                    </a:p>
                    <a:p>
                      <a:pPr marL="0" marR="0">
                        <a:lnSpc>
                          <a:spcPct val="107000"/>
                        </a:lnSpc>
                        <a:spcBef>
                          <a:spcPts val="0"/>
                        </a:spcBef>
                        <a:spcAft>
                          <a:spcPts val="0"/>
                        </a:spcAft>
                      </a:pPr>
                      <a:r>
                        <a:rPr lang="en-US" sz="1200" dirty="0">
                          <a:effectLst/>
                        </a:rPr>
                        <a:t>6.8</a:t>
                      </a:r>
                      <a:endParaRPr lang="en-US" sz="1100" dirty="0">
                        <a:effectLst/>
                      </a:endParaRPr>
                    </a:p>
                    <a:p>
                      <a:pPr marL="0" marR="0">
                        <a:lnSpc>
                          <a:spcPct val="107000"/>
                        </a:lnSpc>
                        <a:spcBef>
                          <a:spcPts val="0"/>
                        </a:spcBef>
                        <a:spcAft>
                          <a:spcPts val="0"/>
                        </a:spcAft>
                      </a:pPr>
                      <a:r>
                        <a:rPr lang="en-US" sz="1200" dirty="0">
                          <a:effectLst/>
                        </a:rPr>
                        <a:t>19.5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783793349"/>
                  </a:ext>
                </a:extLst>
              </a:tr>
              <a:tr h="452659">
                <a:tc>
                  <a:txBody>
                    <a:bodyPr/>
                    <a:lstStyle/>
                    <a:p>
                      <a:pPr marL="0" marR="0">
                        <a:lnSpc>
                          <a:spcPct val="107000"/>
                        </a:lnSpc>
                        <a:spcBef>
                          <a:spcPts val="0"/>
                        </a:spcBef>
                        <a:spcAft>
                          <a:spcPts val="0"/>
                        </a:spcAft>
                      </a:pPr>
                      <a:r>
                        <a:rPr lang="en-US" sz="1100">
                          <a:effectLst/>
                        </a:rPr>
                        <a:t>Race</a:t>
                      </a:r>
                      <a:endParaRPr lang="en-US" sz="1050">
                        <a:effectLst/>
                      </a:endParaRPr>
                    </a:p>
                    <a:p>
                      <a:pPr marL="0" marR="0">
                        <a:lnSpc>
                          <a:spcPct val="107000"/>
                        </a:lnSpc>
                        <a:spcBef>
                          <a:spcPts val="0"/>
                        </a:spcBef>
                        <a:spcAft>
                          <a:spcPts val="0"/>
                        </a:spcAft>
                      </a:pPr>
                      <a:r>
                        <a:rPr lang="en-US" sz="1100">
                          <a:effectLst/>
                        </a:rPr>
                        <a:t>   White</a:t>
                      </a:r>
                      <a:endParaRPr lang="en-US" sz="1050">
                        <a:effectLst/>
                      </a:endParaRPr>
                    </a:p>
                    <a:p>
                      <a:pPr marL="0" marR="0">
                        <a:lnSpc>
                          <a:spcPct val="107000"/>
                        </a:lnSpc>
                        <a:spcBef>
                          <a:spcPts val="0"/>
                        </a:spcBef>
                        <a:spcAft>
                          <a:spcPts val="0"/>
                        </a:spcAft>
                      </a:pPr>
                      <a:r>
                        <a:rPr lang="en-US" sz="1100">
                          <a:effectLst/>
                        </a:rPr>
                        <a:t>   Other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704</a:t>
                      </a:r>
                      <a:endParaRPr lang="en-US" sz="1100">
                        <a:effectLst/>
                      </a:endParaRPr>
                    </a:p>
                    <a:p>
                      <a:pPr marL="0" marR="0">
                        <a:lnSpc>
                          <a:spcPct val="107000"/>
                        </a:lnSpc>
                        <a:spcBef>
                          <a:spcPts val="0"/>
                        </a:spcBef>
                        <a:spcAft>
                          <a:spcPts val="0"/>
                        </a:spcAft>
                      </a:pPr>
                      <a:r>
                        <a:rPr lang="en-US" sz="1200">
                          <a:effectLst/>
                        </a:rPr>
                        <a:t>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96.2</a:t>
                      </a:r>
                      <a:endParaRPr lang="en-US" sz="1100">
                        <a:effectLst/>
                      </a:endParaRPr>
                    </a:p>
                    <a:p>
                      <a:pPr marL="0" marR="0">
                        <a:lnSpc>
                          <a:spcPct val="107000"/>
                        </a:lnSpc>
                        <a:spcBef>
                          <a:spcPts val="0"/>
                        </a:spcBef>
                        <a:spcAft>
                          <a:spcPts val="0"/>
                        </a:spcAft>
                      </a:pPr>
                      <a:r>
                        <a:rPr lang="en-US" sz="12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127</a:t>
                      </a:r>
                      <a:endParaRPr lang="en-US" sz="1100">
                        <a:effectLst/>
                      </a:endParaRPr>
                    </a:p>
                    <a:p>
                      <a:pPr marL="0" marR="0">
                        <a:lnSpc>
                          <a:spcPct val="107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94.8</a:t>
                      </a:r>
                      <a:endParaRPr lang="en-US" sz="1100" dirty="0">
                        <a:effectLst/>
                      </a:endParaRPr>
                    </a:p>
                    <a:p>
                      <a:pPr marL="0" marR="0">
                        <a:lnSpc>
                          <a:spcPct val="107000"/>
                        </a:lnSpc>
                        <a:spcBef>
                          <a:spcPts val="0"/>
                        </a:spcBef>
                        <a:spcAft>
                          <a:spcPts val="0"/>
                        </a:spcAft>
                      </a:pPr>
                      <a:r>
                        <a:rPr lang="en-US" sz="1200" dirty="0">
                          <a:effectLst/>
                        </a:rPr>
                        <a:t>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1317391893"/>
                  </a:ext>
                </a:extLst>
              </a:tr>
              <a:tr h="452659">
                <a:tc>
                  <a:txBody>
                    <a:bodyPr/>
                    <a:lstStyle/>
                    <a:p>
                      <a:pPr marL="0" marR="0">
                        <a:lnSpc>
                          <a:spcPct val="107000"/>
                        </a:lnSpc>
                        <a:spcBef>
                          <a:spcPts val="0"/>
                        </a:spcBef>
                        <a:spcAft>
                          <a:spcPts val="0"/>
                        </a:spcAft>
                      </a:pPr>
                      <a:r>
                        <a:rPr lang="en-US" sz="1100">
                          <a:effectLst/>
                        </a:rPr>
                        <a:t>Ethnicity</a:t>
                      </a:r>
                      <a:endParaRPr lang="en-US" sz="1050">
                        <a:effectLst/>
                      </a:endParaRPr>
                    </a:p>
                    <a:p>
                      <a:pPr marL="0" marR="0">
                        <a:lnSpc>
                          <a:spcPct val="107000"/>
                        </a:lnSpc>
                        <a:spcBef>
                          <a:spcPts val="0"/>
                        </a:spcBef>
                        <a:spcAft>
                          <a:spcPts val="0"/>
                        </a:spcAft>
                      </a:pPr>
                      <a:r>
                        <a:rPr lang="en-US" sz="1100">
                          <a:effectLst/>
                        </a:rPr>
                        <a:t>   Hispanic</a:t>
                      </a:r>
                      <a:endParaRPr lang="en-US" sz="1050">
                        <a:effectLst/>
                      </a:endParaRPr>
                    </a:p>
                    <a:p>
                      <a:pPr marL="0" marR="0">
                        <a:lnSpc>
                          <a:spcPct val="107000"/>
                        </a:lnSpc>
                        <a:spcBef>
                          <a:spcPts val="0"/>
                        </a:spcBef>
                        <a:spcAft>
                          <a:spcPts val="0"/>
                        </a:spcAft>
                      </a:pPr>
                      <a:r>
                        <a:rPr lang="en-US" sz="1100">
                          <a:effectLst/>
                        </a:rPr>
                        <a:t>   Non-Hispanic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7</a:t>
                      </a:r>
                      <a:endParaRPr lang="en-US" sz="1100">
                        <a:effectLst/>
                      </a:endParaRPr>
                    </a:p>
                    <a:p>
                      <a:pPr marL="0" marR="0">
                        <a:lnSpc>
                          <a:spcPct val="107000"/>
                        </a:lnSpc>
                        <a:spcBef>
                          <a:spcPts val="0"/>
                        </a:spcBef>
                        <a:spcAft>
                          <a:spcPts val="0"/>
                        </a:spcAft>
                      </a:pPr>
                      <a:r>
                        <a:rPr lang="en-US" sz="1200">
                          <a:effectLst/>
                        </a:rPr>
                        <a:t>711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1.0</a:t>
                      </a:r>
                      <a:endParaRPr lang="en-US" sz="1100">
                        <a:effectLst/>
                      </a:endParaRPr>
                    </a:p>
                    <a:p>
                      <a:pPr marL="0" marR="0">
                        <a:lnSpc>
                          <a:spcPct val="107000"/>
                        </a:lnSpc>
                        <a:spcBef>
                          <a:spcPts val="0"/>
                        </a:spcBef>
                        <a:spcAft>
                          <a:spcPts val="0"/>
                        </a:spcAft>
                      </a:pPr>
                      <a:r>
                        <a:rPr lang="en-US" sz="1200">
                          <a:effectLst/>
                        </a:rPr>
                        <a:t>99.0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2</a:t>
                      </a:r>
                      <a:endParaRPr lang="en-US" sz="1100">
                        <a:effectLst/>
                      </a:endParaRPr>
                    </a:p>
                    <a:p>
                      <a:pPr marL="0" marR="0">
                        <a:lnSpc>
                          <a:spcPct val="107000"/>
                        </a:lnSpc>
                        <a:spcBef>
                          <a:spcPts val="0"/>
                        </a:spcBef>
                        <a:spcAft>
                          <a:spcPts val="0"/>
                        </a:spcAft>
                      </a:pPr>
                      <a:r>
                        <a:rPr lang="en-US" sz="1200">
                          <a:effectLst/>
                        </a:rPr>
                        <a:t>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1.5</a:t>
                      </a:r>
                      <a:endParaRPr lang="en-US" sz="1100" dirty="0">
                        <a:effectLst/>
                      </a:endParaRPr>
                    </a:p>
                    <a:p>
                      <a:pPr marL="0" marR="0">
                        <a:lnSpc>
                          <a:spcPct val="107000"/>
                        </a:lnSpc>
                        <a:spcBef>
                          <a:spcPts val="0"/>
                        </a:spcBef>
                        <a:spcAft>
                          <a:spcPts val="0"/>
                        </a:spcAft>
                      </a:pPr>
                      <a:r>
                        <a:rPr lang="en-US" sz="1200" dirty="0">
                          <a:effectLst/>
                        </a:rPr>
                        <a:t>98.5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3446314065"/>
                  </a:ext>
                </a:extLst>
              </a:tr>
              <a:tr h="452659">
                <a:tc>
                  <a:txBody>
                    <a:bodyPr/>
                    <a:lstStyle/>
                    <a:p>
                      <a:pPr marL="0" marR="0">
                        <a:lnSpc>
                          <a:spcPct val="107000"/>
                        </a:lnSpc>
                        <a:spcBef>
                          <a:spcPts val="0"/>
                        </a:spcBef>
                        <a:spcAft>
                          <a:spcPts val="0"/>
                        </a:spcAft>
                      </a:pPr>
                      <a:r>
                        <a:rPr lang="en-US" sz="1100">
                          <a:effectLst/>
                        </a:rPr>
                        <a:t>Marital status</a:t>
                      </a:r>
                      <a:endParaRPr lang="en-US" sz="1050">
                        <a:effectLst/>
                      </a:endParaRPr>
                    </a:p>
                    <a:p>
                      <a:pPr marL="0" marR="0">
                        <a:lnSpc>
                          <a:spcPct val="107000"/>
                        </a:lnSpc>
                        <a:spcBef>
                          <a:spcPts val="0"/>
                        </a:spcBef>
                        <a:spcAft>
                          <a:spcPts val="0"/>
                        </a:spcAft>
                      </a:pPr>
                      <a:r>
                        <a:rPr lang="en-US" sz="1100">
                          <a:effectLst/>
                        </a:rPr>
                        <a:t>   Married</a:t>
                      </a:r>
                      <a:endParaRPr lang="en-US" sz="1050">
                        <a:effectLst/>
                      </a:endParaRPr>
                    </a:p>
                    <a:p>
                      <a:pPr marL="0" marR="0">
                        <a:lnSpc>
                          <a:spcPct val="107000"/>
                        </a:lnSpc>
                        <a:spcBef>
                          <a:spcPts val="0"/>
                        </a:spcBef>
                        <a:spcAft>
                          <a:spcPts val="0"/>
                        </a:spcAft>
                      </a:pPr>
                      <a:r>
                        <a:rPr lang="en-US" sz="1100">
                          <a:effectLst/>
                        </a:rPr>
                        <a:t>   Unmarried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221</a:t>
                      </a:r>
                      <a:endParaRPr lang="en-US" sz="1100">
                        <a:effectLst/>
                      </a:endParaRPr>
                    </a:p>
                    <a:p>
                      <a:pPr marL="0" marR="0">
                        <a:lnSpc>
                          <a:spcPct val="107000"/>
                        </a:lnSpc>
                        <a:spcBef>
                          <a:spcPts val="0"/>
                        </a:spcBef>
                        <a:spcAft>
                          <a:spcPts val="0"/>
                        </a:spcAft>
                      </a:pPr>
                      <a:r>
                        <a:rPr lang="en-US" sz="1200">
                          <a:effectLst/>
                        </a:rPr>
                        <a:t>495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b="1" dirty="0">
                          <a:effectLst/>
                        </a:rPr>
                        <a:t>30.9</a:t>
                      </a:r>
                      <a:endParaRPr lang="en-US" sz="1100" b="1" dirty="0">
                        <a:effectLst/>
                      </a:endParaRPr>
                    </a:p>
                    <a:p>
                      <a:pPr marL="0" marR="0">
                        <a:lnSpc>
                          <a:spcPct val="107000"/>
                        </a:lnSpc>
                        <a:spcBef>
                          <a:spcPts val="0"/>
                        </a:spcBef>
                        <a:spcAft>
                          <a:spcPts val="0"/>
                        </a:spcAft>
                      </a:pPr>
                      <a:r>
                        <a:rPr lang="en-US" sz="1200" dirty="0">
                          <a:effectLst/>
                        </a:rPr>
                        <a:t>69.1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a:effectLst/>
                        </a:rPr>
                        <a:t> </a:t>
                      </a:r>
                      <a:endParaRPr lang="en-US" sz="1100">
                        <a:effectLst/>
                      </a:endParaRPr>
                    </a:p>
                    <a:p>
                      <a:pPr marL="0" marR="0">
                        <a:lnSpc>
                          <a:spcPct val="107000"/>
                        </a:lnSpc>
                        <a:spcBef>
                          <a:spcPts val="0"/>
                        </a:spcBef>
                        <a:spcAft>
                          <a:spcPts val="0"/>
                        </a:spcAft>
                      </a:pPr>
                      <a:r>
                        <a:rPr lang="en-US" sz="1200">
                          <a:effectLst/>
                        </a:rPr>
                        <a:t>9</a:t>
                      </a:r>
                      <a:endParaRPr lang="en-US" sz="1100">
                        <a:effectLst/>
                      </a:endParaRPr>
                    </a:p>
                    <a:p>
                      <a:pPr marL="0" marR="0">
                        <a:lnSpc>
                          <a:spcPct val="107000"/>
                        </a:lnSpc>
                        <a:spcBef>
                          <a:spcPts val="0"/>
                        </a:spcBef>
                        <a:spcAft>
                          <a:spcPts val="0"/>
                        </a:spcAft>
                      </a:pPr>
                      <a:r>
                        <a:rPr lang="en-US" sz="12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6.7</a:t>
                      </a:r>
                      <a:endParaRPr lang="en-US" sz="1100" dirty="0">
                        <a:effectLst/>
                      </a:endParaRPr>
                    </a:p>
                    <a:p>
                      <a:pPr marL="0" marR="0">
                        <a:lnSpc>
                          <a:spcPct val="107000"/>
                        </a:lnSpc>
                        <a:spcBef>
                          <a:spcPts val="0"/>
                        </a:spcBef>
                        <a:spcAft>
                          <a:spcPts val="0"/>
                        </a:spcAft>
                      </a:pPr>
                      <a:r>
                        <a:rPr lang="en-US" sz="1200" b="1" dirty="0">
                          <a:effectLst/>
                        </a:rPr>
                        <a:t>93.3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930" marR="45930" marT="0" marB="0"/>
                </a:tc>
                <a:extLst>
                  <a:ext uri="{0D108BD9-81ED-4DB2-BD59-A6C34878D82A}">
                    <a16:rowId xmlns:a16="http://schemas.microsoft.com/office/drawing/2014/main" val="291554844"/>
                  </a:ext>
                </a:extLst>
              </a:tr>
            </a:tbl>
          </a:graphicData>
        </a:graphic>
      </p:graphicFrame>
    </p:spTree>
    <p:extLst>
      <p:ext uri="{BB962C8B-B14F-4D97-AF65-F5344CB8AC3E}">
        <p14:creationId xmlns:p14="http://schemas.microsoft.com/office/powerpoint/2010/main" val="178654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F2021C-31A2-4595-8849-DF2E5B33D531}"/>
              </a:ext>
            </a:extLst>
          </p:cNvPr>
          <p:cNvGraphicFramePr>
            <a:graphicFrameLocks noGrp="1"/>
          </p:cNvGraphicFramePr>
          <p:nvPr>
            <p:ph idx="1"/>
            <p:extLst>
              <p:ext uri="{D42A27DB-BD31-4B8C-83A1-F6EECF244321}">
                <p14:modId xmlns:p14="http://schemas.microsoft.com/office/powerpoint/2010/main" val="1653570312"/>
              </p:ext>
            </p:extLst>
          </p:nvPr>
        </p:nvGraphicFramePr>
        <p:xfrm>
          <a:off x="992155" y="208955"/>
          <a:ext cx="10207689" cy="6440089"/>
        </p:xfrm>
        <a:graphic>
          <a:graphicData uri="http://schemas.openxmlformats.org/drawingml/2006/table">
            <a:tbl>
              <a:tblPr firstRow="1" firstCol="1" bandRow="1">
                <a:tableStyleId>{5C22544A-7EE6-4342-B048-85BDC9FD1C3A}</a:tableStyleId>
              </a:tblPr>
              <a:tblGrid>
                <a:gridCol w="1769698">
                  <a:extLst>
                    <a:ext uri="{9D8B030D-6E8A-4147-A177-3AD203B41FA5}">
                      <a16:colId xmlns:a16="http://schemas.microsoft.com/office/drawing/2014/main" val="494763515"/>
                    </a:ext>
                  </a:extLst>
                </a:gridCol>
                <a:gridCol w="1663799">
                  <a:extLst>
                    <a:ext uri="{9D8B030D-6E8A-4147-A177-3AD203B41FA5}">
                      <a16:colId xmlns:a16="http://schemas.microsoft.com/office/drawing/2014/main" val="3361458880"/>
                    </a:ext>
                  </a:extLst>
                </a:gridCol>
                <a:gridCol w="1545892">
                  <a:extLst>
                    <a:ext uri="{9D8B030D-6E8A-4147-A177-3AD203B41FA5}">
                      <a16:colId xmlns:a16="http://schemas.microsoft.com/office/drawing/2014/main" val="375459680"/>
                    </a:ext>
                  </a:extLst>
                </a:gridCol>
                <a:gridCol w="1217280">
                  <a:extLst>
                    <a:ext uri="{9D8B030D-6E8A-4147-A177-3AD203B41FA5}">
                      <a16:colId xmlns:a16="http://schemas.microsoft.com/office/drawing/2014/main" val="4246072982"/>
                    </a:ext>
                  </a:extLst>
                </a:gridCol>
                <a:gridCol w="1217280">
                  <a:extLst>
                    <a:ext uri="{9D8B030D-6E8A-4147-A177-3AD203B41FA5}">
                      <a16:colId xmlns:a16="http://schemas.microsoft.com/office/drawing/2014/main" val="3478183055"/>
                    </a:ext>
                  </a:extLst>
                </a:gridCol>
                <a:gridCol w="1217280">
                  <a:extLst>
                    <a:ext uri="{9D8B030D-6E8A-4147-A177-3AD203B41FA5}">
                      <a16:colId xmlns:a16="http://schemas.microsoft.com/office/drawing/2014/main" val="1739358383"/>
                    </a:ext>
                  </a:extLst>
                </a:gridCol>
                <a:gridCol w="1576460">
                  <a:extLst>
                    <a:ext uri="{9D8B030D-6E8A-4147-A177-3AD203B41FA5}">
                      <a16:colId xmlns:a16="http://schemas.microsoft.com/office/drawing/2014/main" val="3207151162"/>
                    </a:ext>
                  </a:extLst>
                </a:gridCol>
              </a:tblGrid>
              <a:tr h="588043">
                <a:tc>
                  <a:txBody>
                    <a:bodyPr/>
                    <a:lstStyle/>
                    <a:p>
                      <a:pPr marL="0" marR="0">
                        <a:lnSpc>
                          <a:spcPct val="107000"/>
                        </a:lnSpc>
                        <a:spcBef>
                          <a:spcPts val="0"/>
                        </a:spcBef>
                        <a:spcAft>
                          <a:spcPts val="0"/>
                        </a:spcAft>
                      </a:pPr>
                      <a:r>
                        <a:rPr lang="en-US" sz="1800">
                          <a:effectLst/>
                        </a:rPr>
                        <a:t>Categorical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WVU non-ACE (n=734)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WVU DFMB (n=134)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Odds Ratio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95% CL lower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95% CL upper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p-value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2454771213"/>
                  </a:ext>
                </a:extLst>
              </a:tr>
              <a:tr h="240353">
                <a:tc>
                  <a:txBody>
                    <a:bodyPr/>
                    <a:lstStyle/>
                    <a:p>
                      <a:pPr marL="0" marR="0">
                        <a:lnSpc>
                          <a:spcPct val="107000"/>
                        </a:lnSpc>
                        <a:spcBef>
                          <a:spcPts val="0"/>
                        </a:spcBef>
                        <a:spcAft>
                          <a:spcPts val="0"/>
                        </a:spcAft>
                      </a:pPr>
                      <a:r>
                        <a:rPr lang="en-US" sz="1800">
                          <a:effectLst/>
                        </a:rPr>
                        <a:t>NICU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2039549789"/>
                  </a:ext>
                </a:extLst>
              </a:tr>
              <a:tr h="240353">
                <a:tc>
                  <a:txBody>
                    <a:bodyPr/>
                    <a:lstStyle/>
                    <a:p>
                      <a:pPr marL="0" marR="0">
                        <a:lnSpc>
                          <a:spcPct val="107000"/>
                        </a:lnSpc>
                        <a:spcBef>
                          <a:spcPts val="0"/>
                        </a:spcBef>
                        <a:spcAft>
                          <a:spcPts val="0"/>
                        </a:spcAft>
                      </a:pPr>
                      <a:r>
                        <a:rPr lang="en-US" sz="1800">
                          <a:effectLst/>
                        </a:rPr>
                        <a:t>   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348 (49.2%)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57 (44.9%)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4220681620"/>
                  </a:ext>
                </a:extLst>
              </a:tr>
              <a:tr h="240353">
                <a:tc>
                  <a:txBody>
                    <a:bodyPr/>
                    <a:lstStyle/>
                    <a:p>
                      <a:pPr marL="0" marR="0">
                        <a:lnSpc>
                          <a:spcPct val="107000"/>
                        </a:lnSpc>
                        <a:spcBef>
                          <a:spcPts val="0"/>
                        </a:spcBef>
                        <a:spcAft>
                          <a:spcPts val="0"/>
                        </a:spcAft>
                      </a:pPr>
                      <a:r>
                        <a:rPr lang="en-US" sz="1800">
                          <a:effectLst/>
                        </a:rPr>
                        <a:t>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359 (50.8%)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70 (55.1%)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657923858"/>
                  </a:ext>
                </a:extLst>
              </a:tr>
              <a:tr h="240353">
                <a:tc>
                  <a:txBody>
                    <a:bodyPr/>
                    <a:lstStyle/>
                    <a:p>
                      <a:pPr marL="0" marR="0">
                        <a:lnSpc>
                          <a:spcPct val="107000"/>
                        </a:lnSpc>
                        <a:spcBef>
                          <a:spcPts val="0"/>
                        </a:spcBef>
                        <a:spcAft>
                          <a:spcPts val="0"/>
                        </a:spcAft>
                      </a:pPr>
                      <a:r>
                        <a:rPr lang="en-US" sz="1800">
                          <a:effectLst/>
                        </a:rPr>
                        <a:t>Preterm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b="1">
                          <a:effectLst/>
                        </a:rPr>
                        <a:t>0.56</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b="1">
                          <a:effectLst/>
                        </a:rPr>
                        <a:t>0.36</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b="1" dirty="0">
                          <a:effectLst/>
                        </a:rPr>
                        <a:t>0.86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b="1" dirty="0">
                          <a:effectLst/>
                        </a:rPr>
                        <a:t>0.007</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168840817"/>
                  </a:ext>
                </a:extLst>
              </a:tr>
              <a:tr h="240353">
                <a:tc>
                  <a:txBody>
                    <a:bodyPr/>
                    <a:lstStyle/>
                    <a:p>
                      <a:pPr marL="0" marR="0">
                        <a:lnSpc>
                          <a:spcPct val="107000"/>
                        </a:lnSpc>
                        <a:spcBef>
                          <a:spcPts val="0"/>
                        </a:spcBef>
                        <a:spcAft>
                          <a:spcPts val="0"/>
                        </a:spcAft>
                      </a:pPr>
                      <a:r>
                        <a:rPr lang="en-US" sz="1800">
                          <a:effectLst/>
                        </a:rPr>
                        <a:t>   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257 (35.0%)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31 (23.1%)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2765169594"/>
                  </a:ext>
                </a:extLst>
              </a:tr>
              <a:tr h="388686">
                <a:tc>
                  <a:txBody>
                    <a:bodyPr/>
                    <a:lstStyle/>
                    <a:p>
                      <a:pPr marL="0" marR="0">
                        <a:lnSpc>
                          <a:spcPct val="107000"/>
                        </a:lnSpc>
                        <a:spcBef>
                          <a:spcPts val="0"/>
                        </a:spcBef>
                        <a:spcAft>
                          <a:spcPts val="0"/>
                        </a:spcAft>
                      </a:pPr>
                      <a:r>
                        <a:rPr lang="en-US" sz="1800">
                          <a:effectLst/>
                        </a:rPr>
                        <a:t>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477 (65.0%)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103 (76.9%)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3497681087"/>
                  </a:ext>
                </a:extLst>
              </a:tr>
              <a:tr h="240353">
                <a:tc>
                  <a:txBody>
                    <a:bodyPr/>
                    <a:lstStyle/>
                    <a:p>
                      <a:pPr marL="0" marR="0">
                        <a:lnSpc>
                          <a:spcPct val="107000"/>
                        </a:lnSpc>
                        <a:spcBef>
                          <a:spcPts val="0"/>
                        </a:spcBef>
                        <a:spcAft>
                          <a:spcPts val="0"/>
                        </a:spcAft>
                      </a:pPr>
                      <a:r>
                        <a:rPr lang="en-US" sz="1800">
                          <a:effectLst/>
                        </a:rPr>
                        <a:t>NAS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0.62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3558558051"/>
                  </a:ext>
                </a:extLst>
              </a:tr>
              <a:tr h="240353">
                <a:tc>
                  <a:txBody>
                    <a:bodyPr/>
                    <a:lstStyle/>
                    <a:p>
                      <a:pPr marL="0" marR="0">
                        <a:lnSpc>
                          <a:spcPct val="107000"/>
                        </a:lnSpc>
                        <a:spcBef>
                          <a:spcPts val="0"/>
                        </a:spcBef>
                        <a:spcAft>
                          <a:spcPts val="0"/>
                        </a:spcAft>
                      </a:pPr>
                      <a:r>
                        <a:rPr lang="en-US" sz="1800">
                          <a:effectLst/>
                        </a:rPr>
                        <a:t>   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313 (44.5%)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53 (44.5%)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354983377"/>
                  </a:ext>
                </a:extLst>
              </a:tr>
              <a:tr h="240353">
                <a:tc>
                  <a:txBody>
                    <a:bodyPr/>
                    <a:lstStyle/>
                    <a:p>
                      <a:pPr marL="0" marR="0">
                        <a:lnSpc>
                          <a:spcPct val="107000"/>
                        </a:lnSpc>
                        <a:spcBef>
                          <a:spcPts val="0"/>
                        </a:spcBef>
                        <a:spcAft>
                          <a:spcPts val="0"/>
                        </a:spcAft>
                      </a:pPr>
                      <a:r>
                        <a:rPr lang="en-US" sz="1800">
                          <a:effectLst/>
                        </a:rPr>
                        <a:t>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390 (55.5%)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72 (57.6%)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2450572724"/>
                  </a:ext>
                </a:extLst>
              </a:tr>
              <a:tr h="388686">
                <a:tc>
                  <a:txBody>
                    <a:bodyPr/>
                    <a:lstStyle/>
                    <a:p>
                      <a:pPr marL="0" marR="0">
                        <a:lnSpc>
                          <a:spcPct val="107000"/>
                        </a:lnSpc>
                        <a:spcBef>
                          <a:spcPts val="0"/>
                        </a:spcBef>
                        <a:spcAft>
                          <a:spcPts val="0"/>
                        </a:spcAft>
                      </a:pPr>
                      <a:r>
                        <a:rPr lang="en-US" sz="1800">
                          <a:effectLst/>
                        </a:rPr>
                        <a:t>Method delivery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007237606"/>
                  </a:ext>
                </a:extLst>
              </a:tr>
              <a:tr h="240353">
                <a:tc>
                  <a:txBody>
                    <a:bodyPr/>
                    <a:lstStyle/>
                    <a:p>
                      <a:pPr marL="0" marR="0">
                        <a:lnSpc>
                          <a:spcPct val="107000"/>
                        </a:lnSpc>
                        <a:spcBef>
                          <a:spcPts val="0"/>
                        </a:spcBef>
                        <a:spcAft>
                          <a:spcPts val="0"/>
                        </a:spcAft>
                      </a:pPr>
                      <a:r>
                        <a:rPr lang="en-US" sz="1800">
                          <a:effectLst/>
                        </a:rPr>
                        <a:t>   Vaginal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417 (58.8%)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83 (65.4%)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228351942"/>
                  </a:ext>
                </a:extLst>
              </a:tr>
              <a:tr h="240353">
                <a:tc>
                  <a:txBody>
                    <a:bodyPr/>
                    <a:lstStyle/>
                    <a:p>
                      <a:pPr marL="0" marR="0">
                        <a:lnSpc>
                          <a:spcPct val="107000"/>
                        </a:lnSpc>
                        <a:spcBef>
                          <a:spcPts val="0"/>
                        </a:spcBef>
                        <a:spcAft>
                          <a:spcPts val="0"/>
                        </a:spcAft>
                      </a:pPr>
                      <a:r>
                        <a:rPr lang="en-US" sz="1800">
                          <a:effectLst/>
                        </a:rPr>
                        <a:t>   C-section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292 (41.2%)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44 (34.6%)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3282135492"/>
                  </a:ext>
                </a:extLst>
              </a:tr>
              <a:tr h="491829">
                <a:tc>
                  <a:txBody>
                    <a:bodyPr/>
                    <a:lstStyle/>
                    <a:p>
                      <a:pPr marL="0" marR="0">
                        <a:lnSpc>
                          <a:spcPct val="107000"/>
                        </a:lnSpc>
                        <a:spcBef>
                          <a:spcPts val="0"/>
                        </a:spcBef>
                        <a:spcAft>
                          <a:spcPts val="0"/>
                        </a:spcAft>
                      </a:pPr>
                      <a:r>
                        <a:rPr lang="en-US" sz="1800">
                          <a:effectLst/>
                        </a:rPr>
                        <a:t>Positive cord tissue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2.07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342996143"/>
                  </a:ext>
                </a:extLst>
              </a:tr>
              <a:tr h="240353">
                <a:tc>
                  <a:txBody>
                    <a:bodyPr/>
                    <a:lstStyle/>
                    <a:p>
                      <a:pPr marL="0" marR="0">
                        <a:lnSpc>
                          <a:spcPct val="107000"/>
                        </a:lnSpc>
                        <a:spcBef>
                          <a:spcPts val="0"/>
                        </a:spcBef>
                        <a:spcAft>
                          <a:spcPts val="0"/>
                        </a:spcAft>
                      </a:pPr>
                      <a:r>
                        <a:rPr lang="en-US" sz="1800">
                          <a:effectLst/>
                        </a:rPr>
                        <a:t>   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173 (25.0%)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38 (31.2%)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009449021"/>
                  </a:ext>
                </a:extLst>
              </a:tr>
              <a:tr h="240353">
                <a:tc>
                  <a:txBody>
                    <a:bodyPr/>
                    <a:lstStyle/>
                    <a:p>
                      <a:pPr marL="0" marR="0">
                        <a:lnSpc>
                          <a:spcPct val="107000"/>
                        </a:lnSpc>
                        <a:spcBef>
                          <a:spcPts val="0"/>
                        </a:spcBef>
                        <a:spcAft>
                          <a:spcPts val="0"/>
                        </a:spcAft>
                      </a:pPr>
                      <a:r>
                        <a:rPr lang="en-US" sz="1800">
                          <a:effectLst/>
                        </a:rPr>
                        <a:t>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519 (75.0%)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84 (68.9%)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855434197"/>
                  </a:ext>
                </a:extLst>
              </a:tr>
              <a:tr h="388686">
                <a:tc>
                  <a:txBody>
                    <a:bodyPr/>
                    <a:lstStyle/>
                    <a:p>
                      <a:pPr marL="0" marR="0">
                        <a:lnSpc>
                          <a:spcPct val="107000"/>
                        </a:lnSpc>
                        <a:spcBef>
                          <a:spcPts val="0"/>
                        </a:spcBef>
                        <a:spcAft>
                          <a:spcPts val="0"/>
                        </a:spcAft>
                      </a:pPr>
                      <a:r>
                        <a:rPr lang="en-US" sz="1800">
                          <a:effectLst/>
                        </a:rPr>
                        <a:t>Breastfeed at exit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1.78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0.31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1868174418"/>
                  </a:ext>
                </a:extLst>
              </a:tr>
              <a:tr h="240353">
                <a:tc>
                  <a:txBody>
                    <a:bodyPr/>
                    <a:lstStyle/>
                    <a:p>
                      <a:pPr marL="0" marR="0">
                        <a:lnSpc>
                          <a:spcPct val="107000"/>
                        </a:lnSpc>
                        <a:spcBef>
                          <a:spcPts val="0"/>
                        </a:spcBef>
                        <a:spcAft>
                          <a:spcPts val="0"/>
                        </a:spcAft>
                      </a:pPr>
                      <a:r>
                        <a:rPr lang="en-US" sz="1800">
                          <a:effectLst/>
                        </a:rPr>
                        <a:t>   Yes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282 (40.1%)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57 (44.9%)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4150403287"/>
                  </a:ext>
                </a:extLst>
              </a:tr>
              <a:tr h="240353">
                <a:tc>
                  <a:txBody>
                    <a:bodyPr/>
                    <a:lstStyle/>
                    <a:p>
                      <a:pPr marL="0" marR="0">
                        <a:lnSpc>
                          <a:spcPct val="107000"/>
                        </a:lnSpc>
                        <a:spcBef>
                          <a:spcPts val="0"/>
                        </a:spcBef>
                        <a:spcAft>
                          <a:spcPts val="0"/>
                        </a:spcAft>
                      </a:pPr>
                      <a:r>
                        <a:rPr lang="en-US" sz="1800">
                          <a:effectLst/>
                        </a:rPr>
                        <a:t>   No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421 (59.9%)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70 (55.1%)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tc>
                  <a:txBody>
                    <a:bodyPr/>
                    <a:lstStyle/>
                    <a:p>
                      <a:pPr marL="0" marR="0">
                        <a:lnSpc>
                          <a:spcPct val="107000"/>
                        </a:lnSpc>
                        <a:spcBef>
                          <a:spcPts val="0"/>
                        </a:spcBef>
                        <a:spcAft>
                          <a:spcPts val="0"/>
                        </a:spcAft>
                      </a:pPr>
                      <a:r>
                        <a:rPr lang="en-US" sz="18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16" marR="63416" marT="0" marB="0"/>
                </a:tc>
                <a:extLst>
                  <a:ext uri="{0D108BD9-81ED-4DB2-BD59-A6C34878D82A}">
                    <a16:rowId xmlns:a16="http://schemas.microsoft.com/office/drawing/2014/main" val="3011827306"/>
                  </a:ext>
                </a:extLst>
              </a:tr>
            </a:tbl>
          </a:graphicData>
        </a:graphic>
      </p:graphicFrame>
    </p:spTree>
    <p:extLst>
      <p:ext uri="{BB962C8B-B14F-4D97-AF65-F5344CB8AC3E}">
        <p14:creationId xmlns:p14="http://schemas.microsoft.com/office/powerpoint/2010/main" val="1829759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
            <a:extLst>
              <a:ext uri="{FF2B5EF4-FFF2-40B4-BE49-F238E27FC236}">
                <a16:creationId xmlns:a16="http://schemas.microsoft.com/office/drawing/2014/main" id="{E1358AD0-2CF4-4E72-B53D-62DEB849341D}"/>
              </a:ext>
            </a:extLst>
          </p:cNvPr>
          <p:cNvSpPr>
            <a:spLocks noChangeArrowheads="1"/>
          </p:cNvSpPr>
          <p:nvPr/>
        </p:nvSpPr>
        <p:spPr bwMode="auto">
          <a:xfrm>
            <a:off x="920545" y="5135670"/>
            <a:ext cx="10175630" cy="76790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R="0" lvl="0" algn="ctr" fontAlgn="base">
              <a:lnSpc>
                <a:spcPct val="90000"/>
              </a:lnSpc>
              <a:spcBef>
                <a:spcPct val="0"/>
              </a:spcBef>
              <a:spcAft>
                <a:spcPts val="600"/>
              </a:spcAft>
              <a:buClrTx/>
              <a:buSzTx/>
              <a:tabLst/>
            </a:pPr>
            <a:r>
              <a:rPr kumimoji="0" lang="en-US" altLang="en-US" sz="2000" b="1" i="0" u="none" strike="noStrike" cap="none" normalizeH="0" baseline="0" dirty="0">
                <a:ln>
                  <a:noFill/>
                </a:ln>
                <a:effectLst/>
              </a:rPr>
              <a:t>*</a:t>
            </a:r>
            <a:r>
              <a:rPr kumimoji="0" lang="en-US" altLang="en-US" sz="2000" b="0" i="0" u="none" strike="noStrike" cap="none" normalizeH="0" baseline="0" dirty="0">
                <a:ln>
                  <a:noFill/>
                </a:ln>
                <a:effectLst/>
              </a:rPr>
              <a:t>Check all that apply; % are of sample and do not add to 100%.</a:t>
            </a:r>
          </a:p>
        </p:txBody>
      </p:sp>
      <p:graphicFrame>
        <p:nvGraphicFramePr>
          <p:cNvPr id="9" name="Table 8">
            <a:extLst>
              <a:ext uri="{FF2B5EF4-FFF2-40B4-BE49-F238E27FC236}">
                <a16:creationId xmlns:a16="http://schemas.microsoft.com/office/drawing/2014/main" id="{11C46EC1-D77B-45E5-B5DB-8D0613CDEBE4}"/>
              </a:ext>
            </a:extLst>
          </p:cNvPr>
          <p:cNvGraphicFramePr>
            <a:graphicFrameLocks noGrp="1"/>
          </p:cNvGraphicFramePr>
          <p:nvPr>
            <p:extLst>
              <p:ext uri="{D42A27DB-BD31-4B8C-83A1-F6EECF244321}">
                <p14:modId xmlns:p14="http://schemas.microsoft.com/office/powerpoint/2010/main" val="1181154079"/>
              </p:ext>
            </p:extLst>
          </p:nvPr>
        </p:nvGraphicFramePr>
        <p:xfrm>
          <a:off x="1314450" y="479181"/>
          <a:ext cx="9460523" cy="4754880"/>
        </p:xfrm>
        <a:graphic>
          <a:graphicData uri="http://schemas.openxmlformats.org/drawingml/2006/table">
            <a:tbl>
              <a:tblPr firstRow="1" firstCol="1" bandRow="1">
                <a:tableStyleId>{5C22544A-7EE6-4342-B048-85BDC9FD1C3A}</a:tableStyleId>
              </a:tblPr>
              <a:tblGrid>
                <a:gridCol w="2475571">
                  <a:extLst>
                    <a:ext uri="{9D8B030D-6E8A-4147-A177-3AD203B41FA5}">
                      <a16:colId xmlns:a16="http://schemas.microsoft.com/office/drawing/2014/main" val="1101583761"/>
                    </a:ext>
                  </a:extLst>
                </a:gridCol>
                <a:gridCol w="1746238">
                  <a:extLst>
                    <a:ext uri="{9D8B030D-6E8A-4147-A177-3AD203B41FA5}">
                      <a16:colId xmlns:a16="http://schemas.microsoft.com/office/drawing/2014/main" val="3571619411"/>
                    </a:ext>
                  </a:extLst>
                </a:gridCol>
                <a:gridCol w="1746238">
                  <a:extLst>
                    <a:ext uri="{9D8B030D-6E8A-4147-A177-3AD203B41FA5}">
                      <a16:colId xmlns:a16="http://schemas.microsoft.com/office/drawing/2014/main" val="2813935763"/>
                    </a:ext>
                  </a:extLst>
                </a:gridCol>
                <a:gridCol w="1746238">
                  <a:extLst>
                    <a:ext uri="{9D8B030D-6E8A-4147-A177-3AD203B41FA5}">
                      <a16:colId xmlns:a16="http://schemas.microsoft.com/office/drawing/2014/main" val="2635180379"/>
                    </a:ext>
                  </a:extLst>
                </a:gridCol>
                <a:gridCol w="1746238">
                  <a:extLst>
                    <a:ext uri="{9D8B030D-6E8A-4147-A177-3AD203B41FA5}">
                      <a16:colId xmlns:a16="http://schemas.microsoft.com/office/drawing/2014/main" val="2857154547"/>
                    </a:ext>
                  </a:extLst>
                </a:gridCol>
              </a:tblGrid>
              <a:tr h="351692">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WVU non-ACE (n=734)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WVU DFMB (n=134)</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69536716"/>
                  </a:ext>
                </a:extLst>
              </a:tr>
              <a:tr h="345987">
                <a:tc>
                  <a:txBody>
                    <a:bodyPr/>
                    <a:lstStyle/>
                    <a:p>
                      <a:pPr marL="0" marR="0">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4083609"/>
                  </a:ext>
                </a:extLst>
              </a:tr>
              <a:tr h="1961994">
                <a:tc>
                  <a:txBody>
                    <a:bodyPr/>
                    <a:lstStyle/>
                    <a:p>
                      <a:pPr marL="0" marR="0">
                        <a:spcBef>
                          <a:spcPts val="0"/>
                        </a:spcBef>
                        <a:spcAft>
                          <a:spcPts val="0"/>
                        </a:spcAft>
                      </a:pPr>
                      <a:r>
                        <a:rPr lang="en-US" sz="2400">
                          <a:effectLst/>
                        </a:rPr>
                        <a:t>Substance use*</a:t>
                      </a:r>
                    </a:p>
                    <a:p>
                      <a:pPr marL="0" marR="0">
                        <a:spcBef>
                          <a:spcPts val="0"/>
                        </a:spcBef>
                        <a:spcAft>
                          <a:spcPts val="0"/>
                        </a:spcAft>
                      </a:pPr>
                      <a:r>
                        <a:rPr lang="en-US" sz="2400">
                          <a:effectLst/>
                        </a:rPr>
                        <a:t>   Alcohol</a:t>
                      </a:r>
                    </a:p>
                    <a:p>
                      <a:pPr marL="0" marR="0">
                        <a:spcBef>
                          <a:spcPts val="0"/>
                        </a:spcBef>
                        <a:spcAft>
                          <a:spcPts val="0"/>
                        </a:spcAft>
                      </a:pPr>
                      <a:r>
                        <a:rPr lang="en-US" sz="2400">
                          <a:effectLst/>
                        </a:rPr>
                        <a:t>   Tobacco</a:t>
                      </a:r>
                    </a:p>
                    <a:p>
                      <a:pPr marL="0" marR="0">
                        <a:spcBef>
                          <a:spcPts val="0"/>
                        </a:spcBef>
                        <a:spcAft>
                          <a:spcPts val="0"/>
                        </a:spcAft>
                      </a:pPr>
                      <a:r>
                        <a:rPr lang="en-US" sz="2400">
                          <a:effectLst/>
                        </a:rPr>
                        <a:t>   Cannabis</a:t>
                      </a:r>
                    </a:p>
                    <a:p>
                      <a:pPr marL="0" marR="0">
                        <a:spcBef>
                          <a:spcPts val="0"/>
                        </a:spcBef>
                        <a:spcAft>
                          <a:spcPts val="0"/>
                        </a:spcAft>
                      </a:pPr>
                      <a:r>
                        <a:rPr lang="en-US" sz="2400">
                          <a:effectLst/>
                        </a:rPr>
                        <a:t>   Stimulant</a:t>
                      </a:r>
                    </a:p>
                    <a:p>
                      <a:pPr marL="0" marR="0">
                        <a:spcBef>
                          <a:spcPts val="0"/>
                        </a:spcBef>
                        <a:spcAft>
                          <a:spcPts val="0"/>
                        </a:spcAft>
                      </a:pPr>
                      <a:r>
                        <a:rPr lang="en-US" sz="2400">
                          <a:effectLst/>
                        </a:rPr>
                        <a:t>   Opioids/narc</a:t>
                      </a:r>
                    </a:p>
                    <a:p>
                      <a:pPr marL="0" marR="0">
                        <a:spcBef>
                          <a:spcPts val="0"/>
                        </a:spcBef>
                        <a:spcAft>
                          <a:spcPts val="0"/>
                        </a:spcAft>
                      </a:pPr>
                      <a:r>
                        <a:rPr lang="en-US" sz="2400">
                          <a:effectLst/>
                        </a:rPr>
                        <a:t>   Depressants</a:t>
                      </a:r>
                    </a:p>
                    <a:p>
                      <a:pPr marL="0" marR="0">
                        <a:spcBef>
                          <a:spcPts val="0"/>
                        </a:spcBef>
                        <a:spcAft>
                          <a:spcPts val="0"/>
                        </a:spcAft>
                      </a:pPr>
                      <a:r>
                        <a:rPr lang="en-US" sz="2400">
                          <a:effectLst/>
                        </a:rPr>
                        <a:t>   Other</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p>
                    <a:p>
                      <a:pPr marL="0" marR="0">
                        <a:spcBef>
                          <a:spcPts val="0"/>
                        </a:spcBef>
                        <a:spcAft>
                          <a:spcPts val="0"/>
                        </a:spcAft>
                      </a:pPr>
                      <a:r>
                        <a:rPr lang="en-US" sz="2400">
                          <a:effectLst/>
                        </a:rPr>
                        <a:t>32</a:t>
                      </a:r>
                    </a:p>
                    <a:p>
                      <a:pPr marL="0" marR="0">
                        <a:spcBef>
                          <a:spcPts val="0"/>
                        </a:spcBef>
                        <a:spcAft>
                          <a:spcPts val="0"/>
                        </a:spcAft>
                      </a:pPr>
                      <a:r>
                        <a:rPr lang="en-US" sz="2400">
                          <a:effectLst/>
                        </a:rPr>
                        <a:t>462</a:t>
                      </a:r>
                    </a:p>
                    <a:p>
                      <a:pPr marL="0" marR="0">
                        <a:spcBef>
                          <a:spcPts val="0"/>
                        </a:spcBef>
                        <a:spcAft>
                          <a:spcPts val="0"/>
                        </a:spcAft>
                      </a:pPr>
                      <a:r>
                        <a:rPr lang="en-US" sz="2400">
                          <a:effectLst/>
                        </a:rPr>
                        <a:t>285</a:t>
                      </a:r>
                    </a:p>
                    <a:p>
                      <a:pPr marL="0" marR="0">
                        <a:spcBef>
                          <a:spcPts val="0"/>
                        </a:spcBef>
                        <a:spcAft>
                          <a:spcPts val="0"/>
                        </a:spcAft>
                      </a:pPr>
                      <a:r>
                        <a:rPr lang="en-US" sz="2400">
                          <a:effectLst/>
                        </a:rPr>
                        <a:t>67</a:t>
                      </a:r>
                    </a:p>
                    <a:p>
                      <a:pPr marL="0" marR="0">
                        <a:spcBef>
                          <a:spcPts val="0"/>
                        </a:spcBef>
                        <a:spcAft>
                          <a:spcPts val="0"/>
                        </a:spcAft>
                      </a:pPr>
                      <a:r>
                        <a:rPr lang="en-US" sz="2400">
                          <a:effectLst/>
                        </a:rPr>
                        <a:t>432</a:t>
                      </a:r>
                    </a:p>
                    <a:p>
                      <a:pPr marL="0" marR="0">
                        <a:spcBef>
                          <a:spcPts val="0"/>
                        </a:spcBef>
                        <a:spcAft>
                          <a:spcPts val="0"/>
                        </a:spcAft>
                      </a:pPr>
                      <a:r>
                        <a:rPr lang="en-US" sz="2400">
                          <a:effectLst/>
                        </a:rPr>
                        <a:t>73</a:t>
                      </a:r>
                    </a:p>
                    <a:p>
                      <a:pPr marL="0" marR="0">
                        <a:spcBef>
                          <a:spcPts val="0"/>
                        </a:spcBef>
                        <a:spcAft>
                          <a:spcPts val="0"/>
                        </a:spcAft>
                      </a:pPr>
                      <a:r>
                        <a:rPr lang="en-US" sz="2400">
                          <a:effectLst/>
                        </a:rPr>
                        <a:t>116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 </a:t>
                      </a:r>
                    </a:p>
                    <a:p>
                      <a:pPr marL="0" marR="0">
                        <a:spcBef>
                          <a:spcPts val="0"/>
                        </a:spcBef>
                        <a:spcAft>
                          <a:spcPts val="0"/>
                        </a:spcAft>
                      </a:pPr>
                      <a:r>
                        <a:rPr lang="en-US" sz="2400" dirty="0">
                          <a:effectLst/>
                        </a:rPr>
                        <a:t>4.4</a:t>
                      </a:r>
                    </a:p>
                    <a:p>
                      <a:pPr marL="0" marR="0">
                        <a:spcBef>
                          <a:spcPts val="0"/>
                        </a:spcBef>
                        <a:spcAft>
                          <a:spcPts val="0"/>
                        </a:spcAft>
                      </a:pPr>
                      <a:r>
                        <a:rPr lang="en-US" sz="2400" dirty="0">
                          <a:effectLst/>
                        </a:rPr>
                        <a:t>63.1</a:t>
                      </a:r>
                    </a:p>
                    <a:p>
                      <a:pPr marL="0" marR="0">
                        <a:spcBef>
                          <a:spcPts val="0"/>
                        </a:spcBef>
                        <a:spcAft>
                          <a:spcPts val="0"/>
                        </a:spcAft>
                      </a:pPr>
                      <a:r>
                        <a:rPr lang="en-US" sz="2400" dirty="0">
                          <a:effectLst/>
                        </a:rPr>
                        <a:t>38.9</a:t>
                      </a:r>
                    </a:p>
                    <a:p>
                      <a:pPr marL="0" marR="0">
                        <a:spcBef>
                          <a:spcPts val="0"/>
                        </a:spcBef>
                        <a:spcAft>
                          <a:spcPts val="0"/>
                        </a:spcAft>
                      </a:pPr>
                      <a:r>
                        <a:rPr lang="en-US" sz="2400" dirty="0">
                          <a:effectLst/>
                        </a:rPr>
                        <a:t>9.2</a:t>
                      </a:r>
                    </a:p>
                    <a:p>
                      <a:pPr marL="0" marR="0">
                        <a:spcBef>
                          <a:spcPts val="0"/>
                        </a:spcBef>
                        <a:spcAft>
                          <a:spcPts val="0"/>
                        </a:spcAft>
                      </a:pPr>
                      <a:r>
                        <a:rPr lang="en-US" sz="2400" dirty="0">
                          <a:effectLst/>
                        </a:rPr>
                        <a:t>59.0</a:t>
                      </a:r>
                    </a:p>
                    <a:p>
                      <a:pPr marL="0" marR="0">
                        <a:spcBef>
                          <a:spcPts val="0"/>
                        </a:spcBef>
                        <a:spcAft>
                          <a:spcPts val="0"/>
                        </a:spcAft>
                      </a:pPr>
                      <a:r>
                        <a:rPr lang="en-US" sz="2400" dirty="0">
                          <a:effectLst/>
                        </a:rPr>
                        <a:t>10.0</a:t>
                      </a:r>
                    </a:p>
                    <a:p>
                      <a:pPr marL="0" marR="0">
                        <a:spcBef>
                          <a:spcPts val="0"/>
                        </a:spcBef>
                        <a:spcAft>
                          <a:spcPts val="0"/>
                        </a:spcAft>
                      </a:pPr>
                      <a:r>
                        <a:rPr lang="en-US" sz="2400" dirty="0">
                          <a:effectLst/>
                        </a:rPr>
                        <a:t>15.9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 </a:t>
                      </a:r>
                    </a:p>
                    <a:p>
                      <a:pPr marL="0" marR="0">
                        <a:spcBef>
                          <a:spcPts val="0"/>
                        </a:spcBef>
                        <a:spcAft>
                          <a:spcPts val="0"/>
                        </a:spcAft>
                      </a:pPr>
                      <a:r>
                        <a:rPr lang="en-US" sz="2400" dirty="0">
                          <a:effectLst/>
                        </a:rPr>
                        <a:t>3</a:t>
                      </a:r>
                    </a:p>
                    <a:p>
                      <a:pPr marL="0" marR="0">
                        <a:spcBef>
                          <a:spcPts val="0"/>
                        </a:spcBef>
                        <a:spcAft>
                          <a:spcPts val="0"/>
                        </a:spcAft>
                      </a:pPr>
                      <a:r>
                        <a:rPr lang="en-US" sz="2400" dirty="0">
                          <a:effectLst/>
                        </a:rPr>
                        <a:t>55</a:t>
                      </a:r>
                    </a:p>
                    <a:p>
                      <a:pPr marL="0" marR="0">
                        <a:spcBef>
                          <a:spcPts val="0"/>
                        </a:spcBef>
                        <a:spcAft>
                          <a:spcPts val="0"/>
                        </a:spcAft>
                      </a:pPr>
                      <a:r>
                        <a:rPr lang="en-US" sz="2400" dirty="0">
                          <a:effectLst/>
                        </a:rPr>
                        <a:t>13</a:t>
                      </a:r>
                    </a:p>
                    <a:p>
                      <a:pPr marL="0" marR="0">
                        <a:spcBef>
                          <a:spcPts val="0"/>
                        </a:spcBef>
                        <a:spcAft>
                          <a:spcPts val="0"/>
                        </a:spcAft>
                      </a:pPr>
                      <a:r>
                        <a:rPr lang="en-US" sz="2400" dirty="0">
                          <a:effectLst/>
                        </a:rPr>
                        <a:t>34</a:t>
                      </a:r>
                    </a:p>
                    <a:p>
                      <a:pPr marL="0" marR="0">
                        <a:spcBef>
                          <a:spcPts val="0"/>
                        </a:spcBef>
                        <a:spcAft>
                          <a:spcPts val="0"/>
                        </a:spcAft>
                      </a:pPr>
                      <a:r>
                        <a:rPr lang="en-US" sz="2400" dirty="0">
                          <a:effectLst/>
                        </a:rPr>
                        <a:t>69</a:t>
                      </a:r>
                    </a:p>
                    <a:p>
                      <a:pPr marL="0" marR="0">
                        <a:spcBef>
                          <a:spcPts val="0"/>
                        </a:spcBef>
                        <a:spcAft>
                          <a:spcPts val="0"/>
                        </a:spcAft>
                      </a:pPr>
                      <a:r>
                        <a:rPr lang="en-US" sz="2400" dirty="0">
                          <a:effectLst/>
                        </a:rPr>
                        <a:t>7</a:t>
                      </a:r>
                    </a:p>
                    <a:p>
                      <a:pPr marL="0" marR="0">
                        <a:spcBef>
                          <a:spcPts val="0"/>
                        </a:spcBef>
                        <a:spcAft>
                          <a:spcPts val="0"/>
                        </a:spcAft>
                      </a:pPr>
                      <a:r>
                        <a:rPr lang="en-US" sz="2400" dirty="0">
                          <a:effectLst/>
                        </a:rPr>
                        <a:t>3</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p>
                    <a:p>
                      <a:pPr marL="0" marR="0">
                        <a:spcBef>
                          <a:spcPts val="0"/>
                        </a:spcBef>
                        <a:spcAft>
                          <a:spcPts val="0"/>
                        </a:spcAft>
                      </a:pPr>
                      <a:r>
                        <a:rPr lang="en-US" sz="2400">
                          <a:effectLst/>
                        </a:rPr>
                        <a:t>2.2</a:t>
                      </a:r>
                    </a:p>
                    <a:p>
                      <a:pPr marL="0" marR="0">
                        <a:spcBef>
                          <a:spcPts val="0"/>
                        </a:spcBef>
                        <a:spcAft>
                          <a:spcPts val="0"/>
                        </a:spcAft>
                      </a:pPr>
                      <a:r>
                        <a:rPr lang="en-US" sz="2400">
                          <a:effectLst/>
                        </a:rPr>
                        <a:t>41.0</a:t>
                      </a:r>
                    </a:p>
                    <a:p>
                      <a:pPr marL="0" marR="0">
                        <a:spcBef>
                          <a:spcPts val="0"/>
                        </a:spcBef>
                        <a:spcAft>
                          <a:spcPts val="0"/>
                        </a:spcAft>
                      </a:pPr>
                      <a:r>
                        <a:rPr lang="en-US" sz="2400">
                          <a:effectLst/>
                        </a:rPr>
                        <a:t>9.7</a:t>
                      </a:r>
                    </a:p>
                    <a:p>
                      <a:pPr marL="0" marR="0">
                        <a:spcBef>
                          <a:spcPts val="0"/>
                        </a:spcBef>
                        <a:spcAft>
                          <a:spcPts val="0"/>
                        </a:spcAft>
                      </a:pPr>
                      <a:r>
                        <a:rPr lang="en-US" sz="2400">
                          <a:effectLst/>
                        </a:rPr>
                        <a:t>25.4</a:t>
                      </a:r>
                    </a:p>
                    <a:p>
                      <a:pPr marL="0" marR="0">
                        <a:spcBef>
                          <a:spcPts val="0"/>
                        </a:spcBef>
                        <a:spcAft>
                          <a:spcPts val="0"/>
                        </a:spcAft>
                      </a:pPr>
                      <a:r>
                        <a:rPr lang="en-US" sz="2400">
                          <a:effectLst/>
                        </a:rPr>
                        <a:t>51.5</a:t>
                      </a:r>
                    </a:p>
                    <a:p>
                      <a:pPr marL="0" marR="0">
                        <a:spcBef>
                          <a:spcPts val="0"/>
                        </a:spcBef>
                        <a:spcAft>
                          <a:spcPts val="0"/>
                        </a:spcAft>
                      </a:pPr>
                      <a:r>
                        <a:rPr lang="en-US" sz="2400">
                          <a:effectLst/>
                        </a:rPr>
                        <a:t>5.2</a:t>
                      </a:r>
                    </a:p>
                    <a:p>
                      <a:pPr marL="0" marR="0">
                        <a:spcBef>
                          <a:spcPts val="0"/>
                        </a:spcBef>
                        <a:spcAft>
                          <a:spcPts val="0"/>
                        </a:spcAft>
                      </a:pPr>
                      <a:r>
                        <a:rPr lang="en-US" sz="2400">
                          <a:effectLst/>
                        </a:rPr>
                        <a:t>2.2</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74619341"/>
                  </a:ext>
                </a:extLst>
              </a:tr>
              <a:tr h="691974">
                <a:tc>
                  <a:txBody>
                    <a:bodyPr/>
                    <a:lstStyle/>
                    <a:p>
                      <a:pPr marL="0" marR="0">
                        <a:spcBef>
                          <a:spcPts val="0"/>
                        </a:spcBef>
                        <a:spcAft>
                          <a:spcPts val="0"/>
                        </a:spcAft>
                      </a:pPr>
                      <a:r>
                        <a:rPr lang="en-US" sz="2400">
                          <a:effectLst/>
                        </a:rPr>
                        <a:t>MAT</a:t>
                      </a:r>
                    </a:p>
                    <a:p>
                      <a:pPr marL="0" marR="0">
                        <a:spcBef>
                          <a:spcPts val="0"/>
                        </a:spcBef>
                        <a:spcAft>
                          <a:spcPts val="0"/>
                        </a:spcAft>
                      </a:pPr>
                      <a:r>
                        <a:rPr lang="en-US" sz="2400">
                          <a:effectLst/>
                        </a:rPr>
                        <a:t>   Yes</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p>
                    <a:p>
                      <a:pPr marL="0" marR="0">
                        <a:spcBef>
                          <a:spcPts val="0"/>
                        </a:spcBef>
                        <a:spcAft>
                          <a:spcPts val="0"/>
                        </a:spcAft>
                      </a:pPr>
                      <a:r>
                        <a:rPr lang="en-US" sz="2400">
                          <a:effectLst/>
                        </a:rPr>
                        <a:t>256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p>
                    <a:p>
                      <a:pPr marL="0" marR="0">
                        <a:spcBef>
                          <a:spcPts val="0"/>
                        </a:spcBef>
                        <a:spcAft>
                          <a:spcPts val="0"/>
                        </a:spcAft>
                      </a:pPr>
                      <a:r>
                        <a:rPr lang="en-US" sz="2400">
                          <a:effectLst/>
                        </a:rPr>
                        <a:t>34.9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p>
                    <a:p>
                      <a:pPr marL="0" marR="0">
                        <a:spcBef>
                          <a:spcPts val="0"/>
                        </a:spcBef>
                        <a:spcAft>
                          <a:spcPts val="0"/>
                        </a:spcAft>
                      </a:pPr>
                      <a:r>
                        <a:rPr lang="en-US" sz="2400">
                          <a:effectLst/>
                        </a:rPr>
                        <a:t>94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 </a:t>
                      </a:r>
                    </a:p>
                    <a:p>
                      <a:pPr marL="0" marR="0">
                        <a:spcBef>
                          <a:spcPts val="0"/>
                        </a:spcBef>
                        <a:spcAft>
                          <a:spcPts val="0"/>
                        </a:spcAft>
                      </a:pPr>
                      <a:r>
                        <a:rPr lang="en-US" sz="2400" dirty="0">
                          <a:effectLst/>
                        </a:rPr>
                        <a:t>70.2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0628012"/>
                  </a:ext>
                </a:extLst>
              </a:tr>
            </a:tbl>
          </a:graphicData>
        </a:graphic>
      </p:graphicFrame>
      <p:pic>
        <p:nvPicPr>
          <p:cNvPr id="21" name="Picture 20">
            <a:extLst>
              <a:ext uri="{FF2B5EF4-FFF2-40B4-BE49-F238E27FC236}">
                <a16:creationId xmlns:a16="http://schemas.microsoft.com/office/drawing/2014/main" id="{D1C0EABA-1AA8-4641-A810-D6135199D2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36" y="5117575"/>
            <a:ext cx="116205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BDFAC59F-0A3A-48A0-8D27-8D2E8FE2D31C}"/>
              </a:ext>
            </a:extLst>
          </p:cNvPr>
          <p:cNvPicPr>
            <a:picLocks noChangeAspect="1"/>
          </p:cNvPicPr>
          <p:nvPr/>
        </p:nvPicPr>
        <p:blipFill>
          <a:blip r:embed="rId3"/>
          <a:stretch>
            <a:fillRect/>
          </a:stretch>
        </p:blipFill>
        <p:spPr>
          <a:xfrm>
            <a:off x="7973592" y="5908150"/>
            <a:ext cx="3448050" cy="504825"/>
          </a:xfrm>
          <a:prstGeom prst="rect">
            <a:avLst/>
          </a:prstGeom>
        </p:spPr>
      </p:pic>
    </p:spTree>
    <p:extLst>
      <p:ext uri="{BB962C8B-B14F-4D97-AF65-F5344CB8AC3E}">
        <p14:creationId xmlns:p14="http://schemas.microsoft.com/office/powerpoint/2010/main" val="3217916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E623250-B7A9-4414-B111-0A277B0FB265}"/>
              </a:ext>
            </a:extLst>
          </p:cNvPr>
          <p:cNvGraphicFramePr>
            <a:graphicFrameLocks noGrp="1"/>
          </p:cNvGraphicFramePr>
          <p:nvPr>
            <p:ph idx="1"/>
            <p:extLst>
              <p:ext uri="{D42A27DB-BD31-4B8C-83A1-F6EECF244321}">
                <p14:modId xmlns:p14="http://schemas.microsoft.com/office/powerpoint/2010/main" val="1043501796"/>
              </p:ext>
            </p:extLst>
          </p:nvPr>
        </p:nvGraphicFramePr>
        <p:xfrm>
          <a:off x="1291677" y="532997"/>
          <a:ext cx="10008985" cy="4953543"/>
        </p:xfrm>
        <a:graphic>
          <a:graphicData uri="http://schemas.openxmlformats.org/drawingml/2006/table">
            <a:tbl>
              <a:tblPr firstRow="1" firstCol="1" bandRow="1">
                <a:solidFill>
                  <a:schemeClr val="bg1">
                    <a:lumMod val="95000"/>
                  </a:schemeClr>
                </a:solidFill>
                <a:tableStyleId>{5C22544A-7EE6-4342-B048-85BDC9FD1C3A}</a:tableStyleId>
              </a:tblPr>
              <a:tblGrid>
                <a:gridCol w="2063071">
                  <a:extLst>
                    <a:ext uri="{9D8B030D-6E8A-4147-A177-3AD203B41FA5}">
                      <a16:colId xmlns:a16="http://schemas.microsoft.com/office/drawing/2014/main" val="489825431"/>
                    </a:ext>
                  </a:extLst>
                </a:gridCol>
                <a:gridCol w="1729421">
                  <a:extLst>
                    <a:ext uri="{9D8B030D-6E8A-4147-A177-3AD203B41FA5}">
                      <a16:colId xmlns:a16="http://schemas.microsoft.com/office/drawing/2014/main" val="2734271741"/>
                    </a:ext>
                  </a:extLst>
                </a:gridCol>
                <a:gridCol w="1709433">
                  <a:extLst>
                    <a:ext uri="{9D8B030D-6E8A-4147-A177-3AD203B41FA5}">
                      <a16:colId xmlns:a16="http://schemas.microsoft.com/office/drawing/2014/main" val="3495916685"/>
                    </a:ext>
                  </a:extLst>
                </a:gridCol>
                <a:gridCol w="1224553">
                  <a:extLst>
                    <a:ext uri="{9D8B030D-6E8A-4147-A177-3AD203B41FA5}">
                      <a16:colId xmlns:a16="http://schemas.microsoft.com/office/drawing/2014/main" val="469472996"/>
                    </a:ext>
                  </a:extLst>
                </a:gridCol>
                <a:gridCol w="1224553">
                  <a:extLst>
                    <a:ext uri="{9D8B030D-6E8A-4147-A177-3AD203B41FA5}">
                      <a16:colId xmlns:a16="http://schemas.microsoft.com/office/drawing/2014/main" val="5988076"/>
                    </a:ext>
                  </a:extLst>
                </a:gridCol>
                <a:gridCol w="1224553">
                  <a:extLst>
                    <a:ext uri="{9D8B030D-6E8A-4147-A177-3AD203B41FA5}">
                      <a16:colId xmlns:a16="http://schemas.microsoft.com/office/drawing/2014/main" val="2649544170"/>
                    </a:ext>
                  </a:extLst>
                </a:gridCol>
                <a:gridCol w="833401">
                  <a:extLst>
                    <a:ext uri="{9D8B030D-6E8A-4147-A177-3AD203B41FA5}">
                      <a16:colId xmlns:a16="http://schemas.microsoft.com/office/drawing/2014/main" val="1356773909"/>
                    </a:ext>
                  </a:extLst>
                </a:gridCol>
              </a:tblGrid>
              <a:tr h="1462045">
                <a:tc>
                  <a:txBody>
                    <a:bodyPr/>
                    <a:lstStyle/>
                    <a:p>
                      <a:pPr marL="0" marR="0">
                        <a:lnSpc>
                          <a:spcPct val="107000"/>
                        </a:lnSpc>
                        <a:spcBef>
                          <a:spcPts val="0"/>
                        </a:spcBef>
                        <a:spcAft>
                          <a:spcPts val="0"/>
                        </a:spcAft>
                      </a:pPr>
                      <a:r>
                        <a:rPr lang="en-US" sz="3000" b="0" cap="none" spc="0" dirty="0">
                          <a:solidFill>
                            <a:schemeClr val="bg1"/>
                          </a:solidFill>
                          <a:effectLst/>
                        </a:rPr>
                        <a:t>Continuous Outcomes</a:t>
                      </a:r>
                      <a:endParaRPr lang="en-US" sz="30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dirty="0">
                          <a:solidFill>
                            <a:schemeClr val="bg1"/>
                          </a:solidFill>
                          <a:effectLst/>
                        </a:rPr>
                        <a:t>WVU non-ACE (n=701)</a:t>
                      </a:r>
                      <a:endParaRPr lang="en-US" sz="30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a:solidFill>
                            <a:schemeClr val="bg1"/>
                          </a:solidFill>
                          <a:effectLst/>
                        </a:rPr>
                        <a:t>WVU DFMB (n=129)</a:t>
                      </a:r>
                      <a:endParaRPr lang="en-US" sz="30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a:solidFill>
                            <a:schemeClr val="bg1"/>
                          </a:solidFill>
                          <a:effectLst/>
                        </a:rPr>
                        <a:t>t-value</a:t>
                      </a:r>
                      <a:endParaRPr lang="en-US" sz="30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a:solidFill>
                            <a:schemeClr val="bg1"/>
                          </a:solidFill>
                          <a:effectLst/>
                        </a:rPr>
                        <a:t>DF</a:t>
                      </a:r>
                      <a:endParaRPr lang="en-US" sz="30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a:solidFill>
                            <a:schemeClr val="bg1"/>
                          </a:solidFill>
                          <a:effectLst/>
                        </a:rPr>
                        <a:t>p-value</a:t>
                      </a:r>
                      <a:endParaRPr lang="en-US" sz="30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tc>
                  <a:txBody>
                    <a:bodyPr/>
                    <a:lstStyle/>
                    <a:p>
                      <a:pPr marL="0" marR="0">
                        <a:lnSpc>
                          <a:spcPct val="107000"/>
                        </a:lnSpc>
                        <a:spcBef>
                          <a:spcPts val="0"/>
                        </a:spcBef>
                        <a:spcAft>
                          <a:spcPts val="0"/>
                        </a:spcAft>
                      </a:pPr>
                      <a:r>
                        <a:rPr lang="en-US" sz="3000" b="0" cap="none" spc="0">
                          <a:solidFill>
                            <a:schemeClr val="bg1"/>
                          </a:solidFill>
                          <a:effectLst/>
                        </a:rPr>
                        <a:t> </a:t>
                      </a:r>
                      <a:endParaRPr lang="en-US" sz="30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3019039404"/>
                  </a:ext>
                </a:extLst>
              </a:tr>
              <a:tr h="830062">
                <a:tc>
                  <a:txBody>
                    <a:bodyPr/>
                    <a:lstStyle/>
                    <a:p>
                      <a:pPr marL="0" marR="0">
                        <a:lnSpc>
                          <a:spcPct val="107000"/>
                        </a:lnSpc>
                        <a:spcBef>
                          <a:spcPts val="0"/>
                        </a:spcBef>
                        <a:spcAft>
                          <a:spcPts val="0"/>
                        </a:spcAft>
                      </a:pPr>
                      <a:r>
                        <a:rPr lang="en-US" sz="2300" b="1" cap="none" spc="0">
                          <a:solidFill>
                            <a:schemeClr val="tx1"/>
                          </a:solidFill>
                          <a:effectLst/>
                        </a:rPr>
                        <a:t>Gestational age</a:t>
                      </a:r>
                      <a:endParaRPr lang="en-US" sz="23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36.42 (3.63)</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37.26 (3.32)</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-2.45</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828</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b="1" cap="none" spc="0" dirty="0">
                          <a:solidFill>
                            <a:schemeClr val="tx1"/>
                          </a:solidFill>
                          <a:effectLst/>
                        </a:rPr>
                        <a:t>0.015</a:t>
                      </a:r>
                      <a:endParaRPr lang="en-US" sz="23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594590065"/>
                  </a:ext>
                </a:extLst>
              </a:tr>
              <a:tr h="1148846">
                <a:tc>
                  <a:txBody>
                    <a:bodyPr/>
                    <a:lstStyle/>
                    <a:p>
                      <a:pPr marL="0" marR="0">
                        <a:lnSpc>
                          <a:spcPct val="107000"/>
                        </a:lnSpc>
                        <a:spcBef>
                          <a:spcPts val="0"/>
                        </a:spcBef>
                        <a:spcAft>
                          <a:spcPts val="0"/>
                        </a:spcAft>
                      </a:pPr>
                      <a:r>
                        <a:rPr lang="en-US" sz="2300" b="1" cap="none" spc="0">
                          <a:solidFill>
                            <a:schemeClr val="tx1"/>
                          </a:solidFill>
                          <a:effectLst/>
                        </a:rPr>
                        <a:t> </a:t>
                      </a:r>
                      <a:endParaRPr lang="en-US" sz="23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WVU non-ACE (n=705)</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WVU DFMB (n=127)</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429490154"/>
                  </a:ext>
                </a:extLst>
              </a:tr>
              <a:tr h="1148846">
                <a:tc>
                  <a:txBody>
                    <a:bodyPr/>
                    <a:lstStyle/>
                    <a:p>
                      <a:pPr marL="0" marR="0">
                        <a:lnSpc>
                          <a:spcPct val="107000"/>
                        </a:lnSpc>
                        <a:spcBef>
                          <a:spcPts val="0"/>
                        </a:spcBef>
                        <a:spcAft>
                          <a:spcPts val="0"/>
                        </a:spcAft>
                      </a:pPr>
                      <a:r>
                        <a:rPr lang="en-US" sz="2300" b="1" cap="none" spc="0">
                          <a:solidFill>
                            <a:schemeClr val="tx1"/>
                          </a:solidFill>
                          <a:effectLst/>
                        </a:rPr>
                        <a:t>   Infant weight (grams)</a:t>
                      </a:r>
                      <a:endParaRPr lang="en-US" sz="2300" b="1"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dirty="0">
                          <a:solidFill>
                            <a:schemeClr val="tx1"/>
                          </a:solidFill>
                          <a:effectLst/>
                        </a:rPr>
                        <a:t>2657.9 (759.0)</a:t>
                      </a:r>
                      <a:endParaRPr lang="en-US" sz="23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dirty="0">
                          <a:solidFill>
                            <a:schemeClr val="tx1"/>
                          </a:solidFill>
                          <a:effectLst/>
                        </a:rPr>
                        <a:t>2865.7 (713.6)</a:t>
                      </a:r>
                      <a:endParaRPr lang="en-US" sz="23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-2.87</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a:solidFill>
                            <a:schemeClr val="tx1"/>
                          </a:solidFill>
                          <a:effectLst/>
                        </a:rPr>
                        <a:t>830</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b="1" cap="none" spc="0" dirty="0">
                          <a:solidFill>
                            <a:schemeClr val="tx1"/>
                          </a:solidFill>
                          <a:effectLst/>
                        </a:rPr>
                        <a:t>0.004</a:t>
                      </a:r>
                      <a:endParaRPr lang="en-US" sz="23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0" marR="0">
                        <a:lnSpc>
                          <a:spcPct val="107000"/>
                        </a:lnSpc>
                        <a:spcBef>
                          <a:spcPts val="0"/>
                        </a:spcBef>
                        <a:spcAft>
                          <a:spcPts val="0"/>
                        </a:spcAft>
                      </a:pPr>
                      <a:r>
                        <a:rPr lang="en-US" sz="2300" cap="none" spc="0" dirty="0">
                          <a:solidFill>
                            <a:schemeClr val="tx1"/>
                          </a:solidFill>
                          <a:effectLst/>
                        </a:rPr>
                        <a:t> </a:t>
                      </a:r>
                      <a:endParaRPr lang="en-US" sz="23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9230" marR="129230" marT="172307" marB="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390954528"/>
                  </a:ext>
                </a:extLst>
              </a:tr>
            </a:tbl>
          </a:graphicData>
        </a:graphic>
      </p:graphicFrame>
      <p:pic>
        <p:nvPicPr>
          <p:cNvPr id="5" name="Picture 6">
            <a:extLst>
              <a:ext uri="{FF2B5EF4-FFF2-40B4-BE49-F238E27FC236}">
                <a16:creationId xmlns:a16="http://schemas.microsoft.com/office/drawing/2014/main" id="{114696F8-3532-4E1D-A643-97B59AA0F7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B5C05E3-CF7E-4A63-85B5-22B8828A4A0F}"/>
              </a:ext>
            </a:extLst>
          </p:cNvPr>
          <p:cNvPicPr>
            <a:picLocks noChangeAspect="1"/>
          </p:cNvPicPr>
          <p:nvPr/>
        </p:nvPicPr>
        <p:blipFill>
          <a:blip r:embed="rId3"/>
          <a:stretch>
            <a:fillRect/>
          </a:stretch>
        </p:blipFill>
        <p:spPr>
          <a:xfrm>
            <a:off x="7973592" y="5908150"/>
            <a:ext cx="3448050" cy="504825"/>
          </a:xfrm>
          <a:prstGeom prst="rect">
            <a:avLst/>
          </a:prstGeom>
        </p:spPr>
      </p:pic>
    </p:spTree>
    <p:extLst>
      <p:ext uri="{BB962C8B-B14F-4D97-AF65-F5344CB8AC3E}">
        <p14:creationId xmlns:p14="http://schemas.microsoft.com/office/powerpoint/2010/main" val="2544612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B2BE81-07D0-436E-9FED-45DC36EAAED0}"/>
              </a:ext>
            </a:extLst>
          </p:cNvPr>
          <p:cNvSpPr>
            <a:spLocks noGrp="1"/>
          </p:cNvSpPr>
          <p:nvPr>
            <p:ph type="title"/>
          </p:nvPr>
        </p:nvSpPr>
        <p:spPr>
          <a:xfrm>
            <a:off x="838200" y="556995"/>
            <a:ext cx="10515600" cy="1133693"/>
          </a:xfrm>
        </p:spPr>
        <p:txBody>
          <a:bodyPr>
            <a:normAutofit/>
          </a:bodyPr>
          <a:lstStyle/>
          <a:p>
            <a:endParaRPr lang="en-US" sz="5200"/>
          </a:p>
        </p:txBody>
      </p:sp>
      <p:graphicFrame>
        <p:nvGraphicFramePr>
          <p:cNvPr id="4" name="Content Placeholder 3">
            <a:extLst>
              <a:ext uri="{FF2B5EF4-FFF2-40B4-BE49-F238E27FC236}">
                <a16:creationId xmlns:a16="http://schemas.microsoft.com/office/drawing/2014/main" id="{383C9146-F3A4-43AF-B437-7BA20762E960}"/>
              </a:ext>
            </a:extLst>
          </p:cNvPr>
          <p:cNvGraphicFramePr>
            <a:graphicFrameLocks noGrp="1"/>
          </p:cNvGraphicFramePr>
          <p:nvPr>
            <p:ph idx="1"/>
            <p:extLst>
              <p:ext uri="{D42A27DB-BD31-4B8C-83A1-F6EECF244321}">
                <p14:modId xmlns:p14="http://schemas.microsoft.com/office/powerpoint/2010/main" val="4018287381"/>
              </p:ext>
            </p:extLst>
          </p:nvPr>
        </p:nvGraphicFramePr>
        <p:xfrm>
          <a:off x="1487806" y="1100930"/>
          <a:ext cx="9213337" cy="4351340"/>
        </p:xfrm>
        <a:graphic>
          <a:graphicData uri="http://schemas.openxmlformats.org/drawingml/2006/table">
            <a:tbl>
              <a:tblPr firstRow="1" firstCol="1" bandRow="1">
                <a:solidFill>
                  <a:srgbClr val="F2F2F2">
                    <a:alpha val="30196"/>
                  </a:srgbClr>
                </a:solidFill>
                <a:tableStyleId>{5C22544A-7EE6-4342-B048-85BDC9FD1C3A}</a:tableStyleId>
              </a:tblPr>
              <a:tblGrid>
                <a:gridCol w="1523990">
                  <a:extLst>
                    <a:ext uri="{9D8B030D-6E8A-4147-A177-3AD203B41FA5}">
                      <a16:colId xmlns:a16="http://schemas.microsoft.com/office/drawing/2014/main" val="3572707729"/>
                    </a:ext>
                  </a:extLst>
                </a:gridCol>
                <a:gridCol w="1481024">
                  <a:extLst>
                    <a:ext uri="{9D8B030D-6E8A-4147-A177-3AD203B41FA5}">
                      <a16:colId xmlns:a16="http://schemas.microsoft.com/office/drawing/2014/main" val="3809279853"/>
                    </a:ext>
                  </a:extLst>
                </a:gridCol>
                <a:gridCol w="1531025">
                  <a:extLst>
                    <a:ext uri="{9D8B030D-6E8A-4147-A177-3AD203B41FA5}">
                      <a16:colId xmlns:a16="http://schemas.microsoft.com/office/drawing/2014/main" val="2601028062"/>
                    </a:ext>
                  </a:extLst>
                </a:gridCol>
                <a:gridCol w="1597662">
                  <a:extLst>
                    <a:ext uri="{9D8B030D-6E8A-4147-A177-3AD203B41FA5}">
                      <a16:colId xmlns:a16="http://schemas.microsoft.com/office/drawing/2014/main" val="3543490311"/>
                    </a:ext>
                  </a:extLst>
                </a:gridCol>
                <a:gridCol w="1597662">
                  <a:extLst>
                    <a:ext uri="{9D8B030D-6E8A-4147-A177-3AD203B41FA5}">
                      <a16:colId xmlns:a16="http://schemas.microsoft.com/office/drawing/2014/main" val="1045013337"/>
                    </a:ext>
                  </a:extLst>
                </a:gridCol>
                <a:gridCol w="1481974">
                  <a:extLst>
                    <a:ext uri="{9D8B030D-6E8A-4147-A177-3AD203B41FA5}">
                      <a16:colId xmlns:a16="http://schemas.microsoft.com/office/drawing/2014/main" val="2733570926"/>
                    </a:ext>
                  </a:extLst>
                </a:gridCol>
              </a:tblGrid>
              <a:tr h="1678272">
                <a:tc>
                  <a:txBody>
                    <a:bodyPr/>
                    <a:lstStyle/>
                    <a:p>
                      <a:pPr marL="0" marR="0">
                        <a:lnSpc>
                          <a:spcPct val="107000"/>
                        </a:lnSpc>
                        <a:spcBef>
                          <a:spcPts val="0"/>
                        </a:spcBef>
                        <a:spcAft>
                          <a:spcPts val="0"/>
                        </a:spcAft>
                      </a:pPr>
                      <a:r>
                        <a:rPr lang="en-US" sz="2100" b="0" cap="none" spc="0">
                          <a:solidFill>
                            <a:schemeClr val="bg1"/>
                          </a:solidFill>
                          <a:effectLst/>
                        </a:rPr>
                        <a:t> </a:t>
                      </a:r>
                      <a:endParaRPr lang="en-US" sz="21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marL="0" marR="0">
                        <a:lnSpc>
                          <a:spcPct val="107000"/>
                        </a:lnSpc>
                        <a:spcBef>
                          <a:spcPts val="0"/>
                        </a:spcBef>
                        <a:spcAft>
                          <a:spcPts val="0"/>
                        </a:spcAft>
                      </a:pPr>
                      <a:r>
                        <a:rPr lang="en-US" sz="2100" b="0" cap="none" spc="0">
                          <a:solidFill>
                            <a:schemeClr val="bg1"/>
                          </a:solidFill>
                          <a:effectLst/>
                        </a:rPr>
                        <a:t>Extreme pre-term (&lt;28 weeks)</a:t>
                      </a:r>
                      <a:endParaRPr lang="en-US" sz="21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2700" cmpd="sng">
                      <a:noFill/>
                    </a:lnL>
                    <a:lnR w="12700" cmpd="sng">
                      <a:noFill/>
                    </a:lnR>
                    <a:lnT w="19050" cap="flat" cmpd="sng" algn="ctr">
                      <a:noFill/>
                      <a:prstDash val="solid"/>
                    </a:lnT>
                    <a:lnB w="38100" cmpd="sng">
                      <a:noFill/>
                    </a:lnB>
                    <a:solidFill>
                      <a:schemeClr val="accent1"/>
                    </a:solidFill>
                  </a:tcPr>
                </a:tc>
                <a:tc>
                  <a:txBody>
                    <a:bodyPr/>
                    <a:lstStyle/>
                    <a:p>
                      <a:pPr marL="0" marR="0">
                        <a:lnSpc>
                          <a:spcPct val="107000"/>
                        </a:lnSpc>
                        <a:spcBef>
                          <a:spcPts val="0"/>
                        </a:spcBef>
                        <a:spcAft>
                          <a:spcPts val="0"/>
                        </a:spcAft>
                      </a:pPr>
                      <a:r>
                        <a:rPr lang="en-US" sz="2100" b="0" cap="none" spc="0" dirty="0">
                          <a:solidFill>
                            <a:schemeClr val="bg1"/>
                          </a:solidFill>
                          <a:effectLst/>
                        </a:rPr>
                        <a:t>Very pre-term (28-32 weeks)</a:t>
                      </a:r>
                      <a:endParaRPr lang="en-US" sz="21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2700" cmpd="sng">
                      <a:noFill/>
                    </a:lnL>
                    <a:lnR w="12700" cmpd="sng">
                      <a:noFill/>
                    </a:lnR>
                    <a:lnT w="19050" cap="flat" cmpd="sng" algn="ctr">
                      <a:noFill/>
                      <a:prstDash val="solid"/>
                    </a:lnT>
                    <a:lnB w="38100" cmpd="sng">
                      <a:noFill/>
                    </a:lnB>
                    <a:solidFill>
                      <a:schemeClr val="accent1"/>
                    </a:solidFill>
                  </a:tcPr>
                </a:tc>
                <a:tc>
                  <a:txBody>
                    <a:bodyPr/>
                    <a:lstStyle/>
                    <a:p>
                      <a:pPr marL="0" marR="0">
                        <a:lnSpc>
                          <a:spcPct val="107000"/>
                        </a:lnSpc>
                        <a:spcBef>
                          <a:spcPts val="0"/>
                        </a:spcBef>
                        <a:spcAft>
                          <a:spcPts val="0"/>
                        </a:spcAft>
                      </a:pPr>
                      <a:r>
                        <a:rPr lang="en-US" sz="2100" b="0" cap="none" spc="0">
                          <a:solidFill>
                            <a:schemeClr val="bg1"/>
                          </a:solidFill>
                          <a:effectLst/>
                        </a:rPr>
                        <a:t>Preterm (33-36 weeks)</a:t>
                      </a:r>
                      <a:endParaRPr lang="en-US" sz="21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2700" cmpd="sng">
                      <a:noFill/>
                    </a:lnL>
                    <a:lnR w="12700" cmpd="sng">
                      <a:noFill/>
                    </a:lnR>
                    <a:lnT w="19050" cap="flat" cmpd="sng" algn="ctr">
                      <a:noFill/>
                      <a:prstDash val="solid"/>
                    </a:lnT>
                    <a:lnB w="38100" cmpd="sng">
                      <a:noFill/>
                    </a:lnB>
                    <a:solidFill>
                      <a:schemeClr val="accent1"/>
                    </a:solidFill>
                  </a:tcPr>
                </a:tc>
                <a:tc>
                  <a:txBody>
                    <a:bodyPr/>
                    <a:lstStyle/>
                    <a:p>
                      <a:pPr marL="0" marR="0">
                        <a:lnSpc>
                          <a:spcPct val="107000"/>
                        </a:lnSpc>
                        <a:spcBef>
                          <a:spcPts val="0"/>
                        </a:spcBef>
                        <a:spcAft>
                          <a:spcPts val="0"/>
                        </a:spcAft>
                      </a:pPr>
                      <a:r>
                        <a:rPr lang="en-US" sz="2100" b="0" cap="none" spc="0">
                          <a:solidFill>
                            <a:schemeClr val="bg1"/>
                          </a:solidFill>
                          <a:effectLst/>
                        </a:rPr>
                        <a:t>Term (37 weeks +)</a:t>
                      </a:r>
                      <a:endParaRPr lang="en-US" sz="21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2700" cmpd="sng">
                      <a:noFill/>
                    </a:lnL>
                    <a:lnR w="12700" cmpd="sng">
                      <a:noFill/>
                    </a:lnR>
                    <a:lnT w="19050" cap="flat" cmpd="sng" algn="ctr">
                      <a:noFill/>
                      <a:prstDash val="solid"/>
                    </a:lnT>
                    <a:lnB w="38100" cmpd="sng">
                      <a:noFill/>
                    </a:lnB>
                    <a:solidFill>
                      <a:schemeClr val="accent1"/>
                    </a:solidFill>
                  </a:tcPr>
                </a:tc>
                <a:tc>
                  <a:txBody>
                    <a:bodyPr/>
                    <a:lstStyle/>
                    <a:p>
                      <a:pPr marL="0" marR="0">
                        <a:lnSpc>
                          <a:spcPct val="107000"/>
                        </a:lnSpc>
                        <a:spcBef>
                          <a:spcPts val="0"/>
                        </a:spcBef>
                        <a:spcAft>
                          <a:spcPts val="0"/>
                        </a:spcAft>
                      </a:pPr>
                      <a:r>
                        <a:rPr lang="en-US" sz="2100" b="0" cap="none" spc="0">
                          <a:solidFill>
                            <a:schemeClr val="bg1"/>
                          </a:solidFill>
                          <a:effectLst/>
                        </a:rPr>
                        <a:t>Fisher’s exact p-value</a:t>
                      </a:r>
                      <a:endParaRPr lang="en-US" sz="21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802284705"/>
                  </a:ext>
                </a:extLst>
              </a:tr>
              <a:tr h="1336534">
                <a:tc>
                  <a:txBody>
                    <a:bodyPr/>
                    <a:lstStyle/>
                    <a:p>
                      <a:pPr marL="0" marR="0">
                        <a:lnSpc>
                          <a:spcPct val="107000"/>
                        </a:lnSpc>
                        <a:spcBef>
                          <a:spcPts val="0"/>
                        </a:spcBef>
                        <a:spcAft>
                          <a:spcPts val="0"/>
                        </a:spcAft>
                      </a:pPr>
                      <a:r>
                        <a:rPr lang="en-US" sz="2100" cap="none" spc="0">
                          <a:solidFill>
                            <a:schemeClr val="tx1"/>
                          </a:solidFill>
                          <a:effectLst/>
                        </a:rPr>
                        <a:t>WVU non-ACE (n=701)</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38100" cap="flat" cmpd="sng" algn="ctr">
                      <a:no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nSpc>
                          <a:spcPct val="107000"/>
                        </a:lnSpc>
                        <a:spcBef>
                          <a:spcPts val="0"/>
                        </a:spcBef>
                        <a:spcAft>
                          <a:spcPts val="0"/>
                        </a:spcAft>
                      </a:pPr>
                      <a:r>
                        <a:rPr lang="en-US" sz="2100" cap="none" spc="0">
                          <a:solidFill>
                            <a:schemeClr val="tx1"/>
                          </a:solidFill>
                          <a:effectLst/>
                        </a:rPr>
                        <a:t>26 (3.7%)</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nSpc>
                          <a:spcPct val="107000"/>
                        </a:lnSpc>
                        <a:spcBef>
                          <a:spcPts val="0"/>
                        </a:spcBef>
                        <a:spcAft>
                          <a:spcPts val="0"/>
                        </a:spcAft>
                      </a:pPr>
                      <a:r>
                        <a:rPr lang="en-US" sz="2100" cap="none" spc="0">
                          <a:solidFill>
                            <a:schemeClr val="tx1"/>
                          </a:solidFill>
                          <a:effectLst/>
                        </a:rPr>
                        <a:t>61 (8.7%)</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nSpc>
                          <a:spcPct val="107000"/>
                        </a:lnSpc>
                        <a:spcBef>
                          <a:spcPts val="0"/>
                        </a:spcBef>
                        <a:spcAft>
                          <a:spcPts val="0"/>
                        </a:spcAft>
                      </a:pPr>
                      <a:r>
                        <a:rPr lang="en-US" sz="2100" cap="none" spc="0">
                          <a:solidFill>
                            <a:schemeClr val="tx1"/>
                          </a:solidFill>
                          <a:effectLst/>
                        </a:rPr>
                        <a:t>176 (25.1%)</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nSpc>
                          <a:spcPct val="107000"/>
                        </a:lnSpc>
                        <a:spcBef>
                          <a:spcPts val="0"/>
                        </a:spcBef>
                        <a:spcAft>
                          <a:spcPts val="0"/>
                        </a:spcAft>
                      </a:pPr>
                      <a:r>
                        <a:rPr lang="en-US" sz="2100" cap="none" spc="0">
                          <a:solidFill>
                            <a:schemeClr val="tx1"/>
                          </a:solidFill>
                          <a:effectLst/>
                        </a:rPr>
                        <a:t>438 (62.5%)</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nSpc>
                          <a:spcPct val="107000"/>
                        </a:lnSpc>
                        <a:spcBef>
                          <a:spcPts val="0"/>
                        </a:spcBef>
                        <a:spcAft>
                          <a:spcPts val="0"/>
                        </a:spcAft>
                      </a:pPr>
                      <a:r>
                        <a:rPr lang="en-US" sz="2100" b="1" cap="none" spc="0" dirty="0">
                          <a:solidFill>
                            <a:schemeClr val="tx1"/>
                          </a:solidFill>
                          <a:effectLst/>
                        </a:rPr>
                        <a:t>0.034</a:t>
                      </a:r>
                      <a:endParaRPr lang="en-US" sz="21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solidFill>
                        <a:schemeClr val="tx1">
                          <a:lumMod val="75000"/>
                          <a:lumOff val="25000"/>
                        </a:schemeClr>
                      </a:solidFill>
                      <a:prstDash val="solid"/>
                    </a:lnL>
                    <a:lnR w="38100" cap="flat" cmpd="sng" algn="ctr">
                      <a:noFill/>
                      <a:prstDash val="solid"/>
                    </a:lnR>
                    <a:lnT w="38100" cmpd="sng">
                      <a:noFill/>
                    </a:lnT>
                    <a:lnB w="6350" cap="flat" cmpd="sng" algn="ctr">
                      <a:noFill/>
                      <a:prstDash val="solid"/>
                    </a:lnB>
                    <a:solidFill>
                      <a:srgbClr val="F2F2F2">
                        <a:alpha val="30196"/>
                      </a:srgbClr>
                    </a:solidFill>
                  </a:tcPr>
                </a:tc>
                <a:extLst>
                  <a:ext uri="{0D108BD9-81ED-4DB2-BD59-A6C34878D82A}">
                    <a16:rowId xmlns:a16="http://schemas.microsoft.com/office/drawing/2014/main" val="1522075290"/>
                  </a:ext>
                </a:extLst>
              </a:tr>
              <a:tr h="1336534">
                <a:tc>
                  <a:txBody>
                    <a:bodyPr/>
                    <a:lstStyle/>
                    <a:p>
                      <a:pPr marL="0" marR="0">
                        <a:lnSpc>
                          <a:spcPct val="107000"/>
                        </a:lnSpc>
                        <a:spcBef>
                          <a:spcPts val="0"/>
                        </a:spcBef>
                        <a:spcAft>
                          <a:spcPts val="0"/>
                        </a:spcAft>
                      </a:pPr>
                      <a:r>
                        <a:rPr lang="en-US" sz="2100" cap="none" spc="0">
                          <a:solidFill>
                            <a:schemeClr val="tx1"/>
                          </a:solidFill>
                          <a:effectLst/>
                        </a:rPr>
                        <a:t>WVU DFMB (n=129)</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2100" cap="none" spc="0">
                          <a:solidFill>
                            <a:schemeClr val="tx1"/>
                          </a:solidFill>
                          <a:effectLst/>
                        </a:rPr>
                        <a:t>4 (3.1%)</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2100" cap="none" spc="0">
                          <a:solidFill>
                            <a:schemeClr val="tx1"/>
                          </a:solidFill>
                          <a:effectLst/>
                        </a:rPr>
                        <a:t>4 (3.1%)</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2100" cap="none" spc="0">
                          <a:solidFill>
                            <a:schemeClr val="tx1"/>
                          </a:solidFill>
                          <a:effectLst/>
                        </a:rPr>
                        <a:t>25 (19.4%)</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2100" cap="none" spc="0">
                          <a:solidFill>
                            <a:schemeClr val="tx1"/>
                          </a:solidFill>
                          <a:effectLst/>
                        </a:rPr>
                        <a:t>96 (74.4%)</a:t>
                      </a:r>
                      <a:endParaRPr lang="en-US" sz="21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nSpc>
                          <a:spcPct val="107000"/>
                        </a:lnSpc>
                        <a:spcBef>
                          <a:spcPts val="0"/>
                        </a:spcBef>
                        <a:spcAft>
                          <a:spcPts val="0"/>
                        </a:spcAft>
                      </a:pPr>
                      <a:r>
                        <a:rPr lang="en-US" sz="2100" cap="none" spc="0" dirty="0">
                          <a:solidFill>
                            <a:schemeClr val="tx1"/>
                          </a:solidFill>
                          <a:effectLst/>
                        </a:rPr>
                        <a:t> </a:t>
                      </a:r>
                      <a:endParaRPr lang="en-US" sz="2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951" marR="102664" marT="136885" marB="1368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458860416"/>
                  </a:ext>
                </a:extLst>
              </a:tr>
            </a:tbl>
          </a:graphicData>
        </a:graphic>
      </p:graphicFrame>
      <p:sp>
        <p:nvSpPr>
          <p:cNvPr id="5" name="AutoShape 2">
            <a:extLst>
              <a:ext uri="{FF2B5EF4-FFF2-40B4-BE49-F238E27FC236}">
                <a16:creationId xmlns:a16="http://schemas.microsoft.com/office/drawing/2014/main" id="{88866B85-2ED0-4836-835D-2B95D3541F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CF580388-6D84-4240-998C-867D898EA7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36" y="5117575"/>
            <a:ext cx="116205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7A684C4D-704D-44EE-9BDE-0F467CA2E0EE}"/>
              </a:ext>
            </a:extLst>
          </p:cNvPr>
          <p:cNvPicPr>
            <a:picLocks noChangeAspect="1"/>
          </p:cNvPicPr>
          <p:nvPr/>
        </p:nvPicPr>
        <p:blipFill>
          <a:blip r:embed="rId3"/>
          <a:stretch>
            <a:fillRect/>
          </a:stretch>
        </p:blipFill>
        <p:spPr>
          <a:xfrm>
            <a:off x="7973592" y="5908150"/>
            <a:ext cx="3448050" cy="504825"/>
          </a:xfrm>
          <a:prstGeom prst="rect">
            <a:avLst/>
          </a:prstGeom>
        </p:spPr>
      </p:pic>
    </p:spTree>
    <p:extLst>
      <p:ext uri="{BB962C8B-B14F-4D97-AF65-F5344CB8AC3E}">
        <p14:creationId xmlns:p14="http://schemas.microsoft.com/office/powerpoint/2010/main" val="220483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9B142E-AF46-F544-BC64-040CD4178743}"/>
              </a:ext>
            </a:extLst>
          </p:cNvPr>
          <p:cNvSpPr>
            <a:spLocks noGrp="1"/>
          </p:cNvSpPr>
          <p:nvPr>
            <p:ph type="title"/>
          </p:nvPr>
        </p:nvSpPr>
        <p:spPr>
          <a:xfrm>
            <a:off x="398197" y="626643"/>
            <a:ext cx="10290397" cy="572700"/>
          </a:xfrm>
        </p:spPr>
        <p:txBody>
          <a:bodyPr>
            <a:normAutofit fontScale="90000"/>
          </a:bodyPr>
          <a:lstStyle/>
          <a:p>
            <a:r>
              <a:rPr lang="en-US" dirty="0"/>
              <a:t>Conclusions</a:t>
            </a:r>
          </a:p>
        </p:txBody>
      </p:sp>
      <p:sp>
        <p:nvSpPr>
          <p:cNvPr id="6" name="TextBox 5">
            <a:extLst>
              <a:ext uri="{FF2B5EF4-FFF2-40B4-BE49-F238E27FC236}">
                <a16:creationId xmlns:a16="http://schemas.microsoft.com/office/drawing/2014/main" id="{9525D136-4EC3-4C9F-9391-5963A4E63709}"/>
              </a:ext>
            </a:extLst>
          </p:cNvPr>
          <p:cNvSpPr txBox="1"/>
          <p:nvPr/>
        </p:nvSpPr>
        <p:spPr>
          <a:xfrm>
            <a:off x="3047238" y="-16536465"/>
            <a:ext cx="6094476" cy="14688316"/>
          </a:xfrm>
          <a:prstGeom prst="rect">
            <a:avLst/>
          </a:prstGeom>
          <a:noFill/>
        </p:spPr>
        <p:txBody>
          <a:bodyPr wrap="square">
            <a:spAutoFit/>
          </a:bodyPr>
          <a:lstStyle/>
          <a:p>
            <a:pPr algn="just">
              <a:lnSpc>
                <a:spcPct val="120000"/>
              </a:lnSpc>
            </a:pPr>
            <a:r>
              <a:rPr lang="en-US" sz="2400" dirty="0">
                <a:solidFill>
                  <a:srgbClr val="002060"/>
                </a:solidFill>
              </a:rPr>
              <a:t>This study was approved by the Institutional Review Board at WVU </a:t>
            </a:r>
          </a:p>
          <a:p>
            <a:pPr algn="just">
              <a:lnSpc>
                <a:spcPct val="120000"/>
              </a:lnSpc>
            </a:pPr>
            <a:r>
              <a:rPr lang="en-US" sz="2400" dirty="0">
                <a:solidFill>
                  <a:srgbClr val="002060"/>
                </a:solidFill>
              </a:rPr>
              <a:t>Electronic medical records beginning in January 2016 to April 2020 were collected</a:t>
            </a:r>
          </a:p>
          <a:p>
            <a:pPr algn="just">
              <a:lnSpc>
                <a:spcPct val="120000"/>
              </a:lnSpc>
            </a:pPr>
            <a:r>
              <a:rPr lang="en-US" sz="2400" dirty="0">
                <a:solidFill>
                  <a:srgbClr val="002060"/>
                </a:solidFill>
              </a:rPr>
              <a:t>Data was organized with Research Electronic Data Capture, a secure, web-based application used to support research studies </a:t>
            </a:r>
          </a:p>
          <a:p>
            <a:pPr algn="just">
              <a:lnSpc>
                <a:spcPct val="120000"/>
              </a:lnSpc>
            </a:pPr>
            <a:r>
              <a:rPr lang="en-US" sz="2400" dirty="0">
                <a:solidFill>
                  <a:srgbClr val="002060"/>
                </a:solidFill>
              </a:rPr>
              <a:t>Only subjects over the age of 18 were in the study </a:t>
            </a:r>
          </a:p>
          <a:p>
            <a:pPr algn="just">
              <a:lnSpc>
                <a:spcPct val="120000"/>
              </a:lnSpc>
            </a:pPr>
            <a:r>
              <a:rPr lang="en-US" sz="2400" dirty="0">
                <a:solidFill>
                  <a:srgbClr val="002060"/>
                </a:solidFill>
              </a:rPr>
              <a:t>Prior to the surgery, demographic information was collected:</a:t>
            </a:r>
          </a:p>
          <a:p>
            <a:pPr lvl="1" algn="just">
              <a:lnSpc>
                <a:spcPct val="120000"/>
              </a:lnSpc>
            </a:pPr>
            <a:r>
              <a:rPr lang="en-US" sz="24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400" dirty="0">
                <a:solidFill>
                  <a:srgbClr val="002060"/>
                </a:solidFill>
              </a:rPr>
              <a:t>Indication for hysterectomy were recorded as either AUB (including fibroids), POP (including pelvic floor relaxation), or other </a:t>
            </a:r>
          </a:p>
          <a:p>
            <a:pPr algn="just">
              <a:lnSpc>
                <a:spcPct val="120000"/>
              </a:lnSpc>
            </a:pPr>
            <a:r>
              <a:rPr lang="en-US" sz="2400" dirty="0">
                <a:solidFill>
                  <a:srgbClr val="002060"/>
                </a:solidFill>
              </a:rPr>
              <a:t>On the day of surgery, operative variables were recorded:</a:t>
            </a:r>
          </a:p>
          <a:p>
            <a:pPr lvl="1" algn="just">
              <a:lnSpc>
                <a:spcPct val="120000"/>
              </a:lnSpc>
            </a:pPr>
            <a:r>
              <a:rPr lang="en-US" sz="2400" dirty="0">
                <a:solidFill>
                  <a:srgbClr val="002060"/>
                </a:solidFill>
              </a:rPr>
              <a:t>Duration of procedure, uteri weight, use of BVS device, fallopian tube removal through the vaginal canal, loss of blood, and complications</a:t>
            </a:r>
          </a:p>
          <a:p>
            <a:pPr lvl="1" algn="just">
              <a:lnSpc>
                <a:spcPct val="120000"/>
              </a:lnSpc>
            </a:pPr>
            <a:r>
              <a:rPr lang="en-US" sz="24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400" dirty="0">
                <a:solidFill>
                  <a:srgbClr val="002060"/>
                </a:solidFill>
              </a:rPr>
              <a:t>Statistical analysis was conducted using a Chi squared test </a:t>
            </a:r>
          </a:p>
          <a:p>
            <a:pPr algn="just">
              <a:lnSpc>
                <a:spcPct val="120000"/>
              </a:lnSpc>
            </a:pPr>
            <a:r>
              <a:rPr lang="en-US" sz="2400" dirty="0">
                <a:solidFill>
                  <a:srgbClr val="002060"/>
                </a:solidFill>
              </a:rPr>
              <a:t>Significance was set using a p-value of &lt;0.05 </a:t>
            </a:r>
          </a:p>
        </p:txBody>
      </p:sp>
      <p:sp>
        <p:nvSpPr>
          <p:cNvPr id="7" name="TextBox 6">
            <a:extLst>
              <a:ext uri="{FF2B5EF4-FFF2-40B4-BE49-F238E27FC236}">
                <a16:creationId xmlns:a16="http://schemas.microsoft.com/office/drawing/2014/main" id="{71468370-C1A8-42DE-900E-F07B1FEABCA2}"/>
              </a:ext>
            </a:extLst>
          </p:cNvPr>
          <p:cNvSpPr txBox="1"/>
          <p:nvPr/>
        </p:nvSpPr>
        <p:spPr>
          <a:xfrm>
            <a:off x="3047238" y="-24807213"/>
            <a:ext cx="6094476" cy="20223357"/>
          </a:xfrm>
          <a:prstGeom prst="rect">
            <a:avLst/>
          </a:prstGeom>
          <a:noFill/>
        </p:spPr>
        <p:txBody>
          <a:bodyPr wrap="square">
            <a:spAutoFit/>
          </a:bodyPr>
          <a:lstStyle/>
          <a:p>
            <a:pPr algn="just">
              <a:lnSpc>
                <a:spcPct val="120000"/>
              </a:lnSpc>
            </a:pPr>
            <a:r>
              <a:rPr lang="en-US" sz="2800" dirty="0">
                <a:solidFill>
                  <a:srgbClr val="002060"/>
                </a:solidFill>
              </a:rPr>
              <a:t>This study was approved by the Institutional Review Board at WVU </a:t>
            </a:r>
          </a:p>
          <a:p>
            <a:pPr algn="just">
              <a:lnSpc>
                <a:spcPct val="120000"/>
              </a:lnSpc>
            </a:pPr>
            <a:r>
              <a:rPr lang="en-US" sz="2800" dirty="0">
                <a:solidFill>
                  <a:srgbClr val="002060"/>
                </a:solidFill>
              </a:rPr>
              <a:t>Electronic medical records beginning in January 2016 to April 2020 were collected</a:t>
            </a:r>
          </a:p>
          <a:p>
            <a:pPr algn="just">
              <a:lnSpc>
                <a:spcPct val="120000"/>
              </a:lnSpc>
            </a:pPr>
            <a:r>
              <a:rPr lang="en-US" sz="2800" dirty="0">
                <a:solidFill>
                  <a:srgbClr val="002060"/>
                </a:solidFill>
              </a:rPr>
              <a:t>Data was organized with Research Electronic Data Capture, a secure, web-based application used to support research studies </a:t>
            </a:r>
          </a:p>
          <a:p>
            <a:pPr algn="just">
              <a:lnSpc>
                <a:spcPct val="120000"/>
              </a:lnSpc>
            </a:pPr>
            <a:r>
              <a:rPr lang="en-US" sz="2800" dirty="0">
                <a:solidFill>
                  <a:srgbClr val="002060"/>
                </a:solidFill>
              </a:rPr>
              <a:t>Only subjects over the age of 18 were in the study </a:t>
            </a:r>
          </a:p>
          <a:p>
            <a:pPr algn="just">
              <a:lnSpc>
                <a:spcPct val="120000"/>
              </a:lnSpc>
            </a:pPr>
            <a:r>
              <a:rPr lang="en-US" sz="2800" dirty="0">
                <a:solidFill>
                  <a:srgbClr val="002060"/>
                </a:solidFill>
              </a:rPr>
              <a:t>Prior to the surgery, demographic information was collected:</a:t>
            </a:r>
          </a:p>
          <a:p>
            <a:pPr lvl="1" algn="just">
              <a:lnSpc>
                <a:spcPct val="120000"/>
              </a:lnSpc>
            </a:pPr>
            <a:r>
              <a:rPr lang="en-US" sz="28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800" dirty="0">
                <a:solidFill>
                  <a:srgbClr val="002060"/>
                </a:solidFill>
              </a:rPr>
              <a:t>Indication for hysterectomy were recorded as either AUB (including fibroids), POP (including pelvic floor relaxation), or other </a:t>
            </a:r>
          </a:p>
          <a:p>
            <a:pPr algn="just">
              <a:lnSpc>
                <a:spcPct val="120000"/>
              </a:lnSpc>
            </a:pPr>
            <a:r>
              <a:rPr lang="en-US" sz="2800" dirty="0">
                <a:solidFill>
                  <a:srgbClr val="002060"/>
                </a:solidFill>
              </a:rPr>
              <a:t>On the day of surgery, operative variables were recorded:</a:t>
            </a:r>
          </a:p>
          <a:p>
            <a:pPr lvl="1" algn="just">
              <a:lnSpc>
                <a:spcPct val="120000"/>
              </a:lnSpc>
            </a:pPr>
            <a:r>
              <a:rPr lang="en-US" sz="2800" dirty="0">
                <a:solidFill>
                  <a:srgbClr val="002060"/>
                </a:solidFill>
              </a:rPr>
              <a:t>Duration of procedure, uteri weight, use of BVS device, fallopian tube removal through the vaginal canal, loss of blood, and complications</a:t>
            </a:r>
          </a:p>
          <a:p>
            <a:pPr lvl="1" algn="just">
              <a:lnSpc>
                <a:spcPct val="120000"/>
              </a:lnSpc>
            </a:pPr>
            <a:r>
              <a:rPr lang="en-US" sz="28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800" dirty="0">
                <a:solidFill>
                  <a:srgbClr val="002060"/>
                </a:solidFill>
              </a:rPr>
              <a:t>Statistical analysis was conducted using a Chi squared test </a:t>
            </a:r>
          </a:p>
          <a:p>
            <a:pPr algn="just">
              <a:lnSpc>
                <a:spcPct val="120000"/>
              </a:lnSpc>
            </a:pPr>
            <a:r>
              <a:rPr lang="en-US" sz="2800" dirty="0">
                <a:solidFill>
                  <a:srgbClr val="002060"/>
                </a:solidFill>
              </a:rPr>
              <a:t>Significance was set using a p-value of &lt;0.05 </a:t>
            </a:r>
          </a:p>
        </p:txBody>
      </p:sp>
      <p:sp>
        <p:nvSpPr>
          <p:cNvPr id="8" name="Google Shape;72;p15">
            <a:extLst>
              <a:ext uri="{FF2B5EF4-FFF2-40B4-BE49-F238E27FC236}">
                <a16:creationId xmlns:a16="http://schemas.microsoft.com/office/drawing/2014/main" id="{2DE20701-22C6-44EC-BCC1-24DE006A0967}"/>
              </a:ext>
            </a:extLst>
          </p:cNvPr>
          <p:cNvSpPr txBox="1">
            <a:spLocks/>
          </p:cNvSpPr>
          <p:nvPr/>
        </p:nvSpPr>
        <p:spPr>
          <a:xfrm>
            <a:off x="311700" y="1527378"/>
            <a:ext cx="10068140"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200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present study shows that those patients who received the DFMB intervention had less preterm labor and higher birth weights that are usually associated to poor outcomes. </a:t>
            </a:r>
          </a:p>
          <a:p>
            <a:pPr marL="0" marR="0">
              <a:lnSpc>
                <a:spcPct val="200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Barriers and reasons why women declined to participate in the DFMB program are unknown</a:t>
            </a:r>
          </a:p>
          <a:p>
            <a:pPr marL="0" marR="0">
              <a:lnSpc>
                <a:spcPct val="200000"/>
              </a:lnSpc>
              <a:spcBef>
                <a:spcPts val="0"/>
              </a:spcBef>
              <a:spcAft>
                <a:spcPts val="800"/>
              </a:spcAft>
            </a:pPr>
            <a:r>
              <a:rPr lang="en-US" sz="1800" dirty="0">
                <a:ea typeface="Calibri" panose="020F0502020204030204" pitchFamily="34" charset="0"/>
                <a:cs typeface="Times New Roman" panose="02020603050405020304" pitchFamily="18" charset="0"/>
              </a:rPr>
              <a:t>There are possible substantial differences between the demographic groups who access the DFMB that may act as selection forces to participate or not in the project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1400" dirty="0"/>
          </a:p>
          <a:p>
            <a:pPr marL="0" indent="0" algn="just">
              <a:buNone/>
            </a:pPr>
            <a:r>
              <a:rPr lang="en-US" sz="1400" dirty="0"/>
              <a:t> </a:t>
            </a:r>
          </a:p>
        </p:txBody>
      </p:sp>
      <p:pic>
        <p:nvPicPr>
          <p:cNvPr id="9" name="Picture 8">
            <a:extLst>
              <a:ext uri="{FF2B5EF4-FFF2-40B4-BE49-F238E27FC236}">
                <a16:creationId xmlns:a16="http://schemas.microsoft.com/office/drawing/2014/main" id="{41D1545E-FC97-422B-B18F-C2EDBCF721D8}"/>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3078" name="Picture 6">
            <a:extLst>
              <a:ext uri="{FF2B5EF4-FFF2-40B4-BE49-F238E27FC236}">
                <a16:creationId xmlns:a16="http://schemas.microsoft.com/office/drawing/2014/main" id="{DE445543-BAC5-4B3C-A7E6-8567FBD8D2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085" y="5007415"/>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56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C631FD-680E-F144-891A-92E8DF25D27C}"/>
              </a:ext>
            </a:extLst>
          </p:cNvPr>
          <p:cNvSpPr>
            <a:spLocks noGrp="1"/>
          </p:cNvSpPr>
          <p:nvPr>
            <p:ph type="title"/>
          </p:nvPr>
        </p:nvSpPr>
        <p:spPr>
          <a:xfrm>
            <a:off x="311700" y="914582"/>
            <a:ext cx="8520600" cy="572700"/>
          </a:xfrm>
        </p:spPr>
        <p:txBody>
          <a:bodyPr>
            <a:normAutofit fontScale="90000"/>
          </a:bodyPr>
          <a:lstStyle/>
          <a:p>
            <a:r>
              <a:rPr lang="en-US" dirty="0"/>
              <a:t>Acknowledgments</a:t>
            </a:r>
          </a:p>
        </p:txBody>
      </p:sp>
      <p:sp>
        <p:nvSpPr>
          <p:cNvPr id="5" name="Text Placeholder 2">
            <a:extLst>
              <a:ext uri="{FF2B5EF4-FFF2-40B4-BE49-F238E27FC236}">
                <a16:creationId xmlns:a16="http://schemas.microsoft.com/office/drawing/2014/main" id="{24B72C9E-8A36-D14E-9F40-DF045F39D3C0}"/>
              </a:ext>
            </a:extLst>
          </p:cNvPr>
          <p:cNvSpPr txBox="1">
            <a:spLocks/>
          </p:cNvSpPr>
          <p:nvPr/>
        </p:nvSpPr>
        <p:spPr>
          <a:xfrm>
            <a:off x="311700" y="1720800"/>
            <a:ext cx="11427219" cy="341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effectLst/>
                <a:ea typeface="Times New Roman" panose="02020603050405020304" pitchFamily="18" charset="0"/>
                <a:cs typeface="Arial" panose="020B0604020202020204" pitchFamily="34" charset="0"/>
              </a:rPr>
              <a:t>Kelly Lemon CMW-AP</a:t>
            </a:r>
          </a:p>
          <a:p>
            <a:r>
              <a:rPr lang="es-MX" dirty="0">
                <a:ea typeface="Times New Roman" panose="02020603050405020304" pitchFamily="18" charset="0"/>
                <a:cs typeface="Arial" panose="020B0604020202020204" pitchFamily="34" charset="0"/>
              </a:rPr>
              <a:t>Christa Lilly PhD </a:t>
            </a:r>
            <a:endParaRPr lang="es-MX" dirty="0">
              <a:effectLst/>
              <a:ea typeface="Times New Roman" panose="02020603050405020304" pitchFamily="18" charset="0"/>
              <a:cs typeface="Arial" panose="020B0604020202020204" pitchFamily="34" charset="0"/>
            </a:endParaRPr>
          </a:p>
          <a:p>
            <a:r>
              <a:rPr lang="es-MX" dirty="0">
                <a:ea typeface="Times New Roman" panose="02020603050405020304" pitchFamily="18" charset="0"/>
                <a:cs typeface="Arial" panose="020B0604020202020204" pitchFamily="34" charset="0"/>
              </a:rPr>
              <a:t>Janine </a:t>
            </a:r>
            <a:r>
              <a:rPr lang="es-MX" dirty="0" err="1">
                <a:ea typeface="Times New Roman" panose="02020603050405020304" pitchFamily="18" charset="0"/>
                <a:cs typeface="Arial" panose="020B0604020202020204" pitchFamily="34" charset="0"/>
              </a:rPr>
              <a:t>Breyel</a:t>
            </a:r>
            <a:r>
              <a:rPr lang="es-MX" dirty="0">
                <a:ea typeface="Times New Roman" panose="02020603050405020304" pitchFamily="18" charset="0"/>
                <a:cs typeface="Arial" panose="020B0604020202020204" pitchFamily="34" charset="0"/>
              </a:rPr>
              <a:t> BA </a:t>
            </a:r>
          </a:p>
          <a:p>
            <a:r>
              <a:rPr lang="es-MX" dirty="0">
                <a:effectLst/>
                <a:ea typeface="Times New Roman" panose="02020603050405020304" pitchFamily="18" charset="0"/>
                <a:cs typeface="Arial" panose="020B0604020202020204" pitchFamily="34" charset="0"/>
              </a:rPr>
              <a:t>Lindsey Robinson and Catherine </a:t>
            </a:r>
            <a:r>
              <a:rPr lang="es-MX" dirty="0" err="1">
                <a:effectLst/>
                <a:ea typeface="Times New Roman" panose="02020603050405020304" pitchFamily="18" charset="0"/>
                <a:cs typeface="Arial" panose="020B0604020202020204" pitchFamily="34" charset="0"/>
              </a:rPr>
              <a:t>Hercules</a:t>
            </a:r>
            <a:r>
              <a:rPr lang="es-MX" dirty="0">
                <a:effectLst/>
                <a:ea typeface="Times New Roman" panose="02020603050405020304" pitchFamily="18" charset="0"/>
                <a:cs typeface="Arial" panose="020B0604020202020204" pitchFamily="34" charset="0"/>
              </a:rPr>
              <a:t> – Med</a:t>
            </a:r>
            <a:r>
              <a:rPr lang="es-MX" dirty="0">
                <a:ea typeface="Times New Roman" panose="02020603050405020304" pitchFamily="18" charset="0"/>
                <a:cs typeface="Arial" panose="020B0604020202020204" pitchFamily="34" charset="0"/>
              </a:rPr>
              <a:t>ical </a:t>
            </a:r>
            <a:r>
              <a:rPr lang="es-MX" dirty="0" err="1">
                <a:ea typeface="Times New Roman" panose="02020603050405020304" pitchFamily="18" charset="0"/>
                <a:cs typeface="Arial" panose="020B0604020202020204" pitchFamily="34" charset="0"/>
              </a:rPr>
              <a:t>Students</a:t>
            </a:r>
            <a:endParaRPr lang="es-MX" dirty="0">
              <a:effectLst/>
              <a:ea typeface="Times New Roman" panose="02020603050405020304" pitchFamily="18" charset="0"/>
              <a:cs typeface="Arial" panose="020B0604020202020204" pitchFamily="34" charset="0"/>
            </a:endParaRPr>
          </a:p>
          <a:p>
            <a:pPr marL="0" indent="0">
              <a:buNone/>
            </a:pPr>
            <a:endParaRPr lang="en-US" dirty="0">
              <a:cs typeface="Arial" panose="020B0604020202020204" pitchFamily="34" charset="0"/>
            </a:endParaRPr>
          </a:p>
        </p:txBody>
      </p:sp>
      <p:pic>
        <p:nvPicPr>
          <p:cNvPr id="7" name="Picture 6">
            <a:extLst>
              <a:ext uri="{FF2B5EF4-FFF2-40B4-BE49-F238E27FC236}">
                <a16:creationId xmlns:a16="http://schemas.microsoft.com/office/drawing/2014/main" id="{EE03A62D-5F6A-4FE0-B78E-086D943EB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85" y="5007415"/>
            <a:ext cx="116205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F122BD50-7AA9-4F32-A9EC-D37126B1B5B0}"/>
              </a:ext>
            </a:extLst>
          </p:cNvPr>
          <p:cNvPicPr>
            <a:picLocks noChangeAspect="1"/>
          </p:cNvPicPr>
          <p:nvPr/>
        </p:nvPicPr>
        <p:blipFill>
          <a:blip r:embed="rId3"/>
          <a:stretch>
            <a:fillRect/>
          </a:stretch>
        </p:blipFill>
        <p:spPr>
          <a:xfrm>
            <a:off x="7973592" y="5908150"/>
            <a:ext cx="3448050" cy="504825"/>
          </a:xfrm>
          <a:prstGeom prst="rect">
            <a:avLst/>
          </a:prstGeom>
        </p:spPr>
      </p:pic>
    </p:spTree>
    <p:extLst>
      <p:ext uri="{BB962C8B-B14F-4D97-AF65-F5344CB8AC3E}">
        <p14:creationId xmlns:p14="http://schemas.microsoft.com/office/powerpoint/2010/main" val="215514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5;p14">
            <a:extLst>
              <a:ext uri="{FF2B5EF4-FFF2-40B4-BE49-F238E27FC236}">
                <a16:creationId xmlns:a16="http://schemas.microsoft.com/office/drawing/2014/main" id="{284D06A8-A7B8-874A-A42F-9D153184CD21}"/>
              </a:ext>
            </a:extLst>
          </p:cNvPr>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t>Disclosures and acknowledgements</a:t>
            </a:r>
            <a:endParaRPr dirty="0"/>
          </a:p>
        </p:txBody>
      </p:sp>
      <p:sp>
        <p:nvSpPr>
          <p:cNvPr id="5" name="Google Shape;66;p14">
            <a:extLst>
              <a:ext uri="{FF2B5EF4-FFF2-40B4-BE49-F238E27FC236}">
                <a16:creationId xmlns:a16="http://schemas.microsoft.com/office/drawing/2014/main" id="{42E6E82B-76E8-5047-886B-C5565F7C618B}"/>
              </a:ext>
            </a:extLst>
          </p:cNvPr>
          <p:cNvSpPr txBox="1">
            <a:spLocks/>
          </p:cNvSpPr>
          <p:nvPr/>
        </p:nvSpPr>
        <p:spPr>
          <a:xfrm>
            <a:off x="481244" y="2332047"/>
            <a:ext cx="11566594" cy="3416400"/>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Research reported in this publication was supported by the National Institute of General Medical Sciences of the National Institutes of Health under Award Number 5U54GM104942-05. The content is solely the responsibility of the authors and does not necessarily represent the official views of the National Institutes of Health.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study was funded by the West Virginia Perinatal Partnership.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spcAft>
                <a:spcPts val="1600"/>
              </a:spcAft>
              <a:buSzPts val="1800"/>
              <a:buFont typeface="Arial" panose="020B0604020202020204" pitchFamily="34" charset="0"/>
              <a:buNone/>
            </a:pPr>
            <a:endParaRPr lang="en-US" dirty="0"/>
          </a:p>
        </p:txBody>
      </p:sp>
      <p:pic>
        <p:nvPicPr>
          <p:cNvPr id="3" name="Picture 2">
            <a:extLst>
              <a:ext uri="{FF2B5EF4-FFF2-40B4-BE49-F238E27FC236}">
                <a16:creationId xmlns:a16="http://schemas.microsoft.com/office/drawing/2014/main" id="{C5DD1561-0494-468F-8006-AB9B05380AF4}"/>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8" name="Picture 6">
            <a:extLst>
              <a:ext uri="{FF2B5EF4-FFF2-40B4-BE49-F238E27FC236}">
                <a16:creationId xmlns:a16="http://schemas.microsoft.com/office/drawing/2014/main" id="{1DFBCC13-DC6F-4E05-A277-1016FD7589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186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8;p16">
            <a:extLst>
              <a:ext uri="{FF2B5EF4-FFF2-40B4-BE49-F238E27FC236}">
                <a16:creationId xmlns:a16="http://schemas.microsoft.com/office/drawing/2014/main" id="{FB8E0308-9C7C-DB42-B064-2F16EB0C9F76}"/>
              </a:ext>
            </a:extLst>
          </p:cNvPr>
          <p:cNvSpPr txBox="1">
            <a:spLocks noGrp="1"/>
          </p:cNvSpPr>
          <p:nvPr>
            <p:ph type="title"/>
          </p:nvPr>
        </p:nvSpPr>
        <p:spPr>
          <a:xfrm>
            <a:off x="456220" y="93908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None/>
            </a:pPr>
            <a:r>
              <a:rPr lang="en-US" dirty="0"/>
              <a:t>References</a:t>
            </a:r>
            <a:endParaRPr b="1" dirty="0"/>
          </a:p>
        </p:txBody>
      </p:sp>
      <p:sp>
        <p:nvSpPr>
          <p:cNvPr id="5" name="Google Shape;79;p16">
            <a:extLst>
              <a:ext uri="{FF2B5EF4-FFF2-40B4-BE49-F238E27FC236}">
                <a16:creationId xmlns:a16="http://schemas.microsoft.com/office/drawing/2014/main" id="{A3278A06-7B2F-B44E-A798-67811C00B9F4}"/>
              </a:ext>
            </a:extLst>
          </p:cNvPr>
          <p:cNvSpPr txBox="1">
            <a:spLocks/>
          </p:cNvSpPr>
          <p:nvPr/>
        </p:nvSpPr>
        <p:spPr>
          <a:xfrm>
            <a:off x="314428" y="2037964"/>
            <a:ext cx="11563143" cy="3416400"/>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nSpc>
                <a:spcPct val="115000"/>
              </a:lnSpc>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Kaltenbach K,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Berghella</a:t>
            </a:r>
            <a:r>
              <a:rPr lang="en-US" sz="1400" dirty="0">
                <a:effectLst/>
                <a:latin typeface="Arial" panose="020B0604020202020204" pitchFamily="34" charset="0"/>
                <a:ea typeface="Calibri" panose="020F0502020204030204" pitchFamily="34" charset="0"/>
                <a:cs typeface="Times New Roman" panose="02020603050405020304" pitchFamily="18" charset="0"/>
              </a:rPr>
              <a:t> V, Finnegan L. Opioid dependence during pregnancy. Substance Abuse in Pregnancy. 1998; 25:139–151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Zuckerman B, Frank D,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Hingson</a:t>
            </a:r>
            <a:r>
              <a:rPr lang="en-US" sz="1400" dirty="0">
                <a:effectLst/>
                <a:latin typeface="Arial" panose="020B0604020202020204" pitchFamily="34" charset="0"/>
                <a:ea typeface="Calibri" panose="020F0502020204030204" pitchFamily="34" charset="0"/>
                <a:cs typeface="Times New Roman" panose="02020603050405020304" pitchFamily="18" charset="0"/>
              </a:rPr>
              <a:t> R, Amaro H, Levenson S, Kayne H, Parker S, Vinci R, Aboagye K, Fried L, Cabral H,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Timperi</a:t>
            </a:r>
            <a:r>
              <a:rPr lang="en-US" sz="1400" dirty="0">
                <a:effectLst/>
                <a:latin typeface="Arial" panose="020B0604020202020204" pitchFamily="34" charset="0"/>
                <a:ea typeface="Calibri" panose="020F0502020204030204" pitchFamily="34" charset="0"/>
                <a:cs typeface="Times New Roman" panose="02020603050405020304" pitchFamily="18" charset="0"/>
              </a:rPr>
              <a:t> R,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Bauchner</a:t>
            </a:r>
            <a:r>
              <a:rPr lang="en-US" sz="1400" dirty="0">
                <a:effectLst/>
                <a:latin typeface="Arial" panose="020B0604020202020204" pitchFamily="34" charset="0"/>
                <a:ea typeface="Calibri" panose="020F0502020204030204" pitchFamily="34" charset="0"/>
                <a:cs typeface="Times New Roman" panose="02020603050405020304" pitchFamily="18" charset="0"/>
              </a:rPr>
              <a:t> H. Effects on maternal marijuana and cocaine use on fetal growth. The New England Journal of Medicine. 1989; 320:762–768. [PubMed: 2784193]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Center for Behavioral Health Statistics and Quality, 2017. 2016 National Survey on Drug Use and Health: Detailed Tables. Substance Abuse and Mental Health Services Administration, Rockville, MD.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i="1" dirty="0">
                <a:effectLst/>
                <a:latin typeface="Arial" panose="020B0604020202020204" pitchFamily="34" charset="0"/>
                <a:ea typeface="Calibri" panose="020F0502020204030204" pitchFamily="34" charset="0"/>
                <a:cs typeface="Times New Roman" panose="02020603050405020304" pitchFamily="18" charset="0"/>
              </a:rPr>
              <a:t>Ibid, </a:t>
            </a:r>
            <a:r>
              <a:rPr lang="en-US" sz="1400" i="1" dirty="0" err="1">
                <a:effectLst/>
                <a:latin typeface="Arial" panose="020B0604020202020204" pitchFamily="34" charset="0"/>
                <a:ea typeface="Calibri" panose="020F0502020204030204" pitchFamily="34" charset="0"/>
                <a:cs typeface="Times New Roman" panose="02020603050405020304" pitchFamily="18" charset="0"/>
              </a:rPr>
              <a:t>Fingar</a:t>
            </a:r>
            <a:r>
              <a:rPr lang="en-US" sz="1400" i="1" dirty="0">
                <a:effectLst/>
                <a:latin typeface="Arial" panose="020B0604020202020204" pitchFamily="34" charset="0"/>
                <a:ea typeface="Calibri" panose="020F0502020204030204" pitchFamily="34" charset="0"/>
                <a:cs typeface="Times New Roman" panose="02020603050405020304" pitchFamily="18" charset="0"/>
              </a:rPr>
              <a:t> KR, Stocks C, Weiss AJ, Owens PL. Neonatal and Maternal Hospital Stays  Related to Substance Use, 2006-2012. HCUP Statistical Brief #193. July 2015. Agency for Healthcare Research and Quality, Rockville, MD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a:rPr>
              <a:t>Lilly CL</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u="sng"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3"/>
              </a:rPr>
              <a:t>Ruhnke</a:t>
            </a:r>
            <a:r>
              <a:rPr lang="en-US" sz="1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3"/>
              </a:rPr>
              <a:t> AM</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u="sng"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4"/>
              </a:rPr>
              <a:t>Breyel</a:t>
            </a:r>
            <a:r>
              <a:rPr lang="en-US" sz="1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4"/>
              </a:rPr>
              <a:t> J</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u="sng"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5"/>
              </a:rPr>
              <a:t>Umer</a:t>
            </a:r>
            <a:r>
              <a:rPr lang="en-US" sz="1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5"/>
              </a:rPr>
              <a:t> A</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6"/>
              </a:rPr>
              <a:t>Leonard CE</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Drug Free Moms and Babies: Qualitative and quantitative program evaluation results from a rural Appalachian state. </a:t>
            </a:r>
            <a:r>
              <a:rPr lang="en-US" sz="14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Prev</a:t>
            </a:r>
            <a:r>
              <a:rPr lang="en-US"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Med Rep. 2019 Jun 10;15:100919. </a:t>
            </a:r>
            <a:r>
              <a:rPr lang="en-US" sz="14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Hedegaard, H., Warner, M.,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Minino</a:t>
            </a:r>
            <a:r>
              <a:rPr lang="en-US" sz="1400" dirty="0">
                <a:effectLst/>
                <a:latin typeface="Arial" panose="020B0604020202020204" pitchFamily="34" charset="0"/>
                <a:ea typeface="Calibri" panose="020F0502020204030204" pitchFamily="34" charset="0"/>
                <a:cs typeface="Times New Roman" panose="02020603050405020304" pitchFamily="18" charset="0"/>
              </a:rPr>
              <a:t>, A.M., 2017. Drug Overdose Deaths in the United States, 1999–2015. NCHS Data Brief. pp. 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dirty="0" err="1">
                <a:effectLst/>
                <a:latin typeface="Arial" panose="020B0604020202020204" pitchFamily="34" charset="0"/>
                <a:ea typeface="Calibri" panose="020F0502020204030204" pitchFamily="34" charset="0"/>
                <a:cs typeface="Times New Roman" panose="02020603050405020304" pitchFamily="18" charset="0"/>
              </a:rPr>
              <a:t>Paulozzi</a:t>
            </a:r>
            <a:r>
              <a:rPr lang="en-US" sz="1400" dirty="0">
                <a:effectLst/>
                <a:latin typeface="Arial" panose="020B0604020202020204" pitchFamily="34" charset="0"/>
                <a:ea typeface="Calibri" panose="020F0502020204030204" pitchFamily="34" charset="0"/>
                <a:cs typeface="Times New Roman" panose="02020603050405020304" pitchFamily="18" charset="0"/>
              </a:rPr>
              <a:t>, L.J., Mack, K.A., Hockenberry, J.M., 2014. Variation among states in prescribing of opioid pain relievers and benzodiazepines—United States, 2012. J.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Saf</a:t>
            </a:r>
            <a:r>
              <a:rPr lang="en-US" sz="1400" dirty="0">
                <a:effectLst/>
                <a:latin typeface="Arial" panose="020B0604020202020204" pitchFamily="34" charset="0"/>
                <a:ea typeface="Calibri" panose="020F0502020204030204" pitchFamily="34" charset="0"/>
                <a:cs typeface="Times New Roman" panose="02020603050405020304" pitchFamily="18" charset="0"/>
              </a:rPr>
              <a:t>. Res. 51, 125–129.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400" dirty="0" err="1">
                <a:effectLst/>
                <a:latin typeface="Arial" panose="020B0604020202020204" pitchFamily="34" charset="0"/>
                <a:ea typeface="Calibri" panose="020F0502020204030204" pitchFamily="34" charset="0"/>
                <a:cs typeface="Times New Roman" panose="02020603050405020304" pitchFamily="18" charset="0"/>
              </a:rPr>
              <a:t>Stitely</a:t>
            </a:r>
            <a:r>
              <a:rPr lang="en-US" sz="1400" dirty="0">
                <a:effectLst/>
                <a:latin typeface="Arial" panose="020B0604020202020204" pitchFamily="34" charset="0"/>
                <a:ea typeface="Calibri" panose="020F0502020204030204" pitchFamily="34" charset="0"/>
                <a:cs typeface="Times New Roman" panose="02020603050405020304" pitchFamily="18" charset="0"/>
              </a:rPr>
              <a:t>, M.L., Calhoun, B., Maxwell, S.,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Nerhood</a:t>
            </a:r>
            <a:r>
              <a:rPr lang="en-US" sz="1400" dirty="0">
                <a:effectLst/>
                <a:latin typeface="Arial" panose="020B0604020202020204" pitchFamily="34" charset="0"/>
                <a:ea typeface="Calibri" panose="020F0502020204030204" pitchFamily="34" charset="0"/>
                <a:cs typeface="Times New Roman" panose="02020603050405020304" pitchFamily="18" charset="0"/>
              </a:rPr>
              <a:t>, R., Chaffin, D., 2010. Prevalence of drug use in pregnant West Virginia patients. W. V. Med. J. 106, 48–52.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100" dirty="0"/>
          </a:p>
        </p:txBody>
      </p:sp>
    </p:spTree>
    <p:extLst>
      <p:ext uri="{BB962C8B-B14F-4D97-AF65-F5344CB8AC3E}">
        <p14:creationId xmlns:p14="http://schemas.microsoft.com/office/powerpoint/2010/main" val="133719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1;p15">
            <a:extLst>
              <a:ext uri="{FF2B5EF4-FFF2-40B4-BE49-F238E27FC236}">
                <a16:creationId xmlns:a16="http://schemas.microsoft.com/office/drawing/2014/main" id="{25647232-211F-DB49-94BD-7440AC15AAD2}"/>
              </a:ext>
            </a:extLst>
          </p:cNvPr>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None/>
            </a:pPr>
            <a:r>
              <a:rPr lang="en-US" dirty="0"/>
              <a:t>Background</a:t>
            </a:r>
            <a:endParaRPr dirty="0"/>
          </a:p>
        </p:txBody>
      </p:sp>
      <p:sp>
        <p:nvSpPr>
          <p:cNvPr id="5" name="Google Shape;72;p15">
            <a:extLst>
              <a:ext uri="{FF2B5EF4-FFF2-40B4-BE49-F238E27FC236}">
                <a16:creationId xmlns:a16="http://schemas.microsoft.com/office/drawing/2014/main" id="{DFE245A1-3AA8-894E-98B9-1B13D00A181E}"/>
              </a:ext>
            </a:extLst>
          </p:cNvPr>
          <p:cNvSpPr txBox="1">
            <a:spLocks/>
          </p:cNvSpPr>
          <p:nvPr/>
        </p:nvSpPr>
        <p:spPr>
          <a:xfrm>
            <a:off x="311700" y="1558494"/>
            <a:ext cx="11456628"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n-US" dirty="0">
              <a:solidFill>
                <a:srgbClr val="002060"/>
              </a:solidFill>
            </a:endParaRPr>
          </a:p>
        </p:txBody>
      </p:sp>
      <p:pic>
        <p:nvPicPr>
          <p:cNvPr id="6" name="Picture 5">
            <a:extLst>
              <a:ext uri="{FF2B5EF4-FFF2-40B4-BE49-F238E27FC236}">
                <a16:creationId xmlns:a16="http://schemas.microsoft.com/office/drawing/2014/main" id="{40331952-5827-4BC3-97CE-93646E14A3B3}"/>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8" name="Picture 6">
            <a:extLst>
              <a:ext uri="{FF2B5EF4-FFF2-40B4-BE49-F238E27FC236}">
                <a16:creationId xmlns:a16="http://schemas.microsoft.com/office/drawing/2014/main" id="{BFD9D229-06C6-43CE-9F79-C34AFABBD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72;p15">
            <a:extLst>
              <a:ext uri="{FF2B5EF4-FFF2-40B4-BE49-F238E27FC236}">
                <a16:creationId xmlns:a16="http://schemas.microsoft.com/office/drawing/2014/main" id="{903CF8C5-1B67-4F9C-8EDA-786136D6AB6A}"/>
              </a:ext>
            </a:extLst>
          </p:cNvPr>
          <p:cNvSpPr txBox="1">
            <a:spLocks/>
          </p:cNvSpPr>
          <p:nvPr/>
        </p:nvSpPr>
        <p:spPr>
          <a:xfrm>
            <a:off x="423672" y="1527378"/>
            <a:ext cx="11344656"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800"/>
              </a:spcAft>
            </a:pPr>
            <a:r>
              <a:rPr lang="en-US" sz="2400" dirty="0">
                <a:solidFill>
                  <a:srgbClr val="000000"/>
                </a:solidFill>
                <a:effectLst/>
                <a:ea typeface="Calibri" panose="020F0502020204030204" pitchFamily="34" charset="0"/>
                <a:cs typeface="Arial" panose="020B0604020202020204" pitchFamily="34" charset="0"/>
              </a:rPr>
              <a:t>Maternal use of illicit and controlled substances </a:t>
            </a:r>
            <a:r>
              <a:rPr lang="en-US" sz="2400" dirty="0">
                <a:effectLst/>
                <a:ea typeface="Calibri" panose="020F0502020204030204" pitchFamily="34" charset="0"/>
                <a:cs typeface="Arial" panose="020B0604020202020204" pitchFamily="34" charset="0"/>
              </a:rPr>
              <a:t> </a:t>
            </a:r>
            <a:r>
              <a:rPr lang="en-US" sz="2400" dirty="0">
                <a:solidFill>
                  <a:srgbClr val="000000"/>
                </a:solidFill>
                <a:effectLst/>
                <a:ea typeface="Calibri" panose="020F0502020204030204" pitchFamily="34" charset="0"/>
                <a:cs typeface="Arial" panose="020B0604020202020204" pitchFamily="34" charset="0"/>
              </a:rPr>
              <a:t>in pregnancy is associated with poor perinatal outcomes</a:t>
            </a:r>
          </a:p>
          <a:p>
            <a:pPr marL="0" marR="0">
              <a:spcBef>
                <a:spcPts val="0"/>
              </a:spcBef>
              <a:spcAft>
                <a:spcPts val="800"/>
              </a:spcAft>
            </a:pPr>
            <a:endParaRPr lang="en-US" sz="2400" dirty="0">
              <a:solidFill>
                <a:srgbClr val="000000"/>
              </a:solidFill>
              <a:effectLst/>
              <a:ea typeface="Calibri" panose="020F0502020204030204" pitchFamily="34" charset="0"/>
              <a:cs typeface="Arial" panose="020B0604020202020204" pitchFamily="34" charset="0"/>
            </a:endParaRPr>
          </a:p>
          <a:p>
            <a:pPr marL="0" marR="0">
              <a:spcBef>
                <a:spcPts val="0"/>
              </a:spcBef>
              <a:spcAft>
                <a:spcPts val="800"/>
              </a:spcAft>
            </a:pPr>
            <a:r>
              <a:rPr lang="en-US" sz="2400" dirty="0">
                <a:solidFill>
                  <a:srgbClr val="000000"/>
                </a:solidFill>
                <a:ea typeface="Calibri" panose="020F0502020204030204" pitchFamily="34" charset="0"/>
                <a:cs typeface="Arial" panose="020B0604020202020204" pitchFamily="34" charset="0"/>
              </a:rPr>
              <a:t>Traditional perinatal outcomes may include </a:t>
            </a:r>
            <a:r>
              <a:rPr lang="en-US" sz="2400" dirty="0">
                <a:solidFill>
                  <a:srgbClr val="000000"/>
                </a:solidFill>
                <a:effectLst/>
                <a:ea typeface="Calibri" panose="020F0502020204030204" pitchFamily="34" charset="0"/>
                <a:cs typeface="Arial" panose="020B0604020202020204" pitchFamily="34" charset="0"/>
              </a:rPr>
              <a:t>preterm labor, small for gestational age and developmental deficits</a:t>
            </a:r>
          </a:p>
          <a:p>
            <a:pPr marL="0" marR="0">
              <a:spcBef>
                <a:spcPts val="0"/>
              </a:spcBef>
              <a:spcAft>
                <a:spcPts val="800"/>
              </a:spcAft>
            </a:pPr>
            <a:endParaRPr lang="en-US" sz="2400" dirty="0">
              <a:solidFill>
                <a:srgbClr val="000000"/>
              </a:solidFill>
              <a:effectLst/>
              <a:ea typeface="Calibri" panose="020F0502020204030204" pitchFamily="34" charset="0"/>
              <a:cs typeface="Arial" panose="020B0604020202020204" pitchFamily="34" charset="0"/>
            </a:endParaRPr>
          </a:p>
          <a:p>
            <a:pPr marL="0" marR="0">
              <a:spcBef>
                <a:spcPts val="0"/>
              </a:spcBef>
              <a:spcAft>
                <a:spcPts val="800"/>
              </a:spcAft>
            </a:pPr>
            <a:r>
              <a:rPr lang="en-US" sz="2400" dirty="0">
                <a:solidFill>
                  <a:srgbClr val="000000"/>
                </a:solidFill>
                <a:effectLst/>
                <a:ea typeface="Calibri" panose="020F0502020204030204" pitchFamily="34" charset="0"/>
                <a:cs typeface="Arial" panose="020B0604020202020204" pitchFamily="34" charset="0"/>
              </a:rPr>
              <a:t>Data from the Substance Abuse an</a:t>
            </a:r>
            <a:r>
              <a:rPr lang="en-US" sz="2400" dirty="0">
                <a:effectLst/>
                <a:ea typeface="Calibri" panose="020F0502020204030204" pitchFamily="34" charset="0"/>
                <a:cs typeface="Arial" panose="020B0604020202020204" pitchFamily="34" charset="0"/>
              </a:rPr>
              <a:t>d Mental Health Service Administration (SAMHSA) reports that in 2016, 13.2% of women of childbearing age (15 to 44) and 6.3% of pregnant women were using illicit drugs.</a:t>
            </a:r>
          </a:p>
        </p:txBody>
      </p:sp>
      <p:sp>
        <p:nvSpPr>
          <p:cNvPr id="9" name="TextBox 8">
            <a:extLst>
              <a:ext uri="{FF2B5EF4-FFF2-40B4-BE49-F238E27FC236}">
                <a16:creationId xmlns:a16="http://schemas.microsoft.com/office/drawing/2014/main" id="{A43029AA-AF68-4A86-BED6-58C0DBEA26FA}"/>
              </a:ext>
            </a:extLst>
          </p:cNvPr>
          <p:cNvSpPr txBox="1"/>
          <p:nvPr/>
        </p:nvSpPr>
        <p:spPr>
          <a:xfrm>
            <a:off x="5963811" y="5193902"/>
            <a:ext cx="6095266" cy="523220"/>
          </a:xfrm>
          <a:prstGeom prst="rect">
            <a:avLst/>
          </a:prstGeom>
          <a:noFill/>
        </p:spPr>
        <p:txBody>
          <a:bodyPr wrap="square">
            <a:spAutoFit/>
          </a:bodyPr>
          <a:lstStyle/>
          <a:p>
            <a:r>
              <a:rPr lang="en-US" sz="1400" dirty="0">
                <a:effectLst/>
                <a:latin typeface="Arial" panose="020B0604020202020204" pitchFamily="34" charset="0"/>
                <a:ea typeface="Calibri" panose="020F0502020204030204" pitchFamily="34" charset="0"/>
                <a:cs typeface="Times New Roman" panose="02020603050405020304" pitchFamily="18" charset="0"/>
              </a:rPr>
              <a:t>Substance Abuse in Pregnancy. 1998; 25:139–151</a:t>
            </a:r>
          </a:p>
          <a:p>
            <a:r>
              <a:rPr lang="en-US" sz="1400" dirty="0">
                <a:effectLst/>
                <a:latin typeface="Arial" panose="020B0604020202020204" pitchFamily="34" charset="0"/>
                <a:ea typeface="Calibri" panose="020F0502020204030204" pitchFamily="34" charset="0"/>
                <a:cs typeface="Times New Roman" panose="02020603050405020304" pitchFamily="18" charset="0"/>
              </a:rPr>
              <a:t>2017. 2016 National Survey on Drug Use and Health</a:t>
            </a:r>
            <a:endParaRPr lang="en-US" sz="1400" dirty="0"/>
          </a:p>
        </p:txBody>
      </p:sp>
    </p:spTree>
    <p:extLst>
      <p:ext uri="{BB962C8B-B14F-4D97-AF65-F5344CB8AC3E}">
        <p14:creationId xmlns:p14="http://schemas.microsoft.com/office/powerpoint/2010/main" val="77887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1;p15">
            <a:extLst>
              <a:ext uri="{FF2B5EF4-FFF2-40B4-BE49-F238E27FC236}">
                <a16:creationId xmlns:a16="http://schemas.microsoft.com/office/drawing/2014/main" id="{25647232-211F-DB49-94BD-7440AC15AAD2}"/>
              </a:ext>
            </a:extLst>
          </p:cNvPr>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None/>
            </a:pPr>
            <a:r>
              <a:rPr lang="en-US" dirty="0"/>
              <a:t>Background</a:t>
            </a:r>
            <a:endParaRPr dirty="0"/>
          </a:p>
        </p:txBody>
      </p:sp>
      <p:sp>
        <p:nvSpPr>
          <p:cNvPr id="5" name="Google Shape;72;p15">
            <a:extLst>
              <a:ext uri="{FF2B5EF4-FFF2-40B4-BE49-F238E27FC236}">
                <a16:creationId xmlns:a16="http://schemas.microsoft.com/office/drawing/2014/main" id="{DFE245A1-3AA8-894E-98B9-1B13D00A181E}"/>
              </a:ext>
            </a:extLst>
          </p:cNvPr>
          <p:cNvSpPr txBox="1">
            <a:spLocks/>
          </p:cNvSpPr>
          <p:nvPr/>
        </p:nvSpPr>
        <p:spPr>
          <a:xfrm>
            <a:off x="311700" y="1558494"/>
            <a:ext cx="11456628"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n-US" dirty="0">
              <a:solidFill>
                <a:srgbClr val="002060"/>
              </a:solidFill>
            </a:endParaRPr>
          </a:p>
        </p:txBody>
      </p:sp>
      <p:pic>
        <p:nvPicPr>
          <p:cNvPr id="6" name="Picture 5">
            <a:extLst>
              <a:ext uri="{FF2B5EF4-FFF2-40B4-BE49-F238E27FC236}">
                <a16:creationId xmlns:a16="http://schemas.microsoft.com/office/drawing/2014/main" id="{40331952-5827-4BC3-97CE-93646E14A3B3}"/>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8" name="Picture 6">
            <a:extLst>
              <a:ext uri="{FF2B5EF4-FFF2-40B4-BE49-F238E27FC236}">
                <a16:creationId xmlns:a16="http://schemas.microsoft.com/office/drawing/2014/main" id="{BFD9D229-06C6-43CE-9F79-C34AFABBD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72;p15">
            <a:extLst>
              <a:ext uri="{FF2B5EF4-FFF2-40B4-BE49-F238E27FC236}">
                <a16:creationId xmlns:a16="http://schemas.microsoft.com/office/drawing/2014/main" id="{903CF8C5-1B67-4F9C-8EDA-786136D6AB6A}"/>
              </a:ext>
            </a:extLst>
          </p:cNvPr>
          <p:cNvSpPr txBox="1">
            <a:spLocks/>
          </p:cNvSpPr>
          <p:nvPr/>
        </p:nvSpPr>
        <p:spPr>
          <a:xfrm>
            <a:off x="423672" y="1527378"/>
            <a:ext cx="11344656"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800"/>
              </a:spcAft>
            </a:pPr>
            <a:r>
              <a:rPr lang="en-US" sz="2400" dirty="0">
                <a:solidFill>
                  <a:srgbClr val="000000"/>
                </a:solidFill>
                <a:ea typeface="Calibri" panose="020F0502020204030204" pitchFamily="34" charset="0"/>
              </a:rPr>
              <a:t>SAMHSA / </a:t>
            </a:r>
            <a:r>
              <a:rPr lang="en-US" sz="2400" dirty="0">
                <a:solidFill>
                  <a:srgbClr val="000000"/>
                </a:solidFill>
                <a:effectLst/>
                <a:latin typeface="Arial" panose="020B0604020202020204" pitchFamily="34" charset="0"/>
                <a:ea typeface="Calibri" panose="020F0502020204030204" pitchFamily="34" charset="0"/>
              </a:rPr>
              <a:t>Substance Abuse an</a:t>
            </a:r>
            <a:r>
              <a:rPr lang="en-US" sz="2400" dirty="0">
                <a:effectLst/>
                <a:latin typeface="Arial" panose="020B0604020202020204" pitchFamily="34" charset="0"/>
                <a:ea typeface="Calibri" panose="020F0502020204030204" pitchFamily="34" charset="0"/>
              </a:rPr>
              <a:t>d Mental Health Service Administration</a:t>
            </a:r>
          </a:p>
          <a:p>
            <a:pPr marL="457200" lvl="1">
              <a:spcBef>
                <a:spcPts val="0"/>
              </a:spcBef>
              <a:spcAft>
                <a:spcPts val="800"/>
              </a:spcAft>
            </a:pPr>
            <a:r>
              <a:rPr lang="en-US" sz="2000" dirty="0">
                <a:ea typeface="Calibri" panose="020F0502020204030204" pitchFamily="34" charset="0"/>
              </a:rPr>
              <a:t>I</a:t>
            </a:r>
            <a:r>
              <a:rPr lang="en-US" sz="2000" dirty="0">
                <a:effectLst/>
                <a:latin typeface="Arial" panose="020B0604020202020204" pitchFamily="34" charset="0"/>
                <a:ea typeface="Calibri" panose="020F0502020204030204" pitchFamily="34" charset="0"/>
              </a:rPr>
              <a:t>n 2016, 13.2% of women of childbearing age (15 to 44) were using illicit drugs</a:t>
            </a:r>
          </a:p>
          <a:p>
            <a:pPr marL="457200" lvl="1">
              <a:spcBef>
                <a:spcPts val="0"/>
              </a:spcBef>
              <a:spcAft>
                <a:spcPts val="800"/>
              </a:spcAft>
            </a:pPr>
            <a:r>
              <a:rPr lang="en-US" sz="2000" dirty="0">
                <a:effectLst/>
                <a:latin typeface="Arial" panose="020B0604020202020204" pitchFamily="34" charset="0"/>
                <a:ea typeface="Calibri" panose="020F0502020204030204" pitchFamily="34" charset="0"/>
              </a:rPr>
              <a:t>6.3% of pregnant women were using illicit drugs.</a:t>
            </a:r>
          </a:p>
          <a:p>
            <a:pPr marL="457200" lvl="1">
              <a:spcBef>
                <a:spcPts val="0"/>
              </a:spcBef>
              <a:spcAft>
                <a:spcPts val="800"/>
              </a:spcAft>
            </a:pPr>
            <a:endParaRPr lang="en-US" sz="2000" dirty="0">
              <a:effectLst/>
              <a:ea typeface="Calibri" panose="020F0502020204030204" pitchFamily="34" charset="0"/>
              <a:cs typeface="Arial" panose="020B0604020202020204" pitchFamily="34" charset="0"/>
            </a:endParaRPr>
          </a:p>
          <a:p>
            <a:pPr marL="0" marR="0">
              <a:spcBef>
                <a:spcPts val="0"/>
              </a:spcBef>
              <a:spcAft>
                <a:spcPts val="800"/>
              </a:spcAft>
            </a:pPr>
            <a:r>
              <a:rPr lang="en-US" sz="2400" dirty="0">
                <a:effectLst/>
                <a:ea typeface="Calibri" panose="020F0502020204030204" pitchFamily="34" charset="0"/>
                <a:cs typeface="Arial" panose="020B0604020202020204" pitchFamily="34" charset="0"/>
              </a:rPr>
              <a:t>West Virginia has the highest Neonatal Abstinence Syndrome (NAS) in the country </a:t>
            </a:r>
          </a:p>
          <a:p>
            <a:pPr marL="457200" lvl="1">
              <a:spcBef>
                <a:spcPts val="0"/>
              </a:spcBef>
              <a:spcAft>
                <a:spcPts val="800"/>
              </a:spcAft>
            </a:pPr>
            <a:r>
              <a:rPr lang="en-US" sz="1800" dirty="0">
                <a:effectLst/>
                <a:ea typeface="Calibri" panose="020F0502020204030204" pitchFamily="34" charset="0"/>
                <a:cs typeface="Arial" panose="020B0604020202020204" pitchFamily="34" charset="0"/>
              </a:rPr>
              <a:t>48.1 versus the national rate of 7.0</a:t>
            </a:r>
            <a:endParaRPr lang="en-US" sz="2000" dirty="0">
              <a:ea typeface="Calibri" panose="020F0502020204030204" pitchFamily="34" charset="0"/>
              <a:cs typeface="Arial" panose="020B0604020202020204" pitchFamily="34" charset="0"/>
            </a:endParaRPr>
          </a:p>
          <a:p>
            <a:pPr marL="0" marR="0" indent="0">
              <a:spcBef>
                <a:spcPts val="0"/>
              </a:spcBef>
              <a:spcAft>
                <a:spcPts val="800"/>
              </a:spcAft>
              <a:buNone/>
            </a:pPr>
            <a:endParaRPr lang="en-US" sz="2400" dirty="0">
              <a:effectLst/>
              <a:latin typeface="Abadi" panose="020B060402010402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97431D9-11A5-41B7-B8CE-8255BE807379}"/>
              </a:ext>
            </a:extLst>
          </p:cNvPr>
          <p:cNvSpPr txBox="1"/>
          <p:nvPr/>
        </p:nvSpPr>
        <p:spPr>
          <a:xfrm>
            <a:off x="6186488" y="5147736"/>
            <a:ext cx="6095266" cy="369332"/>
          </a:xfrm>
          <a:prstGeom prst="rect">
            <a:avLst/>
          </a:prstGeom>
          <a:noFill/>
        </p:spPr>
        <p:txBody>
          <a:bodyPr wrap="square">
            <a:spAutoFit/>
          </a:bodyPr>
          <a:lstStyle/>
          <a:p>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Prev</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Med Rep. 2019 Jun 10;15:100919</a:t>
            </a:r>
            <a:endParaRPr lang="en-US" dirty="0"/>
          </a:p>
        </p:txBody>
      </p:sp>
    </p:spTree>
    <p:extLst>
      <p:ext uri="{BB962C8B-B14F-4D97-AF65-F5344CB8AC3E}">
        <p14:creationId xmlns:p14="http://schemas.microsoft.com/office/powerpoint/2010/main" val="51761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1;p15">
            <a:extLst>
              <a:ext uri="{FF2B5EF4-FFF2-40B4-BE49-F238E27FC236}">
                <a16:creationId xmlns:a16="http://schemas.microsoft.com/office/drawing/2014/main" id="{25647232-211F-DB49-94BD-7440AC15AAD2}"/>
              </a:ext>
            </a:extLst>
          </p:cNvPr>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None/>
            </a:pPr>
            <a:r>
              <a:rPr lang="en-US" dirty="0"/>
              <a:t>Background</a:t>
            </a:r>
            <a:endParaRPr dirty="0"/>
          </a:p>
        </p:txBody>
      </p:sp>
      <p:sp>
        <p:nvSpPr>
          <p:cNvPr id="5" name="Google Shape;72;p15">
            <a:extLst>
              <a:ext uri="{FF2B5EF4-FFF2-40B4-BE49-F238E27FC236}">
                <a16:creationId xmlns:a16="http://schemas.microsoft.com/office/drawing/2014/main" id="{DFE245A1-3AA8-894E-98B9-1B13D00A181E}"/>
              </a:ext>
            </a:extLst>
          </p:cNvPr>
          <p:cNvSpPr txBox="1">
            <a:spLocks/>
          </p:cNvSpPr>
          <p:nvPr/>
        </p:nvSpPr>
        <p:spPr>
          <a:xfrm>
            <a:off x="311700" y="1558494"/>
            <a:ext cx="11456628"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n-US" dirty="0">
              <a:solidFill>
                <a:srgbClr val="002060"/>
              </a:solidFill>
            </a:endParaRPr>
          </a:p>
        </p:txBody>
      </p:sp>
      <p:pic>
        <p:nvPicPr>
          <p:cNvPr id="6" name="Picture 5">
            <a:extLst>
              <a:ext uri="{FF2B5EF4-FFF2-40B4-BE49-F238E27FC236}">
                <a16:creationId xmlns:a16="http://schemas.microsoft.com/office/drawing/2014/main" id="{40331952-5827-4BC3-97CE-93646E14A3B3}"/>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8" name="Picture 6">
            <a:extLst>
              <a:ext uri="{FF2B5EF4-FFF2-40B4-BE49-F238E27FC236}">
                <a16:creationId xmlns:a16="http://schemas.microsoft.com/office/drawing/2014/main" id="{BFD9D229-06C6-43CE-9F79-C34AFABBD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72;p15">
            <a:extLst>
              <a:ext uri="{FF2B5EF4-FFF2-40B4-BE49-F238E27FC236}">
                <a16:creationId xmlns:a16="http://schemas.microsoft.com/office/drawing/2014/main" id="{903CF8C5-1B67-4F9C-8EDA-786136D6AB6A}"/>
              </a:ext>
            </a:extLst>
          </p:cNvPr>
          <p:cNvSpPr txBox="1">
            <a:spLocks/>
          </p:cNvSpPr>
          <p:nvPr/>
        </p:nvSpPr>
        <p:spPr>
          <a:xfrm>
            <a:off x="423672" y="1527378"/>
            <a:ext cx="11344656"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800"/>
              </a:spcAft>
            </a:pPr>
            <a:r>
              <a:rPr lang="en-US" sz="2400" dirty="0">
                <a:effectLst/>
                <a:latin typeface="Arial" panose="020B0604020202020204" pitchFamily="34" charset="0"/>
                <a:ea typeface="Calibri" panose="020F0502020204030204" pitchFamily="34" charset="0"/>
              </a:rPr>
              <a:t>NAS infants</a:t>
            </a:r>
          </a:p>
          <a:p>
            <a:pPr marL="457200" lvl="1">
              <a:spcBef>
                <a:spcPts val="0"/>
              </a:spcBef>
              <a:spcAft>
                <a:spcPts val="800"/>
              </a:spcAft>
            </a:pPr>
            <a:r>
              <a:rPr lang="en-US" sz="2000" dirty="0">
                <a:effectLst/>
                <a:latin typeface="Arial" panose="020B0604020202020204" pitchFamily="34" charset="0"/>
                <a:ea typeface="Calibri" panose="020F0502020204030204" pitchFamily="34" charset="0"/>
              </a:rPr>
              <a:t>Increased irritability, breathing problems, difficulty feeding, and poor weight gain</a:t>
            </a:r>
          </a:p>
          <a:p>
            <a:pPr marL="457200" lvl="1">
              <a:spcBef>
                <a:spcPts val="0"/>
              </a:spcBef>
              <a:spcAft>
                <a:spcPts val="800"/>
              </a:spcAft>
            </a:pPr>
            <a:r>
              <a:rPr lang="en-US" sz="2000" dirty="0">
                <a:effectLst/>
                <a:latin typeface="Arial" panose="020B0604020202020204" pitchFamily="34" charset="0"/>
                <a:ea typeface="Calibri" panose="020F0502020204030204" pitchFamily="34" charset="0"/>
              </a:rPr>
              <a:t>risk for long-term developmental and educational delays</a:t>
            </a:r>
          </a:p>
          <a:p>
            <a:pPr marL="457200" lvl="1">
              <a:spcBef>
                <a:spcPts val="0"/>
              </a:spcBef>
              <a:spcAft>
                <a:spcPts val="800"/>
              </a:spcAft>
            </a:pPr>
            <a:r>
              <a:rPr lang="en-US" sz="2000" dirty="0">
                <a:ea typeface="Calibri" panose="020F0502020204030204" pitchFamily="34" charset="0"/>
              </a:rPr>
              <a:t>Long-term care is expensive </a:t>
            </a:r>
            <a:endParaRPr lang="en-US" sz="2000" dirty="0">
              <a:effectLst/>
              <a:latin typeface="Arial" panose="020B0604020202020204" pitchFamily="34" charset="0"/>
              <a:ea typeface="Calibri" panose="020F0502020204030204" pitchFamily="34" charset="0"/>
            </a:endParaRPr>
          </a:p>
          <a:p>
            <a:pPr marL="0" marR="0">
              <a:spcBef>
                <a:spcPts val="0"/>
              </a:spcBef>
              <a:spcAft>
                <a:spcPts val="800"/>
              </a:spcAft>
            </a:pPr>
            <a:endParaRPr lang="en-US" sz="2400" dirty="0">
              <a:effectLst/>
              <a:latin typeface="Arial" panose="020B0604020202020204" pitchFamily="34" charset="0"/>
              <a:ea typeface="Calibri" panose="020F0502020204030204" pitchFamily="34" charset="0"/>
            </a:endParaRPr>
          </a:p>
          <a:p>
            <a:pPr marL="0" marR="0">
              <a:spcBef>
                <a:spcPts val="0"/>
              </a:spcBef>
              <a:spcAft>
                <a:spcPts val="800"/>
              </a:spcAft>
            </a:pPr>
            <a:r>
              <a:rPr lang="en-US" sz="2400" dirty="0">
                <a:effectLst/>
                <a:latin typeface="Arial" panose="020B0604020202020204" pitchFamily="34" charset="0"/>
                <a:ea typeface="Calibri" panose="020F0502020204030204" pitchFamily="34" charset="0"/>
              </a:rPr>
              <a:t>Babies born to mothers who use opioids or stimulants during pregnancy are often born prematurely and with low birth weights</a:t>
            </a:r>
          </a:p>
          <a:p>
            <a:pPr marL="0" marR="0">
              <a:spcBef>
                <a:spcPts val="0"/>
              </a:spcBef>
              <a:spcAft>
                <a:spcPts val="800"/>
              </a:spcAft>
            </a:pPr>
            <a:endParaRPr lang="en-US" sz="2400" dirty="0">
              <a:effectLst/>
              <a:latin typeface="Abadi" panose="020B060402010402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366D187-192B-4A12-B9FC-7751723E8707}"/>
              </a:ext>
            </a:extLst>
          </p:cNvPr>
          <p:cNvSpPr txBox="1"/>
          <p:nvPr/>
        </p:nvSpPr>
        <p:spPr>
          <a:xfrm>
            <a:off x="5152292" y="5232853"/>
            <a:ext cx="6672261" cy="369332"/>
          </a:xfrm>
          <a:prstGeom prst="rect">
            <a:avLst/>
          </a:prstGeom>
          <a:noFill/>
        </p:spPr>
        <p:txBody>
          <a:bodyPr wrap="square">
            <a:spAutoFit/>
          </a:bodyPr>
          <a:lstStyle/>
          <a:p>
            <a:r>
              <a:rPr lang="en-US" sz="1800" dirty="0">
                <a:effectLst/>
                <a:latin typeface="Arial" panose="020B0604020202020204" pitchFamily="34" charset="0"/>
                <a:ea typeface="Calibri" panose="020F0502020204030204" pitchFamily="34" charset="0"/>
                <a:cs typeface="Times New Roman" panose="02020603050405020304" pitchFamily="18" charset="0"/>
              </a:rPr>
              <a:t>The New England Journal of Medicine. 1989; 320:762–768</a:t>
            </a:r>
            <a:endParaRPr lang="en-US" dirty="0"/>
          </a:p>
        </p:txBody>
      </p:sp>
    </p:spTree>
    <p:extLst>
      <p:ext uri="{BB962C8B-B14F-4D97-AF65-F5344CB8AC3E}">
        <p14:creationId xmlns:p14="http://schemas.microsoft.com/office/powerpoint/2010/main" val="23079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71;p15">
            <a:extLst>
              <a:ext uri="{FF2B5EF4-FFF2-40B4-BE49-F238E27FC236}">
                <a16:creationId xmlns:a16="http://schemas.microsoft.com/office/drawing/2014/main" id="{25647232-211F-DB49-94BD-7440AC15AAD2}"/>
              </a:ext>
            </a:extLst>
          </p:cNvPr>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2800"/>
              <a:buNone/>
            </a:pPr>
            <a:r>
              <a:rPr lang="en-US"/>
              <a:t>Objectives</a:t>
            </a:r>
            <a:endParaRPr/>
          </a:p>
        </p:txBody>
      </p:sp>
      <p:sp>
        <p:nvSpPr>
          <p:cNvPr id="5" name="Google Shape;72;p15">
            <a:extLst>
              <a:ext uri="{FF2B5EF4-FFF2-40B4-BE49-F238E27FC236}">
                <a16:creationId xmlns:a16="http://schemas.microsoft.com/office/drawing/2014/main" id="{DFE245A1-3AA8-894E-98B9-1B13D00A181E}"/>
              </a:ext>
            </a:extLst>
          </p:cNvPr>
          <p:cNvSpPr txBox="1">
            <a:spLocks/>
          </p:cNvSpPr>
          <p:nvPr/>
        </p:nvSpPr>
        <p:spPr>
          <a:xfrm>
            <a:off x="311700" y="1527378"/>
            <a:ext cx="11456628"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effectLst/>
                <a:latin typeface="Arial" panose="020B0604020202020204" pitchFamily="34" charset="0"/>
                <a:ea typeface="Calibri" panose="020F0502020204030204" pitchFamily="34" charset="0"/>
              </a:rPr>
              <a:t>The main objective of this study is to describe if the women diagnosed with substance use disorder during pregnancy and those who received attention from the WVU Medicine Obstetrics and Gynecology Department’s Drugs Free Moms, and Babies (DFMB) Assist, Connect and Encourage program had better perinatal outcomes than the women who declined the assistance of this program</a:t>
            </a:r>
          </a:p>
          <a:p>
            <a:pPr lvl="1" algn="just"/>
            <a:r>
              <a:rPr lang="en-US" dirty="0">
                <a:solidFill>
                  <a:srgbClr val="002060"/>
                </a:solidFill>
              </a:rPr>
              <a:t>Low birth weight</a:t>
            </a:r>
          </a:p>
          <a:p>
            <a:pPr lvl="1" algn="just"/>
            <a:r>
              <a:rPr lang="en-US" dirty="0">
                <a:solidFill>
                  <a:srgbClr val="002060"/>
                </a:solidFill>
              </a:rPr>
              <a:t>Gestational age (prematurity)</a:t>
            </a:r>
          </a:p>
        </p:txBody>
      </p:sp>
      <p:pic>
        <p:nvPicPr>
          <p:cNvPr id="6" name="Picture 5">
            <a:extLst>
              <a:ext uri="{FF2B5EF4-FFF2-40B4-BE49-F238E27FC236}">
                <a16:creationId xmlns:a16="http://schemas.microsoft.com/office/drawing/2014/main" id="{40331952-5827-4BC3-97CE-93646E14A3B3}"/>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8" name="Picture 6">
            <a:extLst>
              <a:ext uri="{FF2B5EF4-FFF2-40B4-BE49-F238E27FC236}">
                <a16:creationId xmlns:a16="http://schemas.microsoft.com/office/drawing/2014/main" id="{BFD9D229-06C6-43CE-9F79-C34AFABBD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12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9B142E-AF46-F544-BC64-040CD4178743}"/>
              </a:ext>
            </a:extLst>
          </p:cNvPr>
          <p:cNvSpPr>
            <a:spLocks noGrp="1"/>
          </p:cNvSpPr>
          <p:nvPr>
            <p:ph type="title"/>
          </p:nvPr>
        </p:nvSpPr>
        <p:spPr>
          <a:xfrm>
            <a:off x="398197" y="631520"/>
            <a:ext cx="10290397" cy="572700"/>
          </a:xfrm>
        </p:spPr>
        <p:txBody>
          <a:bodyPr>
            <a:normAutofit fontScale="90000"/>
          </a:bodyPr>
          <a:lstStyle/>
          <a:p>
            <a:r>
              <a:rPr lang="en-US" dirty="0"/>
              <a:t>Methods</a:t>
            </a:r>
          </a:p>
        </p:txBody>
      </p:sp>
      <p:sp>
        <p:nvSpPr>
          <p:cNvPr id="6" name="TextBox 5">
            <a:extLst>
              <a:ext uri="{FF2B5EF4-FFF2-40B4-BE49-F238E27FC236}">
                <a16:creationId xmlns:a16="http://schemas.microsoft.com/office/drawing/2014/main" id="{9525D136-4EC3-4C9F-9391-5963A4E63709}"/>
              </a:ext>
            </a:extLst>
          </p:cNvPr>
          <p:cNvSpPr txBox="1"/>
          <p:nvPr/>
        </p:nvSpPr>
        <p:spPr>
          <a:xfrm>
            <a:off x="3047238" y="-16536465"/>
            <a:ext cx="6094476" cy="14688316"/>
          </a:xfrm>
          <a:prstGeom prst="rect">
            <a:avLst/>
          </a:prstGeom>
          <a:noFill/>
        </p:spPr>
        <p:txBody>
          <a:bodyPr wrap="square">
            <a:spAutoFit/>
          </a:bodyPr>
          <a:lstStyle/>
          <a:p>
            <a:pPr algn="just">
              <a:lnSpc>
                <a:spcPct val="120000"/>
              </a:lnSpc>
            </a:pPr>
            <a:r>
              <a:rPr lang="en-US" sz="2400" dirty="0">
                <a:solidFill>
                  <a:srgbClr val="002060"/>
                </a:solidFill>
              </a:rPr>
              <a:t>This study was approved by the Institutional Review Board at WVU </a:t>
            </a:r>
          </a:p>
          <a:p>
            <a:pPr algn="just">
              <a:lnSpc>
                <a:spcPct val="120000"/>
              </a:lnSpc>
            </a:pPr>
            <a:r>
              <a:rPr lang="en-US" sz="2400" dirty="0">
                <a:solidFill>
                  <a:srgbClr val="002060"/>
                </a:solidFill>
              </a:rPr>
              <a:t>Electronic medical records beginning in January 2016 to April 2020 were collected</a:t>
            </a:r>
          </a:p>
          <a:p>
            <a:pPr algn="just">
              <a:lnSpc>
                <a:spcPct val="120000"/>
              </a:lnSpc>
            </a:pPr>
            <a:r>
              <a:rPr lang="en-US" sz="2400" dirty="0">
                <a:solidFill>
                  <a:srgbClr val="002060"/>
                </a:solidFill>
              </a:rPr>
              <a:t>Data was organized with Research Electronic Data Capture, a secure, web-based application used to support research studies </a:t>
            </a:r>
          </a:p>
          <a:p>
            <a:pPr algn="just">
              <a:lnSpc>
                <a:spcPct val="120000"/>
              </a:lnSpc>
            </a:pPr>
            <a:r>
              <a:rPr lang="en-US" sz="2400" dirty="0">
                <a:solidFill>
                  <a:srgbClr val="002060"/>
                </a:solidFill>
              </a:rPr>
              <a:t>Only subjects over the age of 18 were in the study </a:t>
            </a:r>
          </a:p>
          <a:p>
            <a:pPr algn="just">
              <a:lnSpc>
                <a:spcPct val="120000"/>
              </a:lnSpc>
            </a:pPr>
            <a:r>
              <a:rPr lang="en-US" sz="2400" dirty="0">
                <a:solidFill>
                  <a:srgbClr val="002060"/>
                </a:solidFill>
              </a:rPr>
              <a:t>Prior to the surgery, demographic information was collected:</a:t>
            </a:r>
          </a:p>
          <a:p>
            <a:pPr lvl="1" algn="just">
              <a:lnSpc>
                <a:spcPct val="120000"/>
              </a:lnSpc>
            </a:pPr>
            <a:r>
              <a:rPr lang="en-US" sz="24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400" dirty="0">
                <a:solidFill>
                  <a:srgbClr val="002060"/>
                </a:solidFill>
              </a:rPr>
              <a:t>Indication for hysterectomy were recorded as either AUB (including fibroids), POP (including pelvic floor relaxation), or other </a:t>
            </a:r>
          </a:p>
          <a:p>
            <a:pPr algn="just">
              <a:lnSpc>
                <a:spcPct val="120000"/>
              </a:lnSpc>
            </a:pPr>
            <a:r>
              <a:rPr lang="en-US" sz="2400" dirty="0">
                <a:solidFill>
                  <a:srgbClr val="002060"/>
                </a:solidFill>
              </a:rPr>
              <a:t>On the day of surgery, operative variables were recorded:</a:t>
            </a:r>
          </a:p>
          <a:p>
            <a:pPr lvl="1" algn="just">
              <a:lnSpc>
                <a:spcPct val="120000"/>
              </a:lnSpc>
            </a:pPr>
            <a:r>
              <a:rPr lang="en-US" sz="2400" dirty="0">
                <a:solidFill>
                  <a:srgbClr val="002060"/>
                </a:solidFill>
              </a:rPr>
              <a:t>Duration of procedure, uteri weight, use of BVS device, fallopian tube removal through the vaginal canal, loss of blood, and complications</a:t>
            </a:r>
          </a:p>
          <a:p>
            <a:pPr lvl="1" algn="just">
              <a:lnSpc>
                <a:spcPct val="120000"/>
              </a:lnSpc>
            </a:pPr>
            <a:r>
              <a:rPr lang="en-US" sz="24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400" dirty="0">
                <a:solidFill>
                  <a:srgbClr val="002060"/>
                </a:solidFill>
              </a:rPr>
              <a:t>Statistical analysis was conducted using a Chi squared test </a:t>
            </a:r>
          </a:p>
          <a:p>
            <a:pPr algn="just">
              <a:lnSpc>
                <a:spcPct val="120000"/>
              </a:lnSpc>
            </a:pPr>
            <a:r>
              <a:rPr lang="en-US" sz="2400" dirty="0">
                <a:solidFill>
                  <a:srgbClr val="002060"/>
                </a:solidFill>
              </a:rPr>
              <a:t>Significance was set using a p-value of &lt;0.05 </a:t>
            </a:r>
          </a:p>
        </p:txBody>
      </p:sp>
      <p:sp>
        <p:nvSpPr>
          <p:cNvPr id="7" name="TextBox 6">
            <a:extLst>
              <a:ext uri="{FF2B5EF4-FFF2-40B4-BE49-F238E27FC236}">
                <a16:creationId xmlns:a16="http://schemas.microsoft.com/office/drawing/2014/main" id="{71468370-C1A8-42DE-900E-F07B1FEABCA2}"/>
              </a:ext>
            </a:extLst>
          </p:cNvPr>
          <p:cNvSpPr txBox="1"/>
          <p:nvPr/>
        </p:nvSpPr>
        <p:spPr>
          <a:xfrm>
            <a:off x="3047238" y="-24807213"/>
            <a:ext cx="6094476" cy="20223357"/>
          </a:xfrm>
          <a:prstGeom prst="rect">
            <a:avLst/>
          </a:prstGeom>
          <a:noFill/>
        </p:spPr>
        <p:txBody>
          <a:bodyPr wrap="square">
            <a:spAutoFit/>
          </a:bodyPr>
          <a:lstStyle/>
          <a:p>
            <a:pPr algn="just">
              <a:lnSpc>
                <a:spcPct val="120000"/>
              </a:lnSpc>
            </a:pPr>
            <a:r>
              <a:rPr lang="en-US" sz="2800" dirty="0">
                <a:solidFill>
                  <a:srgbClr val="002060"/>
                </a:solidFill>
              </a:rPr>
              <a:t>This study was approved by the Institutional Review Board at WVU </a:t>
            </a:r>
          </a:p>
          <a:p>
            <a:pPr algn="just">
              <a:lnSpc>
                <a:spcPct val="120000"/>
              </a:lnSpc>
            </a:pPr>
            <a:r>
              <a:rPr lang="en-US" sz="2800" dirty="0">
                <a:solidFill>
                  <a:srgbClr val="002060"/>
                </a:solidFill>
              </a:rPr>
              <a:t>Electronic medical records beginning in January 2016 to April 2020 were collected</a:t>
            </a:r>
          </a:p>
          <a:p>
            <a:pPr algn="just">
              <a:lnSpc>
                <a:spcPct val="120000"/>
              </a:lnSpc>
            </a:pPr>
            <a:r>
              <a:rPr lang="en-US" sz="2800" dirty="0">
                <a:solidFill>
                  <a:srgbClr val="002060"/>
                </a:solidFill>
              </a:rPr>
              <a:t>Data was organized with Research Electronic Data Capture, a secure, web-based application used to support research studies </a:t>
            </a:r>
          </a:p>
          <a:p>
            <a:pPr algn="just">
              <a:lnSpc>
                <a:spcPct val="120000"/>
              </a:lnSpc>
            </a:pPr>
            <a:r>
              <a:rPr lang="en-US" sz="2800" dirty="0">
                <a:solidFill>
                  <a:srgbClr val="002060"/>
                </a:solidFill>
              </a:rPr>
              <a:t>Only subjects over the age of 18 were in the study </a:t>
            </a:r>
          </a:p>
          <a:p>
            <a:pPr algn="just">
              <a:lnSpc>
                <a:spcPct val="120000"/>
              </a:lnSpc>
            </a:pPr>
            <a:r>
              <a:rPr lang="en-US" sz="2800" dirty="0">
                <a:solidFill>
                  <a:srgbClr val="002060"/>
                </a:solidFill>
              </a:rPr>
              <a:t>Prior to the surgery, demographic information was collected:</a:t>
            </a:r>
          </a:p>
          <a:p>
            <a:pPr lvl="1" algn="just">
              <a:lnSpc>
                <a:spcPct val="120000"/>
              </a:lnSpc>
            </a:pPr>
            <a:r>
              <a:rPr lang="en-US" sz="28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800" dirty="0">
                <a:solidFill>
                  <a:srgbClr val="002060"/>
                </a:solidFill>
              </a:rPr>
              <a:t>Indication for hysterectomy were recorded as either AUB (including fibroids), POP (including pelvic floor relaxation), or other </a:t>
            </a:r>
          </a:p>
          <a:p>
            <a:pPr algn="just">
              <a:lnSpc>
                <a:spcPct val="120000"/>
              </a:lnSpc>
            </a:pPr>
            <a:r>
              <a:rPr lang="en-US" sz="2800" dirty="0">
                <a:solidFill>
                  <a:srgbClr val="002060"/>
                </a:solidFill>
              </a:rPr>
              <a:t>On the day of surgery, operative variables were recorded:</a:t>
            </a:r>
          </a:p>
          <a:p>
            <a:pPr lvl="1" algn="just">
              <a:lnSpc>
                <a:spcPct val="120000"/>
              </a:lnSpc>
            </a:pPr>
            <a:r>
              <a:rPr lang="en-US" sz="2800" dirty="0">
                <a:solidFill>
                  <a:srgbClr val="002060"/>
                </a:solidFill>
              </a:rPr>
              <a:t>Duration of procedure, uteri weight, use of BVS device, fallopian tube removal through the vaginal canal, loss of blood, and complications</a:t>
            </a:r>
          </a:p>
          <a:p>
            <a:pPr lvl="1" algn="just">
              <a:lnSpc>
                <a:spcPct val="120000"/>
              </a:lnSpc>
            </a:pPr>
            <a:r>
              <a:rPr lang="en-US" sz="28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800" dirty="0">
                <a:solidFill>
                  <a:srgbClr val="002060"/>
                </a:solidFill>
              </a:rPr>
              <a:t>Statistical analysis was conducted using a Chi squared test </a:t>
            </a:r>
          </a:p>
          <a:p>
            <a:pPr algn="just">
              <a:lnSpc>
                <a:spcPct val="120000"/>
              </a:lnSpc>
            </a:pPr>
            <a:r>
              <a:rPr lang="en-US" sz="2800" dirty="0">
                <a:solidFill>
                  <a:srgbClr val="002060"/>
                </a:solidFill>
              </a:rPr>
              <a:t>Significance was set using a p-value of &lt;0.05 </a:t>
            </a:r>
          </a:p>
        </p:txBody>
      </p:sp>
      <p:sp>
        <p:nvSpPr>
          <p:cNvPr id="8" name="Google Shape;72;p15">
            <a:extLst>
              <a:ext uri="{FF2B5EF4-FFF2-40B4-BE49-F238E27FC236}">
                <a16:creationId xmlns:a16="http://schemas.microsoft.com/office/drawing/2014/main" id="{2DE20701-22C6-44EC-BCC1-24DE006A0967}"/>
              </a:ext>
            </a:extLst>
          </p:cNvPr>
          <p:cNvSpPr txBox="1">
            <a:spLocks/>
          </p:cNvSpPr>
          <p:nvPr/>
        </p:nvSpPr>
        <p:spPr>
          <a:xfrm>
            <a:off x="311700" y="1527378"/>
            <a:ext cx="10068140"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800"/>
              </a:spcAft>
            </a:pPr>
            <a:r>
              <a:rPr lang="en-US" sz="2400" dirty="0">
                <a:effectLst/>
                <a:latin typeface="Arial" panose="020B0604020202020204" pitchFamily="34" charset="0"/>
                <a:ea typeface="Calibri" panose="020F0502020204030204" pitchFamily="34" charset="0"/>
              </a:rPr>
              <a:t>We conducted a retrospective case control study</a:t>
            </a:r>
          </a:p>
          <a:p>
            <a:pPr marL="0" marR="0">
              <a:spcBef>
                <a:spcPts val="0"/>
              </a:spcBef>
              <a:spcAft>
                <a:spcPts val="800"/>
              </a:spcAft>
            </a:pPr>
            <a:endParaRPr lang="en-US" sz="2400" dirty="0">
              <a:effectLst/>
              <a:latin typeface="Arial" panose="020B0604020202020204" pitchFamily="34" charset="0"/>
              <a:ea typeface="Calibri" panose="020F0502020204030204" pitchFamily="34" charset="0"/>
            </a:endParaRPr>
          </a:p>
          <a:p>
            <a:pPr marL="0" marR="0">
              <a:spcBef>
                <a:spcPts val="0"/>
              </a:spcBef>
              <a:spcAft>
                <a:spcPts val="800"/>
              </a:spcAft>
            </a:pPr>
            <a:r>
              <a:rPr lang="en-US" sz="2400" dirty="0">
                <a:effectLst/>
                <a:latin typeface="Arial" panose="020B0604020202020204" pitchFamily="34" charset="0"/>
                <a:ea typeface="Calibri" panose="020F0502020204030204" pitchFamily="34" charset="0"/>
              </a:rPr>
              <a:t>Patients on the DFMB/ACE vs non DFMB </a:t>
            </a:r>
          </a:p>
          <a:p>
            <a:pPr marL="457200" lvl="1">
              <a:spcBef>
                <a:spcPts val="0"/>
              </a:spcBef>
              <a:spcAft>
                <a:spcPts val="800"/>
              </a:spcAft>
            </a:pPr>
            <a:r>
              <a:rPr lang="en-US" sz="2000" dirty="0">
                <a:ea typeface="Calibri" panose="020F0502020204030204" pitchFamily="34" charset="0"/>
              </a:rPr>
              <a:t>Non-DFMB - </a:t>
            </a:r>
            <a:r>
              <a:rPr lang="en-US" sz="2000" dirty="0">
                <a:effectLst/>
                <a:latin typeface="Arial" panose="020B0604020202020204" pitchFamily="34" charset="0"/>
                <a:ea typeface="Calibri" panose="020F0502020204030204" pitchFamily="34" charset="0"/>
              </a:rPr>
              <a:t>women who had a positive substance use screening toxicology in pregnancy and who </a:t>
            </a:r>
            <a:r>
              <a:rPr lang="en-US" sz="2000" dirty="0">
                <a:solidFill>
                  <a:srgbClr val="000000"/>
                </a:solidFill>
                <a:effectLst/>
                <a:latin typeface="Arial" panose="020B0604020202020204" pitchFamily="34" charset="0"/>
                <a:ea typeface="Calibri" panose="020F0502020204030204" pitchFamily="34" charset="0"/>
                <a:cs typeface="Helvetica 45 Light"/>
              </a:rPr>
              <a:t>delivered at Ruby Memorial West Virginia University Hospitals from 2015 to 2019</a:t>
            </a:r>
          </a:p>
          <a:p>
            <a:pPr marL="457200" lvl="1">
              <a:spcBef>
                <a:spcPts val="0"/>
              </a:spcBef>
              <a:spcAft>
                <a:spcPts val="800"/>
              </a:spcAft>
            </a:pPr>
            <a:r>
              <a:rPr lang="en-US" sz="2000" dirty="0">
                <a:solidFill>
                  <a:srgbClr val="000000"/>
                </a:solidFill>
                <a:effectLst/>
                <a:latin typeface="Arial" panose="020B0604020202020204" pitchFamily="34" charset="0"/>
                <a:ea typeface="Calibri" panose="020F0502020204030204" pitchFamily="34" charset="0"/>
                <a:cs typeface="Helvetica 45 Light"/>
              </a:rPr>
              <a:t>WVU DFMB birth cohort (2018-2020)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sz="1400" dirty="0"/>
          </a:p>
          <a:p>
            <a:pPr marL="0" indent="0" algn="just">
              <a:buNone/>
            </a:pPr>
            <a:r>
              <a:rPr lang="en-US" sz="1400" dirty="0"/>
              <a:t> </a:t>
            </a:r>
          </a:p>
        </p:txBody>
      </p:sp>
      <p:pic>
        <p:nvPicPr>
          <p:cNvPr id="9" name="Picture 8">
            <a:extLst>
              <a:ext uri="{FF2B5EF4-FFF2-40B4-BE49-F238E27FC236}">
                <a16:creationId xmlns:a16="http://schemas.microsoft.com/office/drawing/2014/main" id="{41D1545E-FC97-422B-B18F-C2EDBCF721D8}"/>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11" name="Picture 6">
            <a:extLst>
              <a:ext uri="{FF2B5EF4-FFF2-40B4-BE49-F238E27FC236}">
                <a16:creationId xmlns:a16="http://schemas.microsoft.com/office/drawing/2014/main" id="{48F0BD9E-10F4-43D3-97F9-A67680EB37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70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9B142E-AF46-F544-BC64-040CD4178743}"/>
              </a:ext>
            </a:extLst>
          </p:cNvPr>
          <p:cNvSpPr>
            <a:spLocks noGrp="1"/>
          </p:cNvSpPr>
          <p:nvPr>
            <p:ph type="title"/>
          </p:nvPr>
        </p:nvSpPr>
        <p:spPr>
          <a:xfrm>
            <a:off x="398197" y="626643"/>
            <a:ext cx="10290397" cy="572700"/>
          </a:xfrm>
        </p:spPr>
        <p:txBody>
          <a:bodyPr>
            <a:normAutofit fontScale="90000"/>
          </a:bodyPr>
          <a:lstStyle/>
          <a:p>
            <a:r>
              <a:rPr lang="en-US" dirty="0"/>
              <a:t>Methods</a:t>
            </a:r>
          </a:p>
        </p:txBody>
      </p:sp>
      <p:sp>
        <p:nvSpPr>
          <p:cNvPr id="6" name="TextBox 5">
            <a:extLst>
              <a:ext uri="{FF2B5EF4-FFF2-40B4-BE49-F238E27FC236}">
                <a16:creationId xmlns:a16="http://schemas.microsoft.com/office/drawing/2014/main" id="{9525D136-4EC3-4C9F-9391-5963A4E63709}"/>
              </a:ext>
            </a:extLst>
          </p:cNvPr>
          <p:cNvSpPr txBox="1"/>
          <p:nvPr/>
        </p:nvSpPr>
        <p:spPr>
          <a:xfrm>
            <a:off x="3047238" y="-16536465"/>
            <a:ext cx="6094476" cy="14688316"/>
          </a:xfrm>
          <a:prstGeom prst="rect">
            <a:avLst/>
          </a:prstGeom>
          <a:noFill/>
        </p:spPr>
        <p:txBody>
          <a:bodyPr wrap="square">
            <a:spAutoFit/>
          </a:bodyPr>
          <a:lstStyle/>
          <a:p>
            <a:pPr algn="just">
              <a:lnSpc>
                <a:spcPct val="120000"/>
              </a:lnSpc>
            </a:pPr>
            <a:r>
              <a:rPr lang="en-US" sz="2400" dirty="0">
                <a:solidFill>
                  <a:srgbClr val="002060"/>
                </a:solidFill>
              </a:rPr>
              <a:t>This study was approved by the Institutional Review Board at WVU </a:t>
            </a:r>
          </a:p>
          <a:p>
            <a:pPr algn="just">
              <a:lnSpc>
                <a:spcPct val="120000"/>
              </a:lnSpc>
            </a:pPr>
            <a:r>
              <a:rPr lang="en-US" sz="2400" dirty="0">
                <a:solidFill>
                  <a:srgbClr val="002060"/>
                </a:solidFill>
              </a:rPr>
              <a:t>Electronic medical records beginning in January 2016 to April 2020 were collected</a:t>
            </a:r>
          </a:p>
          <a:p>
            <a:pPr algn="just">
              <a:lnSpc>
                <a:spcPct val="120000"/>
              </a:lnSpc>
            </a:pPr>
            <a:r>
              <a:rPr lang="en-US" sz="2400" dirty="0">
                <a:solidFill>
                  <a:srgbClr val="002060"/>
                </a:solidFill>
              </a:rPr>
              <a:t>Data was organized with Research Electronic Data Capture, a secure, web-based application used to support research studies </a:t>
            </a:r>
          </a:p>
          <a:p>
            <a:pPr algn="just">
              <a:lnSpc>
                <a:spcPct val="120000"/>
              </a:lnSpc>
            </a:pPr>
            <a:r>
              <a:rPr lang="en-US" sz="2400" dirty="0">
                <a:solidFill>
                  <a:srgbClr val="002060"/>
                </a:solidFill>
              </a:rPr>
              <a:t>Only subjects over the age of 18 were in the study </a:t>
            </a:r>
          </a:p>
          <a:p>
            <a:pPr algn="just">
              <a:lnSpc>
                <a:spcPct val="120000"/>
              </a:lnSpc>
            </a:pPr>
            <a:r>
              <a:rPr lang="en-US" sz="2400" dirty="0">
                <a:solidFill>
                  <a:srgbClr val="002060"/>
                </a:solidFill>
              </a:rPr>
              <a:t>Prior to the surgery, demographic information was collected:</a:t>
            </a:r>
          </a:p>
          <a:p>
            <a:pPr lvl="1" algn="just">
              <a:lnSpc>
                <a:spcPct val="120000"/>
              </a:lnSpc>
            </a:pPr>
            <a:r>
              <a:rPr lang="en-US" sz="24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400" dirty="0">
                <a:solidFill>
                  <a:srgbClr val="002060"/>
                </a:solidFill>
              </a:rPr>
              <a:t>Indication for hysterectomy were recorded as either AUB (including fibroids), POP (including pelvic floor relaxation), or other </a:t>
            </a:r>
          </a:p>
          <a:p>
            <a:pPr algn="just">
              <a:lnSpc>
                <a:spcPct val="120000"/>
              </a:lnSpc>
            </a:pPr>
            <a:r>
              <a:rPr lang="en-US" sz="2400" dirty="0">
                <a:solidFill>
                  <a:srgbClr val="002060"/>
                </a:solidFill>
              </a:rPr>
              <a:t>On the day of surgery, operative variables were recorded:</a:t>
            </a:r>
          </a:p>
          <a:p>
            <a:pPr lvl="1" algn="just">
              <a:lnSpc>
                <a:spcPct val="120000"/>
              </a:lnSpc>
            </a:pPr>
            <a:r>
              <a:rPr lang="en-US" sz="2400" dirty="0">
                <a:solidFill>
                  <a:srgbClr val="002060"/>
                </a:solidFill>
              </a:rPr>
              <a:t>Duration of procedure, uteri weight, use of BVS device, fallopian tube removal through the vaginal canal, loss of blood, and complications</a:t>
            </a:r>
          </a:p>
          <a:p>
            <a:pPr lvl="1" algn="just">
              <a:lnSpc>
                <a:spcPct val="120000"/>
              </a:lnSpc>
            </a:pPr>
            <a:r>
              <a:rPr lang="en-US" sz="24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400" dirty="0">
                <a:solidFill>
                  <a:srgbClr val="002060"/>
                </a:solidFill>
              </a:rPr>
              <a:t>Statistical analysis was conducted using a Chi squared test </a:t>
            </a:r>
          </a:p>
          <a:p>
            <a:pPr algn="just">
              <a:lnSpc>
                <a:spcPct val="120000"/>
              </a:lnSpc>
            </a:pPr>
            <a:r>
              <a:rPr lang="en-US" sz="2400" dirty="0">
                <a:solidFill>
                  <a:srgbClr val="002060"/>
                </a:solidFill>
              </a:rPr>
              <a:t>Significance was set using a p-value of &lt;0.05 </a:t>
            </a:r>
          </a:p>
        </p:txBody>
      </p:sp>
      <p:sp>
        <p:nvSpPr>
          <p:cNvPr id="7" name="TextBox 6">
            <a:extLst>
              <a:ext uri="{FF2B5EF4-FFF2-40B4-BE49-F238E27FC236}">
                <a16:creationId xmlns:a16="http://schemas.microsoft.com/office/drawing/2014/main" id="{71468370-C1A8-42DE-900E-F07B1FEABCA2}"/>
              </a:ext>
            </a:extLst>
          </p:cNvPr>
          <p:cNvSpPr txBox="1"/>
          <p:nvPr/>
        </p:nvSpPr>
        <p:spPr>
          <a:xfrm>
            <a:off x="3047238" y="-24807213"/>
            <a:ext cx="6094476" cy="20223357"/>
          </a:xfrm>
          <a:prstGeom prst="rect">
            <a:avLst/>
          </a:prstGeom>
          <a:noFill/>
        </p:spPr>
        <p:txBody>
          <a:bodyPr wrap="square">
            <a:spAutoFit/>
          </a:bodyPr>
          <a:lstStyle/>
          <a:p>
            <a:pPr algn="just">
              <a:lnSpc>
                <a:spcPct val="120000"/>
              </a:lnSpc>
            </a:pPr>
            <a:r>
              <a:rPr lang="en-US" sz="2800" dirty="0">
                <a:solidFill>
                  <a:srgbClr val="002060"/>
                </a:solidFill>
              </a:rPr>
              <a:t>This study was approved by the Institutional Review Board at WVU </a:t>
            </a:r>
          </a:p>
          <a:p>
            <a:pPr algn="just">
              <a:lnSpc>
                <a:spcPct val="120000"/>
              </a:lnSpc>
            </a:pPr>
            <a:r>
              <a:rPr lang="en-US" sz="2800" dirty="0">
                <a:solidFill>
                  <a:srgbClr val="002060"/>
                </a:solidFill>
              </a:rPr>
              <a:t>Electronic medical records beginning in January 2016 to April 2020 were collected</a:t>
            </a:r>
          </a:p>
          <a:p>
            <a:pPr algn="just">
              <a:lnSpc>
                <a:spcPct val="120000"/>
              </a:lnSpc>
            </a:pPr>
            <a:r>
              <a:rPr lang="en-US" sz="2800" dirty="0">
                <a:solidFill>
                  <a:srgbClr val="002060"/>
                </a:solidFill>
              </a:rPr>
              <a:t>Data was organized with Research Electronic Data Capture, a secure, web-based application used to support research studies </a:t>
            </a:r>
          </a:p>
          <a:p>
            <a:pPr algn="just">
              <a:lnSpc>
                <a:spcPct val="120000"/>
              </a:lnSpc>
            </a:pPr>
            <a:r>
              <a:rPr lang="en-US" sz="2800" dirty="0">
                <a:solidFill>
                  <a:srgbClr val="002060"/>
                </a:solidFill>
              </a:rPr>
              <a:t>Only subjects over the age of 18 were in the study </a:t>
            </a:r>
          </a:p>
          <a:p>
            <a:pPr algn="just">
              <a:lnSpc>
                <a:spcPct val="120000"/>
              </a:lnSpc>
            </a:pPr>
            <a:r>
              <a:rPr lang="en-US" sz="2800" dirty="0">
                <a:solidFill>
                  <a:srgbClr val="002060"/>
                </a:solidFill>
              </a:rPr>
              <a:t>Prior to the surgery, demographic information was collected:</a:t>
            </a:r>
          </a:p>
          <a:p>
            <a:pPr lvl="1" algn="just">
              <a:lnSpc>
                <a:spcPct val="120000"/>
              </a:lnSpc>
            </a:pPr>
            <a:r>
              <a:rPr lang="en-US" sz="2800" dirty="0">
                <a:solidFill>
                  <a:srgbClr val="002060"/>
                </a:solidFill>
              </a:rPr>
              <a:t>Ethnicity, race, age, height/weight for calculation of BMI, history of gravidity, history of parity, history of vaginal deliveries, history of cesarean deliveries, and indication for hysterectomy </a:t>
            </a:r>
          </a:p>
          <a:p>
            <a:pPr lvl="1" algn="just">
              <a:lnSpc>
                <a:spcPct val="120000"/>
              </a:lnSpc>
            </a:pPr>
            <a:r>
              <a:rPr lang="en-US" sz="2800" dirty="0">
                <a:solidFill>
                  <a:srgbClr val="002060"/>
                </a:solidFill>
              </a:rPr>
              <a:t>Indication for hysterectomy were recorded as either AUB (including fibroids), POP (including pelvic floor relaxation), or other </a:t>
            </a:r>
          </a:p>
          <a:p>
            <a:pPr algn="just">
              <a:lnSpc>
                <a:spcPct val="120000"/>
              </a:lnSpc>
            </a:pPr>
            <a:r>
              <a:rPr lang="en-US" sz="2800" dirty="0">
                <a:solidFill>
                  <a:srgbClr val="002060"/>
                </a:solidFill>
              </a:rPr>
              <a:t>On the day of surgery, operative variables were recorded:</a:t>
            </a:r>
          </a:p>
          <a:p>
            <a:pPr lvl="1" algn="just">
              <a:lnSpc>
                <a:spcPct val="120000"/>
              </a:lnSpc>
            </a:pPr>
            <a:r>
              <a:rPr lang="en-US" sz="2800" dirty="0">
                <a:solidFill>
                  <a:srgbClr val="002060"/>
                </a:solidFill>
              </a:rPr>
              <a:t>Duration of procedure, uteri weight, use of BVS device, fallopian tube removal through the vaginal canal, loss of blood, and complications</a:t>
            </a:r>
          </a:p>
          <a:p>
            <a:pPr lvl="1" algn="just">
              <a:lnSpc>
                <a:spcPct val="120000"/>
              </a:lnSpc>
            </a:pPr>
            <a:r>
              <a:rPr lang="en-US" sz="2800" dirty="0">
                <a:solidFill>
                  <a:srgbClr val="002060"/>
                </a:solidFill>
              </a:rPr>
              <a:t>Complications were defined as blood loss &gt; 500 mL, blood transfusion requirement, bladder injury, bowel injury, readmission within the following 30 days, postoperative fever, and vaginal wall/labial burning </a:t>
            </a:r>
          </a:p>
          <a:p>
            <a:pPr algn="just">
              <a:lnSpc>
                <a:spcPct val="120000"/>
              </a:lnSpc>
            </a:pPr>
            <a:r>
              <a:rPr lang="en-US" sz="2800" dirty="0">
                <a:solidFill>
                  <a:srgbClr val="002060"/>
                </a:solidFill>
              </a:rPr>
              <a:t>Statistical analysis was conducted using a Chi squared test </a:t>
            </a:r>
          </a:p>
          <a:p>
            <a:pPr algn="just">
              <a:lnSpc>
                <a:spcPct val="120000"/>
              </a:lnSpc>
            </a:pPr>
            <a:r>
              <a:rPr lang="en-US" sz="2800" dirty="0">
                <a:solidFill>
                  <a:srgbClr val="002060"/>
                </a:solidFill>
              </a:rPr>
              <a:t>Significance was set using a p-value of &lt;0.05 </a:t>
            </a:r>
          </a:p>
        </p:txBody>
      </p:sp>
      <p:sp>
        <p:nvSpPr>
          <p:cNvPr id="8" name="Google Shape;72;p15">
            <a:extLst>
              <a:ext uri="{FF2B5EF4-FFF2-40B4-BE49-F238E27FC236}">
                <a16:creationId xmlns:a16="http://schemas.microsoft.com/office/drawing/2014/main" id="{2DE20701-22C6-44EC-BCC1-24DE006A0967}"/>
              </a:ext>
            </a:extLst>
          </p:cNvPr>
          <p:cNvSpPr txBox="1">
            <a:spLocks/>
          </p:cNvSpPr>
          <p:nvPr/>
        </p:nvSpPr>
        <p:spPr>
          <a:xfrm>
            <a:off x="311700" y="1527378"/>
            <a:ext cx="10068140" cy="3480037"/>
          </a:xfrm>
          <a:prstGeom prst="rect">
            <a:avLst/>
          </a:prstGeom>
          <a:noFill/>
          <a:ln>
            <a:noFill/>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800"/>
              </a:spcAft>
            </a:pPr>
            <a:r>
              <a:rPr lang="en-US" sz="2400" dirty="0">
                <a:ea typeface="Calibri" panose="020F0502020204030204" pitchFamily="34" charset="0"/>
              </a:rPr>
              <a:t>Main perinatal outcomes </a:t>
            </a:r>
          </a:p>
          <a:p>
            <a:pPr marL="457200" lvl="1">
              <a:spcBef>
                <a:spcPts val="0"/>
              </a:spcBef>
              <a:spcAft>
                <a:spcPts val="800"/>
              </a:spcAft>
            </a:pPr>
            <a:r>
              <a:rPr lang="en-US" dirty="0">
                <a:ea typeface="Calibri" panose="020F0502020204030204" pitchFamily="34" charset="0"/>
              </a:rPr>
              <a:t>Reduction of low birth weight </a:t>
            </a:r>
          </a:p>
          <a:p>
            <a:pPr marL="457200" lvl="1">
              <a:spcBef>
                <a:spcPts val="0"/>
              </a:spcBef>
              <a:spcAft>
                <a:spcPts val="800"/>
              </a:spcAft>
            </a:pPr>
            <a:r>
              <a:rPr lang="en-US" dirty="0">
                <a:ea typeface="Calibri" panose="020F0502020204030204" pitchFamily="34" charset="0"/>
              </a:rPr>
              <a:t>Prematurity </a:t>
            </a:r>
          </a:p>
          <a:p>
            <a:pPr marL="457200" lvl="1">
              <a:spcBef>
                <a:spcPts val="0"/>
              </a:spcBef>
              <a:spcAft>
                <a:spcPts val="800"/>
              </a:spcAft>
            </a:pPr>
            <a:r>
              <a:rPr lang="en-US" dirty="0">
                <a:ea typeface="Calibri" panose="020F0502020204030204" pitchFamily="34" charset="0"/>
              </a:rPr>
              <a:t>NICU admission </a:t>
            </a:r>
          </a:p>
          <a:p>
            <a:pPr marL="457200" lvl="1">
              <a:spcBef>
                <a:spcPts val="0"/>
              </a:spcBef>
              <a:spcAft>
                <a:spcPts val="800"/>
              </a:spcAft>
            </a:pPr>
            <a:endParaRPr lang="en-US" dirty="0">
              <a:ea typeface="Calibri" panose="020F0502020204030204" pitchFamily="34" charset="0"/>
            </a:endParaRPr>
          </a:p>
          <a:p>
            <a:pPr marL="0" marR="0">
              <a:spcBef>
                <a:spcPts val="0"/>
              </a:spcBef>
              <a:spcAft>
                <a:spcPts val="800"/>
              </a:spcAft>
            </a:pPr>
            <a:r>
              <a:rPr lang="en-US" sz="2400" dirty="0">
                <a:effectLst/>
                <a:latin typeface="Arial" panose="020B0604020202020204" pitchFamily="34" charset="0"/>
                <a:ea typeface="Calibri" panose="020F0502020204030204" pitchFamily="34" charset="0"/>
              </a:rPr>
              <a:t>Secondary outcomes </a:t>
            </a:r>
          </a:p>
          <a:p>
            <a:pPr marL="457200" lvl="1">
              <a:spcBef>
                <a:spcPts val="0"/>
              </a:spcBef>
              <a:spcAft>
                <a:spcPts val="800"/>
              </a:spcAft>
            </a:pPr>
            <a:r>
              <a:rPr lang="en-US" dirty="0">
                <a:effectLst/>
                <a:latin typeface="Arial" panose="020B0604020202020204" pitchFamily="34" charset="0"/>
                <a:ea typeface="Calibri" panose="020F0502020204030204" pitchFamily="34" charset="0"/>
              </a:rPr>
              <a:t>Neonatal Abstinence Syndrome (NAS)</a:t>
            </a:r>
          </a:p>
          <a:p>
            <a:pPr marL="457200" lvl="1">
              <a:spcBef>
                <a:spcPts val="0"/>
              </a:spcBef>
              <a:spcAft>
                <a:spcPts val="800"/>
              </a:spcAft>
            </a:pPr>
            <a:r>
              <a:rPr lang="en-US" dirty="0">
                <a:ea typeface="Calibri" panose="020F0502020204030204" pitchFamily="34" charset="0"/>
              </a:rPr>
              <a:t>Delivery route </a:t>
            </a:r>
          </a:p>
          <a:p>
            <a:pPr marL="0" indent="0" algn="just">
              <a:lnSpc>
                <a:spcPct val="120000"/>
              </a:lnSpc>
              <a:buNone/>
            </a:pPr>
            <a:endParaRPr lang="en-US" sz="1400" dirty="0"/>
          </a:p>
          <a:p>
            <a:pPr marL="0" indent="0" algn="just">
              <a:buNone/>
            </a:pPr>
            <a:r>
              <a:rPr lang="en-US" sz="1400" dirty="0"/>
              <a:t> </a:t>
            </a:r>
          </a:p>
        </p:txBody>
      </p:sp>
      <p:pic>
        <p:nvPicPr>
          <p:cNvPr id="9" name="Picture 8">
            <a:extLst>
              <a:ext uri="{FF2B5EF4-FFF2-40B4-BE49-F238E27FC236}">
                <a16:creationId xmlns:a16="http://schemas.microsoft.com/office/drawing/2014/main" id="{41D1545E-FC97-422B-B18F-C2EDBCF721D8}"/>
              </a:ext>
            </a:extLst>
          </p:cNvPr>
          <p:cNvPicPr>
            <a:picLocks noChangeAspect="1"/>
          </p:cNvPicPr>
          <p:nvPr/>
        </p:nvPicPr>
        <p:blipFill>
          <a:blip r:embed="rId2"/>
          <a:stretch>
            <a:fillRect/>
          </a:stretch>
        </p:blipFill>
        <p:spPr>
          <a:xfrm>
            <a:off x="7973592" y="5908150"/>
            <a:ext cx="3448050" cy="504825"/>
          </a:xfrm>
          <a:prstGeom prst="rect">
            <a:avLst/>
          </a:prstGeom>
        </p:spPr>
      </p:pic>
      <p:pic>
        <p:nvPicPr>
          <p:cNvPr id="10" name="Picture 6">
            <a:extLst>
              <a:ext uri="{FF2B5EF4-FFF2-40B4-BE49-F238E27FC236}">
                <a16:creationId xmlns:a16="http://schemas.microsoft.com/office/drawing/2014/main" id="{9FEC5F5C-F4DA-4686-95BD-9CFEBC07A9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42" y="5038531"/>
            <a:ext cx="11620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671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D238-C6E5-49B2-BB99-460F2B3052BB}"/>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53EED4FE-2AE3-4D29-B172-4F7A41636BA8}"/>
              </a:ext>
            </a:extLst>
          </p:cNvPr>
          <p:cNvSpPr>
            <a:spLocks noGrp="1"/>
          </p:cNvSpPr>
          <p:nvPr>
            <p:ph idx="1"/>
          </p:nvPr>
        </p:nvSpPr>
        <p:spPr/>
        <p:txBody>
          <a:bodyPr/>
          <a:lstStyle/>
          <a:p>
            <a:r>
              <a:rPr lang="en-US" dirty="0"/>
              <a:t>DFMB/ACE</a:t>
            </a:r>
          </a:p>
          <a:p>
            <a:pPr lvl="1"/>
            <a:r>
              <a:rPr lang="en-US" b="0" i="0" dirty="0">
                <a:solidFill>
                  <a:srgbClr val="000000"/>
                </a:solidFill>
                <a:effectLst/>
                <a:latin typeface="Times New Roman" panose="02020603050405020304" pitchFamily="18" charset="0"/>
              </a:rPr>
              <a:t>Initial prenatal visit </a:t>
            </a:r>
            <a:r>
              <a:rPr lang="en-US" dirty="0">
                <a:solidFill>
                  <a:srgbClr val="000000"/>
                </a:solidFill>
                <a:latin typeface="Times New Roman" panose="02020603050405020304" pitchFamily="18" charset="0"/>
              </a:rPr>
              <a:t>a S</a:t>
            </a:r>
            <a:r>
              <a:rPr lang="en-US" b="0" i="0" dirty="0">
                <a:solidFill>
                  <a:srgbClr val="000000"/>
                </a:solidFill>
                <a:effectLst/>
                <a:latin typeface="Times New Roman" panose="02020603050405020304" pitchFamily="18" charset="0"/>
              </a:rPr>
              <a:t>tate-required West Virginia Prenatal Screening Instrument (PRSI) form is completed</a:t>
            </a:r>
          </a:p>
          <a:p>
            <a:pPr lvl="1"/>
            <a:r>
              <a:rPr lang="en-US" dirty="0">
                <a:solidFill>
                  <a:srgbClr val="000000"/>
                </a:solidFill>
                <a:latin typeface="Times New Roman" panose="02020603050405020304" pitchFamily="18" charset="0"/>
              </a:rPr>
              <a:t>I</a:t>
            </a:r>
            <a:r>
              <a:rPr lang="en-US" b="0" i="0" dirty="0">
                <a:solidFill>
                  <a:srgbClr val="000000"/>
                </a:solidFill>
                <a:effectLst/>
                <a:latin typeface="Times New Roman" panose="02020603050405020304" pitchFamily="18" charset="0"/>
              </a:rPr>
              <a:t>ncludes a self-reported specific substance use related questionnaire</a:t>
            </a:r>
          </a:p>
          <a:p>
            <a:pPr lvl="1"/>
            <a:r>
              <a:rPr lang="en-US" dirty="0">
                <a:solidFill>
                  <a:srgbClr val="000000"/>
                </a:solidFill>
                <a:latin typeface="Times New Roman" panose="02020603050405020304" pitchFamily="18" charset="0"/>
              </a:rPr>
              <a:t>Incidental toxicology finding – invitation </a:t>
            </a:r>
          </a:p>
          <a:p>
            <a:pPr lvl="1"/>
            <a:r>
              <a:rPr lang="en-US" dirty="0">
                <a:solidFill>
                  <a:srgbClr val="000000"/>
                </a:solidFill>
                <a:latin typeface="Times New Roman" panose="02020603050405020304" pitchFamily="18" charset="0"/>
              </a:rPr>
              <a:t>Pa</a:t>
            </a:r>
            <a:r>
              <a:rPr lang="en-US" b="0" i="0" dirty="0">
                <a:solidFill>
                  <a:srgbClr val="000000"/>
                </a:solidFill>
                <a:effectLst/>
                <a:latin typeface="Times New Roman" panose="02020603050405020304" pitchFamily="18" charset="0"/>
              </a:rPr>
              <a:t>tients can be enrolled in the program at any point the antepartum and postpartum periods</a:t>
            </a:r>
            <a:endParaRPr lang="en-US" dirty="0"/>
          </a:p>
        </p:txBody>
      </p:sp>
    </p:spTree>
    <p:extLst>
      <p:ext uri="{BB962C8B-B14F-4D97-AF65-F5344CB8AC3E}">
        <p14:creationId xmlns:p14="http://schemas.microsoft.com/office/powerpoint/2010/main" val="1920898209"/>
      </p:ext>
    </p:extLst>
  </p:cSld>
  <p:clrMapOvr>
    <a:masterClrMapping/>
  </p:clrMapOvr>
</p:sld>
</file>

<file path=ppt/theme/theme1.xml><?xml version="1.0" encoding="utf-8"?>
<a:theme xmlns:a="http://schemas.openxmlformats.org/drawingml/2006/main" name="Office Theme">
  <a:themeElements>
    <a:clrScheme name="AAGL 2021 1">
      <a:dk1>
        <a:srgbClr val="000000"/>
      </a:dk1>
      <a:lt1>
        <a:srgbClr val="FEFFFF"/>
      </a:lt1>
      <a:dk2>
        <a:srgbClr val="AB802C"/>
      </a:dk2>
      <a:lt2>
        <a:srgbClr val="FEFFFF"/>
      </a:lt2>
      <a:accent1>
        <a:srgbClr val="AB802C"/>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3998</Words>
  <Application>Microsoft Office PowerPoint</Application>
  <PresentationFormat>Widescreen</PresentationFormat>
  <Paragraphs>683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Abadi</vt:lpstr>
      <vt:lpstr>Arial</vt:lpstr>
      <vt:lpstr>Calibri</vt:lpstr>
      <vt:lpstr>Calibri Light</vt:lpstr>
      <vt:lpstr>Times New Roman</vt:lpstr>
      <vt:lpstr>Office Theme</vt:lpstr>
      <vt:lpstr>PowerPoint Presentation</vt:lpstr>
      <vt:lpstr>Disclosures and acknowledgements</vt:lpstr>
      <vt:lpstr>Background</vt:lpstr>
      <vt:lpstr>Background</vt:lpstr>
      <vt:lpstr>Background</vt:lpstr>
      <vt:lpstr>Objectives</vt:lpstr>
      <vt:lpstr>Methods</vt:lpstr>
      <vt:lpstr>Methods</vt:lpstr>
      <vt:lpstr>Methods</vt:lpstr>
      <vt:lpstr>Methods</vt:lpstr>
      <vt:lpstr>Results</vt:lpstr>
      <vt:lpstr>Results</vt:lpstr>
      <vt:lpstr>PowerPoint Presentation</vt:lpstr>
      <vt:lpstr>PowerPoint Presentation</vt:lpstr>
      <vt:lpstr>PowerPoint Presentation</vt:lpstr>
      <vt:lpstr>PowerPoint Presentation</vt:lpstr>
      <vt:lpstr>PowerPoint Presentation</vt:lpstr>
      <vt:lpstr>Conclusions</vt:lpstr>
      <vt:lpstr>Acknowledgments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Shauna</cp:lastModifiedBy>
  <cp:revision>13</cp:revision>
  <dcterms:created xsi:type="dcterms:W3CDTF">2021-08-10T20:53:37Z</dcterms:created>
  <dcterms:modified xsi:type="dcterms:W3CDTF">2021-10-13T17:45:33Z</dcterms:modified>
</cp:coreProperties>
</file>