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8" r:id="rId2"/>
    <p:sldMasterId id="2147483986" r:id="rId3"/>
    <p:sldMasterId id="2147483998" r:id="rId4"/>
  </p:sldMasterIdLst>
  <p:notesMasterIdLst>
    <p:notesMasterId r:id="rId82"/>
  </p:notesMasterIdLst>
  <p:sldIdLst>
    <p:sldId id="334" r:id="rId5"/>
    <p:sldId id="337" r:id="rId6"/>
    <p:sldId id="338" r:id="rId7"/>
    <p:sldId id="335" r:id="rId8"/>
    <p:sldId id="336" r:id="rId9"/>
    <p:sldId id="362" r:id="rId10"/>
    <p:sldId id="257" r:id="rId11"/>
    <p:sldId id="258" r:id="rId12"/>
    <p:sldId id="315" r:id="rId13"/>
    <p:sldId id="259" r:id="rId14"/>
    <p:sldId id="318" r:id="rId15"/>
    <p:sldId id="320" r:id="rId16"/>
    <p:sldId id="321" r:id="rId17"/>
    <p:sldId id="339" r:id="rId18"/>
    <p:sldId id="323" r:id="rId19"/>
    <p:sldId id="324" r:id="rId20"/>
    <p:sldId id="325" r:id="rId21"/>
    <p:sldId id="326" r:id="rId22"/>
    <p:sldId id="328" r:id="rId23"/>
    <p:sldId id="327" r:id="rId24"/>
    <p:sldId id="316" r:id="rId25"/>
    <p:sldId id="317" r:id="rId26"/>
    <p:sldId id="266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59" r:id="rId35"/>
    <p:sldId id="348" r:id="rId36"/>
    <p:sldId id="360" r:id="rId37"/>
    <p:sldId id="349" r:id="rId38"/>
    <p:sldId id="350" r:id="rId39"/>
    <p:sldId id="351" r:id="rId40"/>
    <p:sldId id="353" r:id="rId41"/>
    <p:sldId id="354" r:id="rId42"/>
    <p:sldId id="355" r:id="rId43"/>
    <p:sldId id="356" r:id="rId44"/>
    <p:sldId id="361" r:id="rId45"/>
    <p:sldId id="357" r:id="rId46"/>
    <p:sldId id="363" r:id="rId47"/>
    <p:sldId id="365" r:id="rId48"/>
    <p:sldId id="364" r:id="rId49"/>
    <p:sldId id="366" r:id="rId50"/>
    <p:sldId id="367" r:id="rId51"/>
    <p:sldId id="368" r:id="rId52"/>
    <p:sldId id="424" r:id="rId53"/>
    <p:sldId id="396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955" autoAdjust="0"/>
  </p:normalViewPr>
  <p:slideViewPr>
    <p:cSldViewPr snapToGrid="0">
      <p:cViewPr varScale="1">
        <p:scale>
          <a:sx n="74" d="100"/>
          <a:sy n="74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1T18:39:33.568"/>
    </inkml:context>
    <inkml:brush xml:id="br0">
      <inkml:brushProperty name="width" value="0.175" units="cm"/>
      <inkml:brushProperty name="height" value="0.175" units="cm"/>
      <inkml:brushProperty name="color" value="#E71224"/>
      <inkml:brushProperty name="ignorePressure" value="1"/>
    </inkml:brush>
  </inkml:definitions>
  <inkml:trace contextRef="#ctx0" brushRef="#br0">11827 8117,'-13'0,"-5"0,1 0,3 0,18-11,18-5,19-12,22-13,25-14,31-18,25-20,26-14,27-16,28-11,23-13,19-9,19-7,11-1,3 5,-3 12,-11 18,-24 20,-33 26,-39 27,-44 29,-48 30,-50 35,-53 37,-54 40,-53 38,-52 33,-44 28,-39 26,-34 19,-27 20,-21 16,-13 11,-5 9,-1 1,8-3,11-7,21-9,26-14,31-21,37-29,42-33,43-34,44-35,46-33,40-30,40-30,40-31,41-34,35-33,39-32,37-36,33-35,31-35,30-30,20-20,15-13,7-5,1 6,-8 16,-15 23,-27 28,-33 38,-42 37,-49 44,-51 39,-54 41,-52 35,-54 35,-50 34,-48 36,-46 37,-46 31,-39 34,-32 28,-23 28,-18 23,-12 16,-8 15,6 7,9-2,15-11,23-19,29-22,31-33,40-44,45-45,46-51,45-46,45-38,42-35,43-35,40-28,37-26,32-29,27-27,24-27,18-24,15-16,12-15,7-6,5-1,-2 6,-7 15,-19 20,-29 30,-31 36,-39 36,-45 37,-44 31,-47 31,-45 33,-42 34,-47 34,-42 37,-43 33,-36 35,-36 30,-31 29,-29 25,-20 23,-15 21,-5 13,4 4,15-5,20-12,30-23,37-33,43-37,48-44,50-50,53-48,57-46,58-45,56-50,59-50,53-46,46-46,44-39,38-38,26-33,23-24,10-18,-5-6,-19 10,-34 29,-49 42,-58 47,-67 56,-69 59,-69 67,-69 73,-64 77,-64 74,-53 67,-50 60,-42 48,-31 31,-21 22,-11 1,4-10,16-27,29-39,36-48,52-60,60-61,69-62,73-61,74-58,72-57,72-52,60-48,50-39,37-30,22-18,4-4,-12 8,-27 19,-43 29,-50 37,-55 44,-59 48,-57 50,-57 58,-54 55,-50 54,-49 47,-37 36,-29 29,-20 16,-10-1,1-17,13-31,47-58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0776-0AC2-4430-AD45-EB3B3B4C4D96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8525-E243-4D8A-BD2D-6641850F6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1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72CC-2D9A-4EC6-A9C0-AC9B77D3CE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72CC-2D9A-4EC6-A9C0-AC9B77D3CEC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9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Hormones peak at term gestation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8525-E243-4D8A-BD2D-6641850F6B8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8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72CC-2D9A-4EC6-A9C0-AC9B77D3CEC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872CC-2D9A-4EC6-A9C0-AC9B77D3CEC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3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Developmental increase in smooth muscle in the walls of the pulmonary blood vessels and the resultant increase in the pulmonary vascular resistance.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8525-E243-4D8A-BD2D-6641850F6B8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8525-E243-4D8A-BD2D-6641850F6B8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7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incidence of SIDS in 33 to 36 weeks (1.37/1000 live births vs 0.69/1000 live births).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8525-E243-4D8A-BD2D-6641850F6B8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8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8525-E243-4D8A-BD2D-6641850F6B8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45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71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1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12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3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1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3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01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1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3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4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10/17/2017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2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352800"/>
            <a:ext cx="82296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0000" y="4279900"/>
            <a:ext cx="7518400" cy="7620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16C6EF-67C9-48B5-9004-3A438E81BE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4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5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E016E-A96C-43E6-A21D-E42565AA6E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67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4406901"/>
            <a:ext cx="909108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906714"/>
            <a:ext cx="9497483" cy="12842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E427-4B3D-4625-B67D-3014D09F39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3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838200"/>
            <a:ext cx="4724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838200"/>
            <a:ext cx="4724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3407-08ED-43D9-BDF3-D93F458101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DB2BE-1C8B-448A-8A99-C7C40C0DB5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38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DF159-41F9-4AD8-A8CA-926B947ED7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1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E58DD-BBB6-4213-84DB-7D6EBCD9BF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96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3FE47-98F7-4EDF-9911-7F9771225A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57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3B7A-ADB3-4469-B899-907B532FB5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01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9CC9C-E1D6-4478-B329-6990D9CA09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04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838200"/>
            <a:ext cx="2997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87884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43EE7-8C26-4869-9553-9A73E623CA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2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AB48-6B81-443C-84F0-8098475CA91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E9ABD0-655E-4203-B2D8-6AEABBAE0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5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838200"/>
            <a:ext cx="965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1E3BBD5-A3FB-4C98-BE86-3062A6C3E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accent4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4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accent4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accent4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nationalperinatal.org/Resources/LatePretermGuidelinesNPA.pdf" TargetMode="Externa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friendlyusa.org/eng/10step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health-e-learning.com/articles/JustOneBottle.pd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ap.org/healthtopics/newbornscreening.cf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oxnet.nlm.nih.gov/cgi-bin/sis/htmlgen?LAC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toxnet.nlm.nih.gov/cgi-bin/sis/htmlgen?LAC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children.org/English/tips-tools/Pages/default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cdc.gov/vaccines/spec-grps/hcp/conv-materials.htm#talkpvi" TargetMode="External"/><Relationship Id="rId4" Type="http://schemas.openxmlformats.org/officeDocument/2006/relationships/hyperlink" Target="http://www.healthychildren.org/English/ages-stages/baby/sleep/pages/A-Parents-Guide-to-Safe-Sleep.aspx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toxnet.nlm.nih.gov/cgi-bin/sis/htmlgen?LAC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children.org/English/tips-tools/Pages/default.asp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homeinfo.or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aap.org/sections/dbpeds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toxnet.nlm.nih.gov/cgi-bin/sis/htmlgen?LAC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findidea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nichcy.org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F1DB26D-6FE8-4EE4-B77D-DCE4A8831BA4}"/>
              </a:ext>
            </a:extLst>
          </p:cNvPr>
          <p:cNvGrpSpPr/>
          <p:nvPr/>
        </p:nvGrpSpPr>
        <p:grpSpPr>
          <a:xfrm>
            <a:off x="154782" y="1805630"/>
            <a:ext cx="11889581" cy="3321293"/>
            <a:chOff x="154782" y="1805630"/>
            <a:chExt cx="11889581" cy="33212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EBA025-CE67-48AD-98B3-7DC8B14FB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2" y="1805630"/>
              <a:ext cx="11889581" cy="3321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38BD7F-5A6B-47E8-9B55-AB9AE5B156C4}"/>
                </a:ext>
              </a:extLst>
            </p:cNvPr>
            <p:cNvSpPr txBox="1"/>
            <p:nvPr/>
          </p:nvSpPr>
          <p:spPr>
            <a:xfrm>
              <a:off x="2214563" y="309694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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76FCD-1C5C-4519-9084-249EF5B3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827" y="1915476"/>
            <a:ext cx="8748078" cy="309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5DB736-F2B4-4C66-8933-3B64C9AEF142}"/>
              </a:ext>
            </a:extLst>
          </p:cNvPr>
          <p:cNvSpPr/>
          <p:nvPr/>
        </p:nvSpPr>
        <p:spPr>
          <a:xfrm>
            <a:off x="6006433" y="63846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Engle, W., Kominiarek, M. Late Preterm Infants, Early Term Infants, and Timing of Elective Deliveries. Clin Perinatol 35 (2008) 325-341.</a:t>
            </a:r>
          </a:p>
        </p:txBody>
      </p:sp>
    </p:spTree>
    <p:extLst>
      <p:ext uri="{BB962C8B-B14F-4D97-AF65-F5344CB8AC3E}">
        <p14:creationId xmlns:p14="http://schemas.microsoft.com/office/powerpoint/2010/main" val="180058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045-313A-481A-A190-180D26FF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Term… 37</a:t>
            </a:r>
            <a:r>
              <a:rPr lang="en-US" baseline="30000" dirty="0"/>
              <a:t>0/7</a:t>
            </a:r>
            <a:r>
              <a:rPr lang="en-US" dirty="0"/>
              <a:t> to 38</a:t>
            </a:r>
            <a:r>
              <a:rPr lang="en-US" baseline="30000" dirty="0"/>
              <a:t>6/7</a:t>
            </a:r>
            <a:r>
              <a:rPr lang="en-US" dirty="0"/>
              <a:t>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1662-EF2B-46CA-A365-72CB5325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may occur as a result of: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AutoNum type="arabicPeriod"/>
            </a:pPr>
            <a:r>
              <a:rPr lang="en-US" sz="2000" dirty="0"/>
              <a:t>spontaneous early term labor</a:t>
            </a:r>
          </a:p>
          <a:p>
            <a:pPr lvl="1">
              <a:buAutoNum type="arabicPeriod"/>
            </a:pPr>
            <a:r>
              <a:rPr lang="en-US" sz="2000" dirty="0"/>
              <a:t>prelabor spontaneous rupture of chorioamniotic membranes</a:t>
            </a:r>
          </a:p>
          <a:p>
            <a:pPr lvl="1">
              <a:buAutoNum type="arabicPeriod"/>
            </a:pPr>
            <a:r>
              <a:rPr lang="en-US" sz="2000" dirty="0"/>
              <a:t>maternal and fetal pathology necessitating an iatrogenic delivery</a:t>
            </a:r>
          </a:p>
          <a:p>
            <a:pPr lvl="1">
              <a:buAutoNum type="arabicPeriod"/>
            </a:pPr>
            <a:r>
              <a:rPr lang="en-US" sz="2000" dirty="0"/>
              <a:t>delivery for nonindicated reasons</a:t>
            </a:r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AB218-1740-4638-BFA1-ED2DD69EE6F9}"/>
              </a:ext>
            </a:extLst>
          </p:cNvPr>
          <p:cNvSpPr/>
          <p:nvPr/>
        </p:nvSpPr>
        <p:spPr>
          <a:xfrm>
            <a:off x="6006433" y="63846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Ananth, C., et al. Epidemiology of Moderate Preterm, Late Preterm and Early Term Delivery.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35840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045-313A-481A-A190-180D26FF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60" y="97842"/>
            <a:ext cx="3505199" cy="976312"/>
          </a:xfrm>
        </p:spPr>
        <p:txBody>
          <a:bodyPr/>
          <a:lstStyle/>
          <a:p>
            <a:r>
              <a:rPr lang="en-US" dirty="0"/>
              <a:t>Early Term...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F18130-553D-4E88-95D7-9911959A1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851" y="733739"/>
            <a:ext cx="5796068" cy="5420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99168E-9523-4952-92C2-277B77E6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82860" y="1250367"/>
            <a:ext cx="3505199" cy="4262436"/>
          </a:xfrm>
        </p:spPr>
        <p:txBody>
          <a:bodyPr/>
          <a:lstStyle/>
          <a:p>
            <a:r>
              <a:rPr lang="en-US" dirty="0"/>
              <a:t>Delivery at 37 weeks compared to 39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3.1 fold </a:t>
            </a:r>
            <a:r>
              <a:rPr lang="en-US" dirty="0">
                <a:sym typeface="Wingdings" panose="05000000000000000000" pitchFamily="2" charset="2"/>
              </a:rPr>
              <a:t> </a:t>
            </a:r>
            <a:r>
              <a:rPr lang="en-US" dirty="0"/>
              <a:t>in 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2.5 fold </a:t>
            </a:r>
            <a:r>
              <a:rPr lang="en-US" dirty="0">
                <a:sym typeface="Wingdings" panose="05000000000000000000" pitchFamily="2" charset="2"/>
              </a:rPr>
              <a:t> </a:t>
            </a:r>
            <a:r>
              <a:rPr lang="en-US" dirty="0"/>
              <a:t>in Transient Tachypnea of the Newborn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1.7 fold </a:t>
            </a:r>
            <a:r>
              <a:rPr lang="en-US" dirty="0">
                <a:sym typeface="Wingdings" panose="05000000000000000000" pitchFamily="2" charset="2"/>
              </a:rPr>
              <a:t> in 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2.8 fold   respiratory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4.8 fold   in surfactant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2.8 fold   in ventilator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48% vs 27% risk of morbidity at 38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17.8% vs 8% vs 4.6% NICU admission rates; 37 weeks, 38 weeks and 39 weeks respectively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E7F429-2925-4B55-99D6-098EFC74E6B2}"/>
              </a:ext>
            </a:extLst>
          </p:cNvPr>
          <p:cNvSpPr/>
          <p:nvPr/>
        </p:nvSpPr>
        <p:spPr>
          <a:xfrm>
            <a:off x="6035010" y="61534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Ananth, C., et al. Epidemiology of Moderate Preterm, Late Preterm and Early Term Delivery. Clinics in Perinatology, 2013-12-01, Volume 40, Issue 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6C350-D73F-4A48-94C0-8B168CC92A61}"/>
              </a:ext>
            </a:extLst>
          </p:cNvPr>
          <p:cNvSpPr/>
          <p:nvPr/>
        </p:nvSpPr>
        <p:spPr>
          <a:xfrm>
            <a:off x="6035010" y="646590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Parikh, L., et al. Neonatal Outcomes in Early Term Births. Am J Obstet Gynecol 2014; 211:265.e1-11.</a:t>
            </a:r>
          </a:p>
        </p:txBody>
      </p:sp>
    </p:spTree>
    <p:extLst>
      <p:ext uri="{BB962C8B-B14F-4D97-AF65-F5344CB8AC3E}">
        <p14:creationId xmlns:p14="http://schemas.microsoft.com/office/powerpoint/2010/main" val="39260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ver">
            <a:extLst>
              <a:ext uri="{FF2B5EF4-FFF2-40B4-BE49-F238E27FC236}">
                <a16:creationId xmlns:a16="http://schemas.microsoft.com/office/drawing/2014/main" id="{7AE38965-82D4-4B90-BACB-EDA75821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2" y="6231752"/>
            <a:ext cx="332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97B89444-D1F8-4255-82BD-5F9B7150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0" y="6350001"/>
            <a:ext cx="47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900" dirty="0">
                <a:solidFill>
                  <a:srgbClr val="999999"/>
                </a:solidFill>
                <a:latin typeface="Calibri" panose="020F0502020204030204" pitchFamily="34" charset="0"/>
              </a:rPr>
              <a:t>2</a:t>
            </a:r>
          </a:p>
        </p:txBody>
      </p:sp>
      <p:pic>
        <p:nvPicPr>
          <p:cNvPr id="23559" name="Picture 7" descr="Cover">
            <a:extLst>
              <a:ext uri="{FF2B5EF4-FFF2-40B4-BE49-F238E27FC236}">
                <a16:creationId xmlns:a16="http://schemas.microsoft.com/office/drawing/2014/main" id="{67CBFB60-2EF8-4734-B8FC-72806470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2" y="725909"/>
            <a:ext cx="7338217" cy="50565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>
            <a:extLst>
              <a:ext uri="{FF2B5EF4-FFF2-40B4-BE49-F238E27FC236}">
                <a16:creationId xmlns:a16="http://schemas.microsoft.com/office/drawing/2014/main" id="{7AF2E468-3CA6-450D-925B-2A798DC4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220" y="6231752"/>
            <a:ext cx="5667375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Early-term Birth (37-38 Weeks) and Mortality in Young Adulthood.</a:t>
            </a:r>
          </a:p>
          <a:p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Crump, Casey; Sundquist, Kristina; Winkleby, Marilyn; Sundquist, Jan</a:t>
            </a:r>
          </a:p>
          <a:p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Epidemiology. 24(2):270-276, March 2013.  DOI: 10.1097/EDE.0b013e318280da0f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1C31E4F6-649F-41B9-B15A-EEF18FEC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432" y="5782495"/>
            <a:ext cx="71667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anchor="ctr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TABLE 3 . Association Between Gestational Age at Birth (1973-1979) and All-cause Mortality in Various Age Ranges (Through 2008)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ED9977-F8B2-42D4-A06C-12789DBD89AB}"/>
                  </a:ext>
                </a:extLst>
              </p14:cNvPr>
              <p14:cNvContentPartPr/>
              <p14:nvPr/>
            </p14:nvContentPartPr>
            <p14:xfrm>
              <a:off x="3749850" y="987086"/>
              <a:ext cx="1872180" cy="470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ED9977-F8B2-42D4-A06C-12789DBD89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8539" y="955766"/>
                <a:ext cx="1934802" cy="47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1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B1DD-46C7-4562-BAF2-9C907584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Stillbirth Reduction Efforts and Impact of Early Births… </a:t>
            </a:r>
            <a:r>
              <a:rPr lang="en-US" sz="2700" dirty="0"/>
              <a:t>Clinics in Perinatology, 2013.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2AC9-CD31-403E-8F67-2E69CF4606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considerable downside to late preterm and early term deliveries</a:t>
            </a:r>
          </a:p>
          <a:p>
            <a:r>
              <a:rPr lang="en-US" sz="2000" dirty="0"/>
              <a:t>however, stillbirth rate has decreased in part because of improved management of conditions associated with increased risk for stillbirth</a:t>
            </a:r>
          </a:p>
          <a:p>
            <a:r>
              <a:rPr lang="en-US" sz="2000" dirty="0"/>
              <a:t>optimal gestational age for delivery in many of these conditions is uncertain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F02D5-DE68-4943-956D-F9997FE25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94" y="2133584"/>
            <a:ext cx="3936206" cy="3993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69B64-E4A2-44A1-973E-F2AFF2E84EDF}"/>
              </a:ext>
            </a:extLst>
          </p:cNvPr>
          <p:cNvSpPr/>
          <p:nvPr/>
        </p:nvSpPr>
        <p:spPr>
          <a:xfrm>
            <a:off x="7493794" y="6302551"/>
            <a:ext cx="4010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Jain, L. The Tug of War Between Stillbirths and Elective Early Births.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230681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4C501-4B81-4DCF-8BD4-127BD53E1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5021"/>
              </p:ext>
            </p:extLst>
          </p:nvPr>
        </p:nvGraphicFramePr>
        <p:xfrm>
          <a:off x="2592924" y="2119841"/>
          <a:ext cx="8911686" cy="30378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70562">
                  <a:extLst>
                    <a:ext uri="{9D8B030D-6E8A-4147-A177-3AD203B41FA5}">
                      <a16:colId xmlns:a16="http://schemas.microsoft.com/office/drawing/2014/main" val="1547798054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98699205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469643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Suggested Specific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7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Placental/uterine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0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Placenta previa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0/7 – 37 6/7 </a:t>
                      </a:r>
                      <a:r>
                        <a:rPr lang="en-US" sz="1100" dirty="0"/>
                        <a:t>weeks gestation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4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Placenta previa with suspected accrete, increta, or percreta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preterm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 0/7 – 35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6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 classical cesarean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0/7 – 37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Prior myomectomy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term/term </a:t>
                      </a:r>
                      <a:r>
                        <a:rPr lang="en-US" sz="1100" dirty="0"/>
                        <a:t>(individualize)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37 0/7 – 38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0146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716C55-0AD4-40B7-B286-CDA202BB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ACOG… Recommendations for the Timing of Delivery</a:t>
            </a:r>
            <a:br>
              <a:rPr lang="en-US" sz="2400" dirty="0"/>
            </a:br>
            <a:r>
              <a:rPr lang="en-US" sz="2000" dirty="0"/>
              <a:t>Committee Opinion, Number 560, April 2013 (Reaffirmed 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76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4C501-4B81-4DCF-8BD4-127BD53E1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52371"/>
              </p:ext>
            </p:extLst>
          </p:nvPr>
        </p:nvGraphicFramePr>
        <p:xfrm>
          <a:off x="2592924" y="2119841"/>
          <a:ext cx="8911686" cy="4673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79214">
                  <a:extLst>
                    <a:ext uri="{9D8B030D-6E8A-4147-A177-3AD203B41FA5}">
                      <a16:colId xmlns:a16="http://schemas.microsoft.com/office/drawing/2014/main" val="1547798054"/>
                    </a:ext>
                  </a:extLst>
                </a:gridCol>
                <a:gridCol w="2861910">
                  <a:extLst>
                    <a:ext uri="{9D8B030D-6E8A-4147-A177-3AD203B41FA5}">
                      <a16:colId xmlns:a16="http://schemas.microsoft.com/office/drawing/2014/main" val="98699205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469643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Suggested Specific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7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Fetal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0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Restriction </a:t>
                      </a:r>
                      <a:r>
                        <a:rPr lang="en-US" sz="1100" dirty="0"/>
                        <a:t>(single)</a:t>
                      </a:r>
                    </a:p>
                    <a:p>
                      <a:r>
                        <a:rPr lang="en-US" dirty="0"/>
                        <a:t>     Uncomplicated</a:t>
                      </a:r>
                    </a:p>
                    <a:p>
                      <a:r>
                        <a:rPr lang="en-US" dirty="0"/>
                        <a:t>     Concurrent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Early term/term</a:t>
                      </a:r>
                    </a:p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38 0/7 – 39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sz="1800" dirty="0"/>
                        <a:t>34 0/7 – 37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4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Restriction </a:t>
                      </a:r>
                      <a:r>
                        <a:rPr lang="en-US" sz="1100" dirty="0"/>
                        <a:t>(twins)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     Di-Di, uncomplicated</a:t>
                      </a:r>
                    </a:p>
                    <a:p>
                      <a:r>
                        <a:rPr lang="en-US" sz="1800" dirty="0"/>
                        <a:t>     Di-Di, concurrent</a:t>
                      </a:r>
                    </a:p>
                    <a:p>
                      <a:r>
                        <a:rPr lang="en-US" sz="1800" dirty="0"/>
                        <a:t>       conditions</a:t>
                      </a:r>
                    </a:p>
                    <a:p>
                      <a:r>
                        <a:rPr lang="en-US" sz="1800" dirty="0"/>
                        <a:t>     Mo-Di, uncomplicated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Late preterm/early term</a:t>
                      </a:r>
                    </a:p>
                    <a:p>
                      <a:r>
                        <a:rPr lang="en-US" dirty="0"/>
                        <a:t>Late preterm</a:t>
                      </a:r>
                    </a:p>
                    <a:p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 preterm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36 0/7 – 37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32 0/7 – 34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32 0/7 – 34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6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 Gestations</a:t>
                      </a:r>
                    </a:p>
                    <a:p>
                      <a:r>
                        <a:rPr lang="en-US" dirty="0"/>
                        <a:t>     Di-Di</a:t>
                      </a:r>
                    </a:p>
                    <a:p>
                      <a:r>
                        <a:rPr lang="en-US" dirty="0"/>
                        <a:t>     Mo-Di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Early term</a:t>
                      </a:r>
                    </a:p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38 0/7 – 38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34 0/7 – 37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2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Oligohydramnios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36 0/7 – 37 6/7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0146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716C55-0AD4-40B7-B286-CDA202BB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ACOG… Recommendations for the Timing of Delivery</a:t>
            </a:r>
            <a:br>
              <a:rPr lang="en-US" sz="2400" dirty="0"/>
            </a:br>
            <a:r>
              <a:rPr lang="en-US" sz="2000" dirty="0"/>
              <a:t>Committee Opinion, Number 560, April 2013 (Reaffirmed 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61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4C501-4B81-4DCF-8BD4-127BD53E1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86335"/>
              </p:ext>
            </p:extLst>
          </p:nvPr>
        </p:nvGraphicFramePr>
        <p:xfrm>
          <a:off x="2592924" y="2119841"/>
          <a:ext cx="8911686" cy="4759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79214">
                  <a:extLst>
                    <a:ext uri="{9D8B030D-6E8A-4147-A177-3AD203B41FA5}">
                      <a16:colId xmlns:a16="http://schemas.microsoft.com/office/drawing/2014/main" val="1547798054"/>
                    </a:ext>
                  </a:extLst>
                </a:gridCol>
                <a:gridCol w="2861910">
                  <a:extLst>
                    <a:ext uri="{9D8B030D-6E8A-4147-A177-3AD203B41FA5}">
                      <a16:colId xmlns:a16="http://schemas.microsoft.com/office/drawing/2014/main" val="98699205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469643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Suggested Specific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7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Maternal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0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Chronic Hypertension</a:t>
                      </a:r>
                      <a:endParaRPr lang="en-US" sz="1100" dirty="0"/>
                    </a:p>
                    <a:p>
                      <a:r>
                        <a:rPr lang="en-US" dirty="0"/>
                        <a:t>     Controlled, no meds</a:t>
                      </a:r>
                    </a:p>
                    <a:p>
                      <a:r>
                        <a:rPr lang="en-US" dirty="0"/>
                        <a:t>     Controlled, meds</a:t>
                      </a:r>
                    </a:p>
                    <a:p>
                      <a:r>
                        <a:rPr lang="en-US" dirty="0"/>
                        <a:t>     Difficult to control</a:t>
                      </a:r>
                    </a:p>
                    <a:p>
                      <a:r>
                        <a:rPr lang="en-US" dirty="0"/>
                        <a:t>     Gestational HTN</a:t>
                      </a:r>
                    </a:p>
                    <a:p>
                      <a:r>
                        <a:rPr lang="en-US" dirty="0"/>
                        <a:t>     Preeclampsia, severe</a:t>
                      </a:r>
                    </a:p>
                    <a:p>
                      <a:r>
                        <a:rPr lang="en-US" dirty="0"/>
                        <a:t>     Preeclampsia, 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Early term/term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term/term</a:t>
                      </a:r>
                    </a:p>
                    <a:p>
                      <a:r>
                        <a:rPr lang="en-US" dirty="0"/>
                        <a:t>Late preterm/early term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term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 preterm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38 0/7 – 39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sz="1800" dirty="0"/>
                        <a:t>37 0/7 – 39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dirty="0"/>
                        <a:t>36 0/7 – 37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sz="1800" dirty="0"/>
                        <a:t>37 0/7 – 38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dirty="0"/>
                        <a:t>after 34 0/7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r>
                        <a:rPr lang="en-US" sz="1800" dirty="0"/>
                        <a:t>after 37 0/7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4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     Pregestational, CTRL</a:t>
                      </a:r>
                    </a:p>
                    <a:p>
                      <a:r>
                        <a:rPr lang="en-US" sz="1800" dirty="0"/>
                        <a:t>     Pregestational, </a:t>
                      </a:r>
                      <a:r>
                        <a:rPr lang="en-US" sz="1600" dirty="0"/>
                        <a:t>vascular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     Pregestational, </a:t>
                      </a:r>
                      <a:r>
                        <a:rPr lang="en-US" sz="1600" dirty="0"/>
                        <a:t>NO CTRL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     Gestational, CTRL</a:t>
                      </a:r>
                    </a:p>
                    <a:p>
                      <a:r>
                        <a:rPr lang="en-US" sz="1800" dirty="0"/>
                        <a:t>     Gestational, NO CTRL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Not indicated</a:t>
                      </a:r>
                    </a:p>
                    <a:p>
                      <a:r>
                        <a:rPr lang="en-US" dirty="0"/>
                        <a:t>Early term/term</a:t>
                      </a:r>
                    </a:p>
                    <a:p>
                      <a:r>
                        <a:rPr lang="en-US" dirty="0"/>
                        <a:t>Late preterm/early term</a:t>
                      </a:r>
                    </a:p>
                    <a:p>
                      <a:r>
                        <a:rPr lang="en-US" dirty="0"/>
                        <a:t>Not indicated</a:t>
                      </a:r>
                    </a:p>
                    <a:p>
                      <a:r>
                        <a:rPr lang="en-US" dirty="0"/>
                        <a:t>Late preterm/early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37 0/7 – 39 6/7 </a:t>
                      </a:r>
                      <a:r>
                        <a:rPr lang="en-US" sz="1100" dirty="0"/>
                        <a:t>weeks gestation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Individualized</a:t>
                      </a:r>
                      <a:endParaRPr lang="en-US" sz="11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Individualized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6119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716C55-0AD4-40B7-B286-CDA202BB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ACOG… Recommendations for the Timing of Delivery</a:t>
            </a:r>
            <a:br>
              <a:rPr lang="en-US" sz="2400" dirty="0"/>
            </a:br>
            <a:r>
              <a:rPr lang="en-US" sz="2000" dirty="0"/>
              <a:t>Committee Opinion, Number 560, April 2013 (Reaffirmed 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120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A4C501-4B81-4DCF-8BD4-127BD53E1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96522"/>
              </p:ext>
            </p:extLst>
          </p:nvPr>
        </p:nvGraphicFramePr>
        <p:xfrm>
          <a:off x="2592924" y="2119841"/>
          <a:ext cx="891168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79214">
                  <a:extLst>
                    <a:ext uri="{9D8B030D-6E8A-4147-A177-3AD203B41FA5}">
                      <a16:colId xmlns:a16="http://schemas.microsoft.com/office/drawing/2014/main" val="1547798054"/>
                    </a:ext>
                  </a:extLst>
                </a:gridCol>
                <a:gridCol w="2861910">
                  <a:extLst>
                    <a:ext uri="{9D8B030D-6E8A-4147-A177-3AD203B41FA5}">
                      <a16:colId xmlns:a16="http://schemas.microsoft.com/office/drawing/2014/main" val="98699205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469643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Suggested Specific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7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Obstetric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0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PPROM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preterm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 0/7 </a:t>
                      </a:r>
                      <a:r>
                        <a:rPr lang="en-US" sz="1100" dirty="0"/>
                        <a:t>weeks gestation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479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F716C55-0AD4-40B7-B286-CDA202BB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ACOG… Recommendations for the Timing of Delivery</a:t>
            </a:r>
            <a:br>
              <a:rPr lang="en-US" sz="2400" dirty="0"/>
            </a:br>
            <a:r>
              <a:rPr lang="en-US" sz="2000" dirty="0"/>
              <a:t>Committee Opinion, Number 560, April 2013 (Reaffirmed 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14300-95EB-4FA8-A862-77CEF04D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36" y="678656"/>
            <a:ext cx="8710431" cy="492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588E4-6D46-48F3-B898-52FB5D374D6C}"/>
              </a:ext>
            </a:extLst>
          </p:cNvPr>
          <p:cNvSpPr txBox="1"/>
          <p:nvPr/>
        </p:nvSpPr>
        <p:spPr>
          <a:xfrm>
            <a:off x="3896288" y="5686425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Cesarean Delivery by Gestational 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B4668-CEBF-4B64-AEAF-0D7785845B0B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National Vital Statistics Report. Births: Final Data for 2015, Volume 66, Number 1.</a:t>
            </a:r>
          </a:p>
        </p:txBody>
      </p:sp>
    </p:spTree>
    <p:extLst>
      <p:ext uri="{BB962C8B-B14F-4D97-AF65-F5344CB8AC3E}">
        <p14:creationId xmlns:p14="http://schemas.microsoft.com/office/powerpoint/2010/main" val="333586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9AFB4-1D7E-44D8-93E6-11C648D72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1213" r="866" b="1636"/>
          <a:stretch/>
        </p:blipFill>
        <p:spPr>
          <a:xfrm>
            <a:off x="1450182" y="185736"/>
            <a:ext cx="9251156" cy="642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5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37083-EEAF-4F58-B564-ECF27EE2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0"/>
          <a:stretch/>
        </p:blipFill>
        <p:spPr>
          <a:xfrm>
            <a:off x="2345531" y="704850"/>
            <a:ext cx="7469982" cy="544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4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3952-F71B-4F64-898B-25EA132D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Archaic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095B-4103-4012-BDBD-61ADC2DC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Accubation… childbirth</a:t>
            </a:r>
          </a:p>
          <a:p>
            <a:r>
              <a:rPr lang="en-US" sz="2000" dirty="0"/>
              <a:t>Child Bed Fever… Infection (in the mother) following child birth</a:t>
            </a:r>
          </a:p>
          <a:p>
            <a:r>
              <a:rPr lang="en-US" sz="2000" dirty="0"/>
              <a:t>Confinement… period of labor and delivery of the infant</a:t>
            </a:r>
          </a:p>
          <a:p>
            <a:r>
              <a:rPr lang="en-US" sz="2000" dirty="0"/>
              <a:t>Corruption… Infection</a:t>
            </a:r>
          </a:p>
          <a:p>
            <a:r>
              <a:rPr lang="en-US" sz="2000" dirty="0"/>
              <a:t>Infant Child… stillborn or sudden infant death syndrome</a:t>
            </a:r>
          </a:p>
          <a:p>
            <a:r>
              <a:rPr lang="en-US" sz="2000" dirty="0"/>
              <a:t>Lying In… time of delivery of infant</a:t>
            </a:r>
          </a:p>
          <a:p>
            <a:r>
              <a:rPr lang="en-US" sz="2000" dirty="0"/>
              <a:t>Near Term Infants… unrecognized as premature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90F23-017B-4978-B20B-BDCB49568913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http://freepages.rootsweb.ancestry.com/~wakefield/definitions/defmedic.html</a:t>
            </a:r>
          </a:p>
        </p:txBody>
      </p:sp>
    </p:spTree>
    <p:extLst>
      <p:ext uri="{BB962C8B-B14F-4D97-AF65-F5344CB8AC3E}">
        <p14:creationId xmlns:p14="http://schemas.microsoft.com/office/powerpoint/2010/main" val="1980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3952-F71B-4F64-898B-25EA132D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 Infants…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095B-4103-4012-BDBD-61ADC2DC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NOW recognized as premature</a:t>
            </a:r>
          </a:p>
          <a:p>
            <a:endParaRPr lang="en-US" sz="2400" u="sng" dirty="0"/>
          </a:p>
          <a:p>
            <a:r>
              <a:rPr lang="en-US" sz="2400" u="sng" dirty="0"/>
              <a:t>underestimated for morbidity and mortality</a:t>
            </a:r>
          </a:p>
        </p:txBody>
      </p:sp>
    </p:spTree>
    <p:extLst>
      <p:ext uri="{BB962C8B-B14F-4D97-AF65-F5344CB8AC3E}">
        <p14:creationId xmlns:p14="http://schemas.microsoft.com/office/powerpoint/2010/main" val="417031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8477B8-7E42-4871-86FC-7B15C7640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25655"/>
              </p:ext>
            </p:extLst>
          </p:nvPr>
        </p:nvGraphicFramePr>
        <p:xfrm>
          <a:off x="2592925" y="2240885"/>
          <a:ext cx="9405623" cy="360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4755">
                  <a:extLst>
                    <a:ext uri="{9D8B030D-6E8A-4147-A177-3AD203B41FA5}">
                      <a16:colId xmlns:a16="http://schemas.microsoft.com/office/drawing/2014/main" val="1269087897"/>
                    </a:ext>
                  </a:extLst>
                </a:gridCol>
                <a:gridCol w="1925217">
                  <a:extLst>
                    <a:ext uri="{9D8B030D-6E8A-4147-A177-3AD203B41FA5}">
                      <a16:colId xmlns:a16="http://schemas.microsoft.com/office/drawing/2014/main" val="3950673144"/>
                    </a:ext>
                  </a:extLst>
                </a:gridCol>
                <a:gridCol w="1925217">
                  <a:extLst>
                    <a:ext uri="{9D8B030D-6E8A-4147-A177-3AD203B41FA5}">
                      <a16:colId xmlns:a16="http://schemas.microsoft.com/office/drawing/2014/main" val="838419035"/>
                    </a:ext>
                  </a:extLst>
                </a:gridCol>
                <a:gridCol w="1925217">
                  <a:extLst>
                    <a:ext uri="{9D8B030D-6E8A-4147-A177-3AD203B41FA5}">
                      <a16:colId xmlns:a16="http://schemas.microsoft.com/office/drawing/2014/main" val="726326257"/>
                    </a:ext>
                  </a:extLst>
                </a:gridCol>
                <a:gridCol w="1925217">
                  <a:extLst>
                    <a:ext uri="{9D8B030D-6E8A-4147-A177-3AD203B41FA5}">
                      <a16:colId xmlns:a16="http://schemas.microsoft.com/office/drawing/2014/main" val="878761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Gestational Age (weeks)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Neonatal Mortality Rate</a:t>
                      </a:r>
                    </a:p>
                    <a:p>
                      <a:pPr algn="ctr"/>
                      <a:r>
                        <a:rPr lang="en-US" dirty="0"/>
                        <a:t>(1-7 days)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Infant Mortality Rate</a:t>
                      </a:r>
                    </a:p>
                    <a:p>
                      <a:pPr algn="ctr"/>
                      <a:r>
                        <a:rPr lang="en-US" dirty="0"/>
                        <a:t>(1-365 days)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1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Mortality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2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9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6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7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9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6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6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90471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72B4D898-6DC8-4445-814B-96FAC271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Late Preterm Infants… Mortality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872BF0-C112-4EEE-B3B3-B93316FB9AE6}"/>
              </a:ext>
            </a:extLst>
          </p:cNvPr>
          <p:cNvSpPr/>
          <p:nvPr/>
        </p:nvSpPr>
        <p:spPr>
          <a:xfrm>
            <a:off x="5995035" y="618357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Ramachandrappa, Ashwin; Jain, Lucky. The Late Preterm Infant. Fanaroff and Martin's Neonatal-Perinatal Medicine. January 1, 2015. Pages 577-591.</a:t>
            </a:r>
          </a:p>
          <a:p>
            <a:r>
              <a:rPr lang="en-US" sz="1000" dirty="0"/>
              <a:t>Adapted from Young PC, et al. Mortality of late-preterm (near-term) newborns in Utah. </a:t>
            </a:r>
            <a:r>
              <a:rPr lang="en-US" sz="1000" i="1" dirty="0"/>
              <a:t>Pediatrics. </a:t>
            </a:r>
            <a:r>
              <a:rPr lang="en-US" sz="1000" dirty="0"/>
              <a:t>2007;119:e659.</a:t>
            </a:r>
          </a:p>
        </p:txBody>
      </p:sp>
    </p:spTree>
    <p:extLst>
      <p:ext uri="{BB962C8B-B14F-4D97-AF65-F5344CB8AC3E}">
        <p14:creationId xmlns:p14="http://schemas.microsoft.com/office/powerpoint/2010/main" val="336154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012B-703F-4AEA-B043-EE1B3FA0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2F1D-7377-42FD-A99F-0FBB2242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Delivery at 34 0/7 weeks to 36 6/7 weeks </a:t>
            </a:r>
            <a:r>
              <a:rPr lang="en-US" u="sng" dirty="0"/>
              <a:t>compared to 39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fold </a:t>
            </a:r>
            <a:r>
              <a:rPr lang="en-US" dirty="0">
                <a:sym typeface="Wingdings" panose="05000000000000000000" pitchFamily="2" charset="2"/>
              </a:rPr>
              <a:t> </a:t>
            </a:r>
            <a:r>
              <a:rPr lang="en-US" dirty="0"/>
              <a:t>in morbidity (22% vs 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 to 14-fold </a:t>
            </a:r>
            <a:r>
              <a:rPr lang="en-US" dirty="0">
                <a:sym typeface="Wingdings" panose="05000000000000000000" pitchFamily="2" charset="2"/>
              </a:rPr>
              <a:t> </a:t>
            </a:r>
            <a:r>
              <a:rPr lang="en-US" dirty="0"/>
              <a:t>in morbidity with other known risk factors (i.e. maternal hypertension, diabetes, infections, maternal chronic disorders, antepartum hemorrhage)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birth hospital stay (8.8 vs 2.2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10 fold  </a:t>
            </a:r>
            <a:r>
              <a:rPr lang="en-US" dirty="0"/>
              <a:t>cost of care ($26,054 vs $2061)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3321-1630-4484-9849-9576DCF15D32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Late Preterm Infants. UpToDate.</a:t>
            </a:r>
          </a:p>
        </p:txBody>
      </p:sp>
    </p:spTree>
    <p:extLst>
      <p:ext uri="{BB962C8B-B14F-4D97-AF65-F5344CB8AC3E}">
        <p14:creationId xmlns:p14="http://schemas.microsoft.com/office/powerpoint/2010/main" val="170466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72ED-308A-465A-8829-80F934F4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A4E4-5656-4147-8770-86FB7A81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During birth hospitalization:</a:t>
            </a:r>
          </a:p>
          <a:p>
            <a:pPr lvl="1"/>
            <a:r>
              <a:rPr lang="en-US" sz="2000" dirty="0"/>
              <a:t>Temperature Instability</a:t>
            </a:r>
          </a:p>
          <a:p>
            <a:pPr lvl="1"/>
            <a:r>
              <a:rPr lang="en-US" sz="2000" dirty="0"/>
              <a:t>Respiratory Distress</a:t>
            </a:r>
          </a:p>
          <a:p>
            <a:pPr lvl="1"/>
            <a:r>
              <a:rPr lang="en-US" sz="2000" dirty="0"/>
              <a:t>Apnea</a:t>
            </a:r>
          </a:p>
          <a:p>
            <a:pPr lvl="1"/>
            <a:r>
              <a:rPr lang="en-US" sz="2000" dirty="0"/>
              <a:t>Sepsis</a:t>
            </a:r>
          </a:p>
          <a:p>
            <a:pPr lvl="1"/>
            <a:r>
              <a:rPr lang="en-US" sz="2000" dirty="0"/>
              <a:t>Hypoglycemia</a:t>
            </a:r>
          </a:p>
          <a:p>
            <a:pPr lvl="1"/>
            <a:r>
              <a:rPr lang="en-US" sz="2000" dirty="0"/>
              <a:t>Feeding Difficulties</a:t>
            </a:r>
          </a:p>
          <a:p>
            <a:pPr lvl="1"/>
            <a:r>
              <a:rPr lang="en-US" sz="2000" dirty="0"/>
              <a:t>Hyperbilirubinemia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C7E88-DE62-411A-8A8A-7D39A41C2626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Late Preterm Infants. UpToDate.</a:t>
            </a:r>
          </a:p>
        </p:txBody>
      </p:sp>
    </p:spTree>
    <p:extLst>
      <p:ext uri="{BB962C8B-B14F-4D97-AF65-F5344CB8AC3E}">
        <p14:creationId xmlns:p14="http://schemas.microsoft.com/office/powerpoint/2010/main" val="246245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72ED-308A-465A-8829-80F934F4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A4E4-5656-4147-8770-86FB7A81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Long-term morbidity:</a:t>
            </a:r>
          </a:p>
          <a:p>
            <a:pPr lvl="1"/>
            <a:r>
              <a:rPr lang="en-US" sz="2000" dirty="0"/>
              <a:t>Neurodevelopmental outcome</a:t>
            </a:r>
          </a:p>
          <a:p>
            <a:pPr lvl="1"/>
            <a:r>
              <a:rPr lang="en-US" sz="2000" dirty="0"/>
              <a:t>Failure to Thrive?</a:t>
            </a:r>
          </a:p>
          <a:p>
            <a:pPr lvl="1"/>
            <a:r>
              <a:rPr lang="en-US" sz="2000" dirty="0"/>
              <a:t>Respiratory outcome?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CB5E1-AA2E-49F6-A981-64ACCC3B2CAE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Late Preterm Infants. UpToDate.</a:t>
            </a:r>
          </a:p>
        </p:txBody>
      </p:sp>
    </p:spTree>
    <p:extLst>
      <p:ext uri="{BB962C8B-B14F-4D97-AF65-F5344CB8AC3E}">
        <p14:creationId xmlns:p14="http://schemas.microsoft.com/office/powerpoint/2010/main" val="166077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AB76-63C3-4B51-9AE9-7DEE401B5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Temperature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615AE-BA27-4976-9950-4F54C8F9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insufficient brown fat for nonshivering thermogenesis</a:t>
            </a:r>
          </a:p>
          <a:p>
            <a:r>
              <a:rPr lang="en-US" dirty="0"/>
              <a:t>large surface area compared with body mass</a:t>
            </a:r>
          </a:p>
          <a:p>
            <a:r>
              <a:rPr lang="en-US" dirty="0"/>
              <a:t>deficient subcutaneous fat and nonkeratinized thin skin</a:t>
            </a:r>
          </a:p>
          <a:p>
            <a:r>
              <a:rPr lang="en-US" dirty="0"/>
              <a:t>less ability to maintain flexion of extremities</a:t>
            </a:r>
          </a:p>
          <a:p>
            <a:r>
              <a:rPr lang="en-US" dirty="0"/>
              <a:t>underdeveloped response of the temperature sensors in the posterior hypothalamus… release thermogenic hormones (thyroxine and norepinephrine)</a:t>
            </a:r>
          </a:p>
          <a:p>
            <a:r>
              <a:rPr lang="en-US" dirty="0"/>
              <a:t>more frequent delivery-room interventions… impede strategies to prevent heat loss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8AB8D-5F7F-4FEB-B640-6C8D5CF9AA7B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Agren, J. The Thermal Environment of the Intensive Care Nursery.  Fanaroff and Martin’s Neonatal-Perinatal Medicine.</a:t>
            </a:r>
          </a:p>
        </p:txBody>
      </p:sp>
    </p:spTree>
    <p:extLst>
      <p:ext uri="{BB962C8B-B14F-4D97-AF65-F5344CB8AC3E}">
        <p14:creationId xmlns:p14="http://schemas.microsoft.com/office/powerpoint/2010/main" val="351967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8AD5-8027-4C9F-BCC3-592547E1D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Delivery room temperature is ≥ 24 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</a:p>
          <a:p>
            <a:pPr lvl="1"/>
            <a:r>
              <a:rPr lang="en-US" sz="2000" dirty="0"/>
              <a:t>infant should be wiped and placed on the mother’s chest</a:t>
            </a:r>
          </a:p>
          <a:p>
            <a:pPr lvl="1"/>
            <a:r>
              <a:rPr lang="en-US" sz="2000" dirty="0"/>
              <a:t>covered with a cap and blanket</a:t>
            </a:r>
          </a:p>
          <a:p>
            <a:pPr lvl="1"/>
            <a:r>
              <a:rPr lang="en-US" sz="2000" dirty="0"/>
              <a:t>uninterrupted conductive heat support through skin-to-skin care is required to maintain thermal balance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258BD9-BA7E-4A4C-AAFB-CCD024B1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Temperature instability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C34F1-2121-46FF-8CA8-1A62ED27C858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Agren, J. The Thermal Environment of the Intensive Care Nursery.  Fanaroff and Martin’s Neonatal-Perinatal Medicine.</a:t>
            </a:r>
          </a:p>
        </p:txBody>
      </p:sp>
    </p:spTree>
    <p:extLst>
      <p:ext uri="{BB962C8B-B14F-4D97-AF65-F5344CB8AC3E}">
        <p14:creationId xmlns:p14="http://schemas.microsoft.com/office/powerpoint/2010/main" val="338586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258BD9-BA7E-4A4C-AAFB-CCD024B1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Extremely Preterm… Skin-to-Skin Care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4E7717-0CFC-41ED-B839-2BAFD018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654750"/>
            <a:ext cx="7254240" cy="443944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509A52-0ACE-4ACE-A0B3-4341AEA938EC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Agren, J. The Thermal Environment of the Intensive Care Nursery.  Fanaroff and Martin’s Neonatal-Perinatal Medicine.</a:t>
            </a:r>
          </a:p>
        </p:txBody>
      </p:sp>
    </p:spTree>
    <p:extLst>
      <p:ext uri="{BB962C8B-B14F-4D97-AF65-F5344CB8AC3E}">
        <p14:creationId xmlns:p14="http://schemas.microsoft.com/office/powerpoint/2010/main" val="12608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074FA-8F91-4FF0-ADE4-5BF66982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90" y="226186"/>
            <a:ext cx="8809983" cy="6250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01E64-9F3D-4227-8FC0-88A92EFF55D9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Trends in Infant Mortality in the United States, 2005-2014. NCHS Data brief, No. 279, March 2017.</a:t>
            </a:r>
          </a:p>
        </p:txBody>
      </p:sp>
    </p:spTree>
    <p:extLst>
      <p:ext uri="{BB962C8B-B14F-4D97-AF65-F5344CB8AC3E}">
        <p14:creationId xmlns:p14="http://schemas.microsoft.com/office/powerpoint/2010/main" val="36530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Greater risk of respiratory failure:</a:t>
            </a:r>
          </a:p>
          <a:p>
            <a:pPr lvl="1"/>
            <a:r>
              <a:rPr lang="en-US" sz="2000" dirty="0"/>
              <a:t>Respiratory Distress Syndrome (RDS)</a:t>
            </a:r>
          </a:p>
          <a:p>
            <a:pPr lvl="1"/>
            <a:r>
              <a:rPr lang="en-US" sz="2000" dirty="0"/>
              <a:t>Transient Tachypnea of the Newborn (TTN)</a:t>
            </a:r>
          </a:p>
          <a:p>
            <a:pPr lvl="1"/>
            <a:r>
              <a:rPr lang="en-US" sz="2000" dirty="0"/>
              <a:t>Hypoxic Respiratory Failure or Persistent Pulmonary Hypertension of the newborn (PPHN)</a:t>
            </a:r>
          </a:p>
          <a:p>
            <a:pPr lvl="1"/>
            <a:r>
              <a:rPr lang="en-US" sz="2000" dirty="0"/>
              <a:t>Pneumonia</a:t>
            </a:r>
          </a:p>
          <a:p>
            <a:pPr lvl="1"/>
            <a:r>
              <a:rPr lang="en-US" sz="2000" dirty="0"/>
              <a:t>Apnea of Prematurity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366526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30F760-6A14-4137-9112-3FDFA24776CA}"/>
              </a:ext>
            </a:extLst>
          </p:cNvPr>
          <p:cNvSpPr txBox="1">
            <a:spLocks/>
          </p:cNvSpPr>
          <p:nvPr/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Late Preterm… Respiratory Distress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924" y="2143126"/>
            <a:ext cx="8911687" cy="395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199F7-179C-496F-85F0-83C7375E1667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Engle WA, Kominiarek MA. Late Preterm Infants, Early Term Infants, and Timing of Elective Deliveries. Clin Perinatol 2008; 35; 325 – 341. </a:t>
            </a:r>
          </a:p>
        </p:txBody>
      </p:sp>
    </p:spTree>
    <p:extLst>
      <p:ext uri="{BB962C8B-B14F-4D97-AF65-F5344CB8AC3E}">
        <p14:creationId xmlns:p14="http://schemas.microsoft.com/office/powerpoint/2010/main" val="280889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Respiratory Distress Syndrome (RDS)</a:t>
            </a:r>
          </a:p>
          <a:p>
            <a:pPr lvl="1"/>
            <a:r>
              <a:rPr lang="en-US" sz="2000" dirty="0"/>
              <a:t>13-fold </a:t>
            </a:r>
            <a:r>
              <a:rPr lang="en-US" sz="2000" dirty="0">
                <a:sym typeface="Wingdings" panose="05000000000000000000" pitchFamily="2" charset="2"/>
              </a:rPr>
              <a:t> compared with infants born at 37 to 40 weeks gestation (5.2% vs 0.4%)</a:t>
            </a:r>
          </a:p>
          <a:p>
            <a:pPr lvl="1"/>
            <a:r>
              <a:rPr lang="en-US" sz="2000" dirty="0"/>
              <a:t>most common cause of respiratory morbidity</a:t>
            </a:r>
          </a:p>
          <a:p>
            <a:pPr lvl="1"/>
            <a:r>
              <a:rPr lang="en-US" sz="2000" dirty="0"/>
              <a:t>quantitative and/or qualitative deficiency of pulmonary surfactant superimposed on cardiorespiratory immaturity</a:t>
            </a:r>
          </a:p>
          <a:p>
            <a:pPr lvl="2"/>
            <a:r>
              <a:rPr lang="en-US" sz="1800" dirty="0"/>
              <a:t>35 weeks gestation there is a significant surge in surfactant pool size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541DFD-7AE2-4DAD-AC2D-D02CEF9F5FDF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1003154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9AD1D-0402-4D7F-88C9-EEF974AC0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84" y="239165"/>
            <a:ext cx="6987540" cy="6375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96392" y="239165"/>
            <a:ext cx="588328" cy="2389735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C29E8-A410-4BF3-BEBA-570AF995974A}"/>
              </a:ext>
            </a:extLst>
          </p:cNvPr>
          <p:cNvSpPr/>
          <p:nvPr/>
        </p:nvSpPr>
        <p:spPr>
          <a:xfrm>
            <a:off x="9636124" y="5444650"/>
            <a:ext cx="22875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Lung Development and Maturation</a:t>
            </a:r>
          </a:p>
          <a:p>
            <a:r>
              <a:rPr lang="en-US" sz="1000" dirty="0"/>
              <a:t>Fanaroff and Martin's Neonatal-Perinatal Medicine. </a:t>
            </a:r>
          </a:p>
          <a:p>
            <a:r>
              <a:rPr lang="en-US" sz="1000" dirty="0"/>
              <a:t>Kallapur, Suhas G.; Jobe, Alan H.. Published January 1, 2015. Pages 1042-1059. © 2015</a:t>
            </a:r>
          </a:p>
        </p:txBody>
      </p:sp>
    </p:spTree>
    <p:extLst>
      <p:ext uri="{BB962C8B-B14F-4D97-AF65-F5344CB8AC3E}">
        <p14:creationId xmlns:p14="http://schemas.microsoft.com/office/powerpoint/2010/main" val="15263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Transient Tachypnea of the Newborn (TTN)</a:t>
            </a:r>
          </a:p>
          <a:p>
            <a:pPr lvl="1"/>
            <a:r>
              <a:rPr lang="en-US" sz="2000" dirty="0"/>
              <a:t>incidence of 4%</a:t>
            </a:r>
          </a:p>
          <a:p>
            <a:pPr lvl="1"/>
            <a:r>
              <a:rPr lang="en-US" sz="2000" dirty="0"/>
              <a:t>second most common cause of respiratory morbidity</a:t>
            </a:r>
          </a:p>
          <a:p>
            <a:pPr lvl="1"/>
            <a:r>
              <a:rPr lang="en-US" sz="2000" dirty="0"/>
              <a:t>lack of timely clearance of pulmonary fluid from alveolar airspaces</a:t>
            </a:r>
          </a:p>
          <a:p>
            <a:pPr lvl="1"/>
            <a:r>
              <a:rPr lang="en-US" sz="2000" dirty="0"/>
              <a:t>increased risk in infants born without active labor or by elective cesarean section</a:t>
            </a:r>
          </a:p>
          <a:p>
            <a:pPr lvl="2"/>
            <a:r>
              <a:rPr lang="en-US" sz="1600" dirty="0"/>
              <a:t>Starling forces</a:t>
            </a:r>
          </a:p>
          <a:p>
            <a:pPr lvl="2"/>
            <a:r>
              <a:rPr lang="en-US" sz="1600" dirty="0"/>
              <a:t>Vaginal squeeze during delivery</a:t>
            </a:r>
          </a:p>
          <a:p>
            <a:pPr lvl="2"/>
            <a:r>
              <a:rPr lang="en-US" sz="1600" dirty="0"/>
              <a:t>ENaCs (epithelial sodium channels)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0CF9E-5385-442E-B724-3D9AD4577E1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3733695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Hypoxic Respiratory Failure or Persistent Pulmonary Hypertension of the newborn (PPHN)</a:t>
            </a:r>
          </a:p>
          <a:p>
            <a:pPr lvl="1"/>
            <a:r>
              <a:rPr lang="en-US" sz="2000" dirty="0"/>
              <a:t>more likely to occur in infants born at 34 to 37 weeks gestation who develop RDS compared with infants born at 32 weeks gestation</a:t>
            </a:r>
          </a:p>
          <a:p>
            <a:pPr lvl="1"/>
            <a:r>
              <a:rPr lang="en-US" sz="2000" dirty="0"/>
              <a:t>may require therapies like high frequency ventilation, nitric oxide, and ECMO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8911B-AFEB-4842-9D8D-B892A5CEB1DF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942282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Pneumonia</a:t>
            </a:r>
          </a:p>
          <a:p>
            <a:pPr lvl="1"/>
            <a:r>
              <a:rPr lang="en-US" sz="2000" dirty="0"/>
              <a:t>15-fold </a:t>
            </a:r>
            <a:r>
              <a:rPr lang="en-US" sz="2000" dirty="0">
                <a:sym typeface="Wingdings" panose="05000000000000000000" pitchFamily="2" charset="2"/>
              </a:rPr>
              <a:t> in infants born at 34 weeks gestation compared with infants born at 39 weeks gestation (1.5% vs 0.1%)</a:t>
            </a:r>
          </a:p>
          <a:p>
            <a:pPr lvl="1"/>
            <a:r>
              <a:rPr lang="en-US" sz="2000" dirty="0"/>
              <a:t>fetal infection as an underlying cause of preterm delivery predisposes late preterm infants to sepsis and pulmonary infection</a:t>
            </a:r>
          </a:p>
          <a:p>
            <a:pPr lvl="1"/>
            <a:r>
              <a:rPr lang="en-US" sz="2000" dirty="0"/>
              <a:t>mechanical ventilation can injure the immature lung further and increase the risk of pulmonary infections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8911B-AFEB-4842-9D8D-B892A5CEB1DF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754187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Respiratory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Apnea of Prematurity</a:t>
            </a:r>
          </a:p>
          <a:p>
            <a:pPr lvl="1"/>
            <a:r>
              <a:rPr lang="en-US" sz="2000" dirty="0"/>
              <a:t>10% have significant apnea of prematurity with frequent delays in establishing coordination of feeding and breathing</a:t>
            </a:r>
          </a:p>
          <a:p>
            <a:pPr lvl="1"/>
            <a:r>
              <a:rPr lang="en-US" sz="2000" dirty="0"/>
              <a:t>more susceptible to bradycardia due to a significantly less mature parasympathetic nervous system</a:t>
            </a:r>
          </a:p>
          <a:p>
            <a:pPr lvl="1"/>
            <a:endParaRPr lang="en-US" sz="2000" dirty="0"/>
          </a:p>
          <a:p>
            <a:r>
              <a:rPr lang="en-US" sz="2400" dirty="0"/>
              <a:t>Obstructive and Mixed Apnea</a:t>
            </a:r>
          </a:p>
          <a:p>
            <a:pPr lvl="1"/>
            <a:r>
              <a:rPr lang="en-US" sz="2000" dirty="0"/>
              <a:t>highly compliant chest wall</a:t>
            </a:r>
          </a:p>
          <a:p>
            <a:pPr lvl="1"/>
            <a:r>
              <a:rPr lang="en-US" sz="2000" dirty="0"/>
              <a:t>upper airways that tend to collapse when the diaphragm contracts</a:t>
            </a:r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8911B-AFEB-4842-9D8D-B892A5CEB1DF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83546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Immunologic immaturity and Infections</a:t>
            </a:r>
          </a:p>
          <a:p>
            <a:pPr lvl="1"/>
            <a:r>
              <a:rPr lang="en-US" sz="2000" dirty="0"/>
              <a:t>higher rate of early-onset sepsis and health care associated infections</a:t>
            </a:r>
          </a:p>
          <a:p>
            <a:pPr lvl="1"/>
            <a:r>
              <a:rPr lang="en-US" sz="2000" dirty="0"/>
              <a:t>gestational age-related decreases in complement levels</a:t>
            </a:r>
          </a:p>
          <a:p>
            <a:pPr lvl="1"/>
            <a:r>
              <a:rPr lang="en-US" sz="2000" dirty="0"/>
              <a:t>reduced levels of IgG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663543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Hypoglycemia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290"/>
          </a:xfrm>
        </p:spPr>
        <p:txBody>
          <a:bodyPr>
            <a:normAutofit/>
          </a:bodyPr>
          <a:lstStyle/>
          <a:p>
            <a:r>
              <a:rPr lang="en-US" sz="2400" dirty="0"/>
              <a:t>Glucose Homeostasis</a:t>
            </a:r>
          </a:p>
          <a:p>
            <a:pPr lvl="1"/>
            <a:r>
              <a:rPr lang="en-US" sz="2000" dirty="0"/>
              <a:t>10% to 15% experience an episode of hypoglycemia</a:t>
            </a:r>
          </a:p>
          <a:p>
            <a:pPr lvl="1"/>
            <a:r>
              <a:rPr lang="en-US" sz="2000" dirty="0"/>
              <a:t>reduced glycogen stores and low activity of key gluconeogenic and glycolytic enzymes</a:t>
            </a:r>
          </a:p>
          <a:p>
            <a:pPr lvl="1"/>
            <a:r>
              <a:rPr lang="en-US" sz="2000" dirty="0"/>
              <a:t>risk of hypoglycemia is increased when:</a:t>
            </a:r>
          </a:p>
          <a:p>
            <a:pPr lvl="2"/>
            <a:r>
              <a:rPr lang="en-US" sz="1800" dirty="0"/>
              <a:t>there are increased energy demands (eg sepsis, hypoxia, and cold stress)</a:t>
            </a:r>
          </a:p>
          <a:p>
            <a:pPr lvl="2"/>
            <a:r>
              <a:rPr lang="en-US" sz="1800" dirty="0"/>
              <a:t>enteral intake is inadequate (eg abnormal suck and swallow or feeding intolerance)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compensatory mechanisms responsible for protecting the brain from hypoglycemic injury are not entirely in place until term </a:t>
            </a:r>
            <a:r>
              <a:rPr lang="en-US" sz="1100" dirty="0">
                <a:solidFill>
                  <a:schemeClr val="tx1"/>
                </a:solidFill>
              </a:rPr>
              <a:t>(Garg &amp; Devaskar, 2006)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334561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28D42-1919-48D5-B0EA-EAF8FC230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80" y="250428"/>
            <a:ext cx="8392407" cy="62209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690C57-ED7A-4591-9525-620948072E49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Trends in Infant Mortality in the United States, 2005-2014. NCHS Data brief, No. 279, March 2017.</a:t>
            </a:r>
          </a:p>
        </p:txBody>
      </p:sp>
    </p:spTree>
    <p:extLst>
      <p:ext uri="{BB962C8B-B14F-4D97-AF65-F5344CB8AC3E}">
        <p14:creationId xmlns:p14="http://schemas.microsoft.com/office/powerpoint/2010/main" val="36502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Feeding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2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Gastrointestinal Immaturity and Feeding</a:t>
            </a:r>
          </a:p>
          <a:p>
            <a:pPr lvl="1"/>
            <a:r>
              <a:rPr lang="en-US" sz="2000" dirty="0"/>
              <a:t>difficulty in coordinating suck and swallowing</a:t>
            </a:r>
          </a:p>
          <a:p>
            <a:pPr lvl="2"/>
            <a:r>
              <a:rPr lang="en-US" sz="1800" dirty="0"/>
              <a:t>immature orobuccal coordination</a:t>
            </a:r>
          </a:p>
          <a:p>
            <a:pPr lvl="2"/>
            <a:r>
              <a:rPr lang="en-US" sz="1800" dirty="0"/>
              <a:t>Immature deglutination mechanisms</a:t>
            </a:r>
          </a:p>
          <a:p>
            <a:pPr lvl="1"/>
            <a:r>
              <a:rPr lang="en-US" sz="2000" dirty="0"/>
              <a:t>difficulty establishing and maintaining adequate breastfeeding</a:t>
            </a:r>
          </a:p>
          <a:p>
            <a:pPr lvl="2"/>
            <a:r>
              <a:rPr lang="en-US" sz="1800" dirty="0"/>
              <a:t>mild oromotor hypotonia, rapid fatigue, cold stress and general lack of strength</a:t>
            </a:r>
          </a:p>
          <a:p>
            <a:pPr lvl="1"/>
            <a:r>
              <a:rPr lang="en-US" sz="2000" dirty="0"/>
              <a:t>higher frequency of GE Reflux further reducing food intake</a:t>
            </a:r>
          </a:p>
          <a:p>
            <a:pPr lvl="2"/>
            <a:r>
              <a:rPr lang="en-US" sz="1800" dirty="0"/>
              <a:t>immature peristaltic functions… 38 weeks when myenteric muscle contractions are present</a:t>
            </a:r>
          </a:p>
          <a:p>
            <a:pPr lvl="2"/>
            <a:r>
              <a:rPr lang="en-US" sz="1800" dirty="0"/>
              <a:t>Immature sphincter controls in the esophagus, stomach and intestines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762845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>
            <a:extLst>
              <a:ext uri="{FF2B5EF4-FFF2-40B4-BE49-F238E27FC236}">
                <a16:creationId xmlns:a16="http://schemas.microsoft.com/office/drawing/2014/main" id="{D1696A7F-F3D2-4715-9BBD-2DAABB6D0A8D}"/>
              </a:ext>
            </a:extLst>
          </p:cNvPr>
          <p:cNvGrpSpPr>
            <a:grpSpLocks/>
          </p:cNvGrpSpPr>
          <p:nvPr/>
        </p:nvGrpSpPr>
        <p:grpSpPr bwMode="auto">
          <a:xfrm>
            <a:off x="2194560" y="358140"/>
            <a:ext cx="7940040" cy="6202680"/>
            <a:chOff x="2352" y="480"/>
            <a:chExt cx="1733" cy="1248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7E76F9F-78B6-4414-B1BC-6C8769BEB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b="75461"/>
            <a:stretch>
              <a:fillRect/>
            </a:stretch>
          </p:blipFill>
          <p:spPr bwMode="auto">
            <a:xfrm>
              <a:off x="2352" y="480"/>
              <a:ext cx="1733" cy="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9D515C67-7E2A-4866-95DA-F0C15EAFC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t="80675"/>
            <a:stretch>
              <a:fillRect/>
            </a:stretch>
          </p:blipFill>
          <p:spPr bwMode="auto">
            <a:xfrm>
              <a:off x="2352" y="1172"/>
              <a:ext cx="1733" cy="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749E186-C5F6-4DE0-98A3-4167B251E33E}"/>
              </a:ext>
            </a:extLst>
          </p:cNvPr>
          <p:cNvSpPr/>
          <p:nvPr/>
        </p:nvSpPr>
        <p:spPr>
          <a:xfrm>
            <a:off x="7566660" y="358140"/>
            <a:ext cx="723900" cy="3329940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Hyperbilirubinemia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Hepatic immaturity and Hyperbilirubinemia</a:t>
            </a:r>
          </a:p>
          <a:p>
            <a:pPr lvl="1"/>
            <a:r>
              <a:rPr lang="en-US" sz="2000" dirty="0"/>
              <a:t>occurs more commonly in late preterm infants due to developmental immaturity of the liver and feeding difficulties</a:t>
            </a:r>
          </a:p>
          <a:p>
            <a:pPr lvl="2"/>
            <a:r>
              <a:rPr lang="en-US" sz="1800" dirty="0"/>
              <a:t>higher rates of bilirubin production with shortened RBC life span</a:t>
            </a:r>
          </a:p>
          <a:p>
            <a:pPr lvl="2"/>
            <a:r>
              <a:rPr lang="en-US" sz="1800" dirty="0"/>
              <a:t>decreased hepatic uptake and conjugation</a:t>
            </a:r>
          </a:p>
          <a:p>
            <a:pPr lvl="2"/>
            <a:r>
              <a:rPr lang="en-US" sz="1800" dirty="0"/>
              <a:t>increased enterohepatic circulation</a:t>
            </a:r>
          </a:p>
          <a:p>
            <a:pPr lvl="1"/>
            <a:r>
              <a:rPr lang="en-US" sz="2000" dirty="0"/>
              <a:t>”overly represented” in hospital readmissions and the Kernicterus registry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15489298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Long-term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Increased risk of:</a:t>
            </a:r>
          </a:p>
          <a:p>
            <a:pPr lvl="1"/>
            <a:r>
              <a:rPr lang="en-US" sz="2000" dirty="0"/>
              <a:t>neurologic impairments</a:t>
            </a:r>
          </a:p>
          <a:p>
            <a:pPr lvl="1"/>
            <a:r>
              <a:rPr lang="en-US" sz="2000" dirty="0"/>
              <a:t>developmental disabilities</a:t>
            </a:r>
          </a:p>
          <a:p>
            <a:pPr lvl="1"/>
            <a:r>
              <a:rPr lang="en-US" sz="2000" dirty="0"/>
              <a:t>school failure</a:t>
            </a:r>
          </a:p>
          <a:p>
            <a:pPr lvl="1"/>
            <a:r>
              <a:rPr lang="en-US" sz="2000" dirty="0"/>
              <a:t>behavioral and psychiatric problems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 algn="ctr">
              <a:buNone/>
            </a:pPr>
            <a:r>
              <a:rPr lang="en-US" sz="2400" i="1" u="sng" dirty="0"/>
              <a:t>“from infancy to adulthood”</a:t>
            </a:r>
            <a:endParaRPr lang="en-US" sz="2000" i="1" u="sng" dirty="0"/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Sahni, R, et al. Physiologic Underpinnings for Clinical Problems in Moderately Preterm and Late Preterm Infants. Clinics in Perinatology, 2013-12-01, Volume 40, Issue 4.</a:t>
            </a:r>
          </a:p>
        </p:txBody>
      </p:sp>
    </p:spTree>
    <p:extLst>
      <p:ext uri="{BB962C8B-B14F-4D97-AF65-F5344CB8AC3E}">
        <p14:creationId xmlns:p14="http://schemas.microsoft.com/office/powerpoint/2010/main" val="41583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05A8A-14B6-49C8-B9E0-18CC7B34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7" y="101709"/>
            <a:ext cx="10540794" cy="6297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9547F-134D-418A-A9FB-D96ABE5F2414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Vohr, B. Long-Term Outcomes of Moderately Preterm, Late Preterm, and Early Term Infants. Clinics in Perinatology, 2013-12-01, Volume 40, Issue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C012F-7CED-45F4-8B3E-7DECD1F4114E}"/>
              </a:ext>
            </a:extLst>
          </p:cNvPr>
          <p:cNvSpPr txBox="1"/>
          <p:nvPr/>
        </p:nvSpPr>
        <p:spPr>
          <a:xfrm>
            <a:off x="843487" y="6392465"/>
            <a:ext cx="462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MDI, Mental Developmental Index; PDI, Psychomotor Developmental Index; DAS, Differential Ability Scales</a:t>
            </a:r>
          </a:p>
        </p:txBody>
      </p:sp>
    </p:spTree>
    <p:extLst>
      <p:ext uri="{BB962C8B-B14F-4D97-AF65-F5344CB8AC3E}">
        <p14:creationId xmlns:p14="http://schemas.microsoft.com/office/powerpoint/2010/main" val="2714262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9547F-134D-418A-A9FB-D96ABE5F2414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Vohr, B. Long-Term Outcomes of Moderately Preterm, Late Preterm, and Early Term Infants. Clinics in Perinatology, 2013-12-01, Volume 40, Issue 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5BE25-6C8F-4C3C-8863-BE1B212C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241166"/>
            <a:ext cx="11452860" cy="6102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520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B9547F-134D-418A-A9FB-D96ABE5F2414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Vohr, B. Long-Term Outcomes of Moderately Preterm, Late Preterm, and Early Term Infants. Clinics in Perinatology, 2013-12-01, Volume 40, Issue 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73F67-079B-4984-B38C-91F18002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77227"/>
            <a:ext cx="11193779" cy="621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255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Neurodevelopment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F397-B51E-4C35-9C0F-87EBEB4A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significant proportion of brain growth, development and networking occurs during the last 6 weeks of gestation </a:t>
            </a:r>
            <a:r>
              <a:rPr lang="en-US" dirty="0">
                <a:solidFill>
                  <a:schemeClr val="tx1"/>
                </a:solidFill>
              </a:rPr>
              <a:t>(Adams-Chapman, 2006)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MRI studies… approximately 50% of the increase in cortical volume occurs between 34 and 40 weeks gestation </a:t>
            </a:r>
            <a:r>
              <a:rPr lang="en-US" dirty="0">
                <a:solidFill>
                  <a:schemeClr val="tx1"/>
                </a:solidFill>
              </a:rPr>
              <a:t>(Huppi et al., 1998)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brain size at 34-35 weeks is ~60% of term </a:t>
            </a:r>
            <a:r>
              <a:rPr lang="en-US" sz="1800" dirty="0">
                <a:solidFill>
                  <a:schemeClr val="tx1"/>
                </a:solidFill>
              </a:rPr>
              <a:t>(Ruju, T, 2006)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 is a period of accelerated cerebellar growth during late gestation, which slows down if interrupted by preterm birth </a:t>
            </a:r>
            <a:r>
              <a:rPr lang="en-US" dirty="0">
                <a:solidFill>
                  <a:schemeClr val="tx1"/>
                </a:solidFill>
              </a:rPr>
              <a:t>(Limperopoulos et al., 2005)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Jorgensen AM. Late Preterm Infants: Clinical Complications and Risk: Part Two of a Two-Part Series. Nursing for Women’s Health August/September 2008; 12(4); 319 – 331. </a:t>
            </a:r>
          </a:p>
        </p:txBody>
      </p:sp>
    </p:spTree>
    <p:extLst>
      <p:ext uri="{BB962C8B-B14F-4D97-AF65-F5344CB8AC3E}">
        <p14:creationId xmlns:p14="http://schemas.microsoft.com/office/powerpoint/2010/main" val="2086982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E8F2-A63A-458F-A8AB-FBAA4A60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Preterm… Neurodevelopment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65EEF-9143-457C-B0AD-76037A71CC53}"/>
              </a:ext>
            </a:extLst>
          </p:cNvPr>
          <p:cNvSpPr/>
          <p:nvPr/>
        </p:nvSpPr>
        <p:spPr>
          <a:xfrm>
            <a:off x="6010275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Kinney HC. The near-term (late preterm) human brain and risk for periventricular leukomalacia: a review. Semin Perinatol 2006; 30: 81 – 8.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40F47B-9865-41D4-B1E9-E760A760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161" y="1592581"/>
            <a:ext cx="5023830" cy="462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041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/>
          <a:lstStyle/>
          <a:p>
            <a:r>
              <a:rPr lang="en-US" b="1" dirty="0"/>
              <a:t>Term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Early Term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21230" y="3542664"/>
            <a:ext cx="6016752" cy="430887"/>
          </a:xfrm>
        </p:spPr>
        <p:txBody>
          <a:bodyPr/>
          <a:lstStyle/>
          <a:p>
            <a:r>
              <a:rPr lang="en-US" b="1" dirty="0"/>
              <a:t>Late Preterm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710576" y="5144313"/>
            <a:ext cx="6016752" cy="430887"/>
          </a:xfrm>
        </p:spPr>
        <p:txBody>
          <a:bodyPr/>
          <a:lstStyle/>
          <a:p>
            <a:r>
              <a:rPr lang="en-US" b="1" dirty="0"/>
              <a:t>“Moderate” Preterm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EECF051-82C8-443A-88D8-91849A9F4A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9657"/>
          <a:stretch>
            <a:fillRect/>
          </a:stretch>
        </p:blipFill>
        <p:spPr>
          <a:xfrm>
            <a:off x="1468580" y="361896"/>
            <a:ext cx="1371600" cy="1371600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029665D-F733-4021-BEF8-994462A109D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2688" r="23580" b="-2688"/>
          <a:stretch/>
        </p:blipFill>
        <p:spPr>
          <a:xfrm>
            <a:off x="2729565" y="1598195"/>
            <a:ext cx="1371600" cy="137160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F8AEB6A-C77A-4198-8AC6-3C71FEFAE6CA}"/>
              </a:ext>
            </a:extLst>
          </p:cNvPr>
          <p:cNvSpPr/>
          <p:nvPr/>
        </p:nvSpPr>
        <p:spPr>
          <a:xfrm>
            <a:off x="5970714" y="56745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http://www.secretsofbabybehavior.com/2013/10/in-news-full-term-pregnancy-is-now.html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88ED3A-1AF8-47FF-8DB9-8DE2C99DB8E7}"/>
              </a:ext>
            </a:extLst>
          </p:cNvPr>
          <p:cNvSpPr/>
          <p:nvPr/>
        </p:nvSpPr>
        <p:spPr>
          <a:xfrm>
            <a:off x="5970714" y="59064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http://www.newkidscenter.com/Babies-Born-at-37-Weeks.html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4C8FCA3-7F03-49B3-9AD9-410178B2A3E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-13889" r="33724" b="13889"/>
          <a:stretch/>
        </p:blipFill>
        <p:spPr>
          <a:xfrm>
            <a:off x="3594772" y="3072308"/>
            <a:ext cx="1371600" cy="1371600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8DC4564-C22F-403E-A8DC-F8760073E630}"/>
              </a:ext>
            </a:extLst>
          </p:cNvPr>
          <p:cNvSpPr/>
          <p:nvPr/>
        </p:nvSpPr>
        <p:spPr>
          <a:xfrm>
            <a:off x="5970714" y="61629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https://www.verywell.com/health-concerns-of-the-late-preterm-infant-2748610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23126D-827D-4381-B206-935C4FC2BF9E}"/>
              </a:ext>
            </a:extLst>
          </p:cNvPr>
          <p:cNvSpPr/>
          <p:nvPr/>
        </p:nvSpPr>
        <p:spPr>
          <a:xfrm>
            <a:off x="5970714" y="63846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http://www.marketwire.com/library/MwGo/2014/11/5/11G025552/Images/2014_Premature_Baby_Photo_Copyright_March_of_Dimes-767396815372.JPG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DD35FE31-6B37-47B0-96D1-70981DECD86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1766" r="26281" b="-1766"/>
          <a:stretch/>
        </p:blipFill>
        <p:spPr>
          <a:xfrm>
            <a:off x="4215384" y="4673925"/>
            <a:ext cx="1371600" cy="13716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78592C-DA11-4A10-9EB0-7B3FA7E5C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51" y="446706"/>
            <a:ext cx="4410677" cy="3311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3DC06-3535-4BE7-B977-2D268766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05" y="298158"/>
            <a:ext cx="8644470" cy="6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2BA6F-1AAD-4AF1-89FC-6940DDC904BB}"/>
              </a:ext>
            </a:extLst>
          </p:cNvPr>
          <p:cNvSpPr/>
          <p:nvPr/>
        </p:nvSpPr>
        <p:spPr>
          <a:xfrm>
            <a:off x="6010275" y="65419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Trends in Infant Mortality in the United States, 2005-2014. NCHS Data brief, No. 279, March 2017.</a:t>
            </a:r>
          </a:p>
        </p:txBody>
      </p:sp>
    </p:spTree>
    <p:extLst>
      <p:ext uri="{BB962C8B-B14F-4D97-AF65-F5344CB8AC3E}">
        <p14:creationId xmlns:p14="http://schemas.microsoft.com/office/powerpoint/2010/main" val="447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992E0-9D32-4C05-9BC1-20A2F797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Guidelines for the Care of Late Preterm Infants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56044-10B2-42FB-B89A-ECF687960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Collaborative Project Facilitated by National Perinatal Association</a:t>
            </a:r>
            <a:endParaRPr lang="en-US" dirty="0">
              <a:solidFill>
                <a:schemeClr val="tx1"/>
              </a:solidFill>
              <a:hlinkClick r:id="rId2"/>
            </a:endParaRPr>
          </a:p>
          <a:p>
            <a:r>
              <a:rPr lang="en-US" dirty="0">
                <a:hlinkClick r:id="rId2"/>
              </a:rPr>
              <a:t>http://nationalperinatal.org/Resources/LatePretermGuidelinesNPA.pdf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70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5770" y="251587"/>
            <a:ext cx="10869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59375" y="827280"/>
            <a:ext cx="1459005" cy="1459005"/>
          </a:xfrm>
          <a:custGeom>
            <a:avLst/>
            <a:gdLst/>
            <a:ahLst/>
            <a:cxnLst/>
            <a:rect l="l" t="t" r="r" b="b"/>
            <a:pathLst>
              <a:path w="1653540" h="1653539">
                <a:moveTo>
                  <a:pt x="826592" y="1653184"/>
                </a:moveTo>
                <a:lnTo>
                  <a:pt x="778023" y="1651781"/>
                </a:lnTo>
                <a:lnTo>
                  <a:pt x="730194" y="1647623"/>
                </a:lnTo>
                <a:lnTo>
                  <a:pt x="683181" y="1640788"/>
                </a:lnTo>
                <a:lnTo>
                  <a:pt x="637062" y="1631353"/>
                </a:lnTo>
                <a:lnTo>
                  <a:pt x="591914" y="1619396"/>
                </a:lnTo>
                <a:lnTo>
                  <a:pt x="547816" y="1604995"/>
                </a:lnTo>
                <a:lnTo>
                  <a:pt x="504845" y="1588226"/>
                </a:lnTo>
                <a:lnTo>
                  <a:pt x="463077" y="1569168"/>
                </a:lnTo>
                <a:lnTo>
                  <a:pt x="422592" y="1547898"/>
                </a:lnTo>
                <a:lnTo>
                  <a:pt x="383465" y="1524493"/>
                </a:lnTo>
                <a:lnTo>
                  <a:pt x="345776" y="1499032"/>
                </a:lnTo>
                <a:lnTo>
                  <a:pt x="309600" y="1471591"/>
                </a:lnTo>
                <a:lnTo>
                  <a:pt x="275017" y="1442248"/>
                </a:lnTo>
                <a:lnTo>
                  <a:pt x="242103" y="1411081"/>
                </a:lnTo>
                <a:lnTo>
                  <a:pt x="210935" y="1378166"/>
                </a:lnTo>
                <a:lnTo>
                  <a:pt x="181593" y="1343583"/>
                </a:lnTo>
                <a:lnTo>
                  <a:pt x="154152" y="1307408"/>
                </a:lnTo>
                <a:lnTo>
                  <a:pt x="128690" y="1269718"/>
                </a:lnTo>
                <a:lnTo>
                  <a:pt x="105285" y="1230592"/>
                </a:lnTo>
                <a:lnTo>
                  <a:pt x="84015" y="1190106"/>
                </a:lnTo>
                <a:lnTo>
                  <a:pt x="64957" y="1148339"/>
                </a:lnTo>
                <a:lnTo>
                  <a:pt x="48189" y="1105367"/>
                </a:lnTo>
                <a:lnTo>
                  <a:pt x="33787" y="1061269"/>
                </a:lnTo>
                <a:lnTo>
                  <a:pt x="21830" y="1016122"/>
                </a:lnTo>
                <a:lnTo>
                  <a:pt x="12396" y="970003"/>
                </a:lnTo>
                <a:lnTo>
                  <a:pt x="5561" y="922990"/>
                </a:lnTo>
                <a:lnTo>
                  <a:pt x="1403" y="875160"/>
                </a:lnTo>
                <a:lnTo>
                  <a:pt x="0" y="826592"/>
                </a:lnTo>
                <a:lnTo>
                  <a:pt x="1403" y="778023"/>
                </a:lnTo>
                <a:lnTo>
                  <a:pt x="5561" y="730194"/>
                </a:lnTo>
                <a:lnTo>
                  <a:pt x="12396" y="683181"/>
                </a:lnTo>
                <a:lnTo>
                  <a:pt x="21830" y="637062"/>
                </a:lnTo>
                <a:lnTo>
                  <a:pt x="33787" y="591914"/>
                </a:lnTo>
                <a:lnTo>
                  <a:pt x="48189" y="547816"/>
                </a:lnTo>
                <a:lnTo>
                  <a:pt x="64957" y="504845"/>
                </a:lnTo>
                <a:lnTo>
                  <a:pt x="84015" y="463077"/>
                </a:lnTo>
                <a:lnTo>
                  <a:pt x="105285" y="422592"/>
                </a:lnTo>
                <a:lnTo>
                  <a:pt x="128690" y="383465"/>
                </a:lnTo>
                <a:lnTo>
                  <a:pt x="154152" y="345776"/>
                </a:lnTo>
                <a:lnTo>
                  <a:pt x="181593" y="309600"/>
                </a:lnTo>
                <a:lnTo>
                  <a:pt x="210935" y="275017"/>
                </a:lnTo>
                <a:lnTo>
                  <a:pt x="242103" y="242103"/>
                </a:lnTo>
                <a:lnTo>
                  <a:pt x="275017" y="210935"/>
                </a:lnTo>
                <a:lnTo>
                  <a:pt x="309600" y="181593"/>
                </a:lnTo>
                <a:lnTo>
                  <a:pt x="345776" y="154152"/>
                </a:lnTo>
                <a:lnTo>
                  <a:pt x="383465" y="128690"/>
                </a:lnTo>
                <a:lnTo>
                  <a:pt x="422592" y="105285"/>
                </a:lnTo>
                <a:lnTo>
                  <a:pt x="463077" y="84015"/>
                </a:lnTo>
                <a:lnTo>
                  <a:pt x="504845" y="64957"/>
                </a:lnTo>
                <a:lnTo>
                  <a:pt x="547816" y="48189"/>
                </a:lnTo>
                <a:lnTo>
                  <a:pt x="591914" y="33787"/>
                </a:lnTo>
                <a:lnTo>
                  <a:pt x="637062" y="21830"/>
                </a:lnTo>
                <a:lnTo>
                  <a:pt x="683181" y="12396"/>
                </a:lnTo>
                <a:lnTo>
                  <a:pt x="730194" y="5561"/>
                </a:lnTo>
                <a:lnTo>
                  <a:pt x="778023" y="1403"/>
                </a:lnTo>
                <a:lnTo>
                  <a:pt x="826592" y="0"/>
                </a:lnTo>
                <a:lnTo>
                  <a:pt x="875160" y="1403"/>
                </a:lnTo>
                <a:lnTo>
                  <a:pt x="922990" y="5561"/>
                </a:lnTo>
                <a:lnTo>
                  <a:pt x="970003" y="12396"/>
                </a:lnTo>
                <a:lnTo>
                  <a:pt x="1016122" y="21830"/>
                </a:lnTo>
                <a:lnTo>
                  <a:pt x="1061269" y="33787"/>
                </a:lnTo>
                <a:lnTo>
                  <a:pt x="1105367" y="48189"/>
                </a:lnTo>
                <a:lnTo>
                  <a:pt x="1148339" y="64957"/>
                </a:lnTo>
                <a:lnTo>
                  <a:pt x="1190106" y="84015"/>
                </a:lnTo>
                <a:lnTo>
                  <a:pt x="1230592" y="105285"/>
                </a:lnTo>
                <a:lnTo>
                  <a:pt x="1269718" y="128690"/>
                </a:lnTo>
                <a:lnTo>
                  <a:pt x="1307408" y="154152"/>
                </a:lnTo>
                <a:lnTo>
                  <a:pt x="1343583" y="181593"/>
                </a:lnTo>
                <a:lnTo>
                  <a:pt x="1378166" y="210935"/>
                </a:lnTo>
                <a:lnTo>
                  <a:pt x="1411081" y="242103"/>
                </a:lnTo>
                <a:lnTo>
                  <a:pt x="1442248" y="275017"/>
                </a:lnTo>
                <a:lnTo>
                  <a:pt x="1471591" y="309600"/>
                </a:lnTo>
                <a:lnTo>
                  <a:pt x="1499032" y="345776"/>
                </a:lnTo>
                <a:lnTo>
                  <a:pt x="1524493" y="383465"/>
                </a:lnTo>
                <a:lnTo>
                  <a:pt x="1547898" y="422592"/>
                </a:lnTo>
                <a:lnTo>
                  <a:pt x="1569168" y="463077"/>
                </a:lnTo>
                <a:lnTo>
                  <a:pt x="1588226" y="504845"/>
                </a:lnTo>
                <a:lnTo>
                  <a:pt x="1604995" y="547816"/>
                </a:lnTo>
                <a:lnTo>
                  <a:pt x="1619396" y="591914"/>
                </a:lnTo>
                <a:lnTo>
                  <a:pt x="1631353" y="637062"/>
                </a:lnTo>
                <a:lnTo>
                  <a:pt x="1640788" y="683181"/>
                </a:lnTo>
                <a:lnTo>
                  <a:pt x="1647623" y="730194"/>
                </a:lnTo>
                <a:lnTo>
                  <a:pt x="1651781" y="778023"/>
                </a:lnTo>
                <a:lnTo>
                  <a:pt x="1653184" y="826592"/>
                </a:lnTo>
                <a:lnTo>
                  <a:pt x="1651781" y="875160"/>
                </a:lnTo>
                <a:lnTo>
                  <a:pt x="1647623" y="922990"/>
                </a:lnTo>
                <a:lnTo>
                  <a:pt x="1640788" y="970003"/>
                </a:lnTo>
                <a:lnTo>
                  <a:pt x="1631353" y="1016122"/>
                </a:lnTo>
                <a:lnTo>
                  <a:pt x="1619396" y="1061269"/>
                </a:lnTo>
                <a:lnTo>
                  <a:pt x="1604995" y="1105367"/>
                </a:lnTo>
                <a:lnTo>
                  <a:pt x="1588226" y="1148339"/>
                </a:lnTo>
                <a:lnTo>
                  <a:pt x="1569168" y="1190106"/>
                </a:lnTo>
                <a:lnTo>
                  <a:pt x="1547898" y="1230592"/>
                </a:lnTo>
                <a:lnTo>
                  <a:pt x="1524493" y="1269718"/>
                </a:lnTo>
                <a:lnTo>
                  <a:pt x="1499032" y="1307408"/>
                </a:lnTo>
                <a:lnTo>
                  <a:pt x="1471591" y="1343583"/>
                </a:lnTo>
                <a:lnTo>
                  <a:pt x="1442248" y="1378166"/>
                </a:lnTo>
                <a:lnTo>
                  <a:pt x="1411081" y="1411081"/>
                </a:lnTo>
                <a:lnTo>
                  <a:pt x="1378166" y="1442248"/>
                </a:lnTo>
                <a:lnTo>
                  <a:pt x="1343583" y="1471591"/>
                </a:lnTo>
                <a:lnTo>
                  <a:pt x="1307408" y="1499032"/>
                </a:lnTo>
                <a:lnTo>
                  <a:pt x="1269718" y="1524493"/>
                </a:lnTo>
                <a:lnTo>
                  <a:pt x="1230592" y="1547898"/>
                </a:lnTo>
                <a:lnTo>
                  <a:pt x="1190106" y="1569168"/>
                </a:lnTo>
                <a:lnTo>
                  <a:pt x="1148339" y="1588226"/>
                </a:lnTo>
                <a:lnTo>
                  <a:pt x="1105367" y="1604995"/>
                </a:lnTo>
                <a:lnTo>
                  <a:pt x="1061269" y="1619396"/>
                </a:lnTo>
                <a:lnTo>
                  <a:pt x="1016122" y="1631353"/>
                </a:lnTo>
                <a:lnTo>
                  <a:pt x="970003" y="1640788"/>
                </a:lnTo>
                <a:lnTo>
                  <a:pt x="922990" y="1647623"/>
                </a:lnTo>
                <a:lnTo>
                  <a:pt x="875160" y="1651781"/>
                </a:lnTo>
                <a:lnTo>
                  <a:pt x="826592" y="1653184"/>
                </a:lnTo>
                <a:close/>
              </a:path>
            </a:pathLst>
          </a:custGeom>
          <a:ln w="27304">
            <a:solidFill>
              <a:srgbClr val="D9C8E2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2" name="object 32"/>
          <p:cNvSpPr/>
          <p:nvPr/>
        </p:nvSpPr>
        <p:spPr>
          <a:xfrm>
            <a:off x="8710378" y="878283"/>
            <a:ext cx="1356673" cy="135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3" name="object 33"/>
          <p:cNvSpPr/>
          <p:nvPr/>
        </p:nvSpPr>
        <p:spPr>
          <a:xfrm>
            <a:off x="8710385" y="878286"/>
            <a:ext cx="1357032" cy="1357032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781" y="1537563"/>
                </a:moveTo>
                <a:lnTo>
                  <a:pt x="720162" y="1536051"/>
                </a:lnTo>
                <a:lnTo>
                  <a:pt x="672347" y="1531573"/>
                </a:lnTo>
                <a:lnTo>
                  <a:pt x="625425" y="1524221"/>
                </a:lnTo>
                <a:lnTo>
                  <a:pt x="579487" y="1514084"/>
                </a:lnTo>
                <a:lnTo>
                  <a:pt x="534623" y="1501252"/>
                </a:lnTo>
                <a:lnTo>
                  <a:pt x="490922" y="1485815"/>
                </a:lnTo>
                <a:lnTo>
                  <a:pt x="448476" y="1467864"/>
                </a:lnTo>
                <a:lnTo>
                  <a:pt x="407373" y="1447488"/>
                </a:lnTo>
                <a:lnTo>
                  <a:pt x="367704" y="1424778"/>
                </a:lnTo>
                <a:lnTo>
                  <a:pt x="329560" y="1399823"/>
                </a:lnTo>
                <a:lnTo>
                  <a:pt x="293029" y="1372714"/>
                </a:lnTo>
                <a:lnTo>
                  <a:pt x="258203" y="1343540"/>
                </a:lnTo>
                <a:lnTo>
                  <a:pt x="225170" y="1312392"/>
                </a:lnTo>
                <a:lnTo>
                  <a:pt x="194023" y="1279360"/>
                </a:lnTo>
                <a:lnTo>
                  <a:pt x="164849" y="1244533"/>
                </a:lnTo>
                <a:lnTo>
                  <a:pt x="137740" y="1208003"/>
                </a:lnTo>
                <a:lnTo>
                  <a:pt x="112785" y="1169858"/>
                </a:lnTo>
                <a:lnTo>
                  <a:pt x="90074" y="1130189"/>
                </a:lnTo>
                <a:lnTo>
                  <a:pt x="69699" y="1089087"/>
                </a:lnTo>
                <a:lnTo>
                  <a:pt x="51747" y="1046640"/>
                </a:lnTo>
                <a:lnTo>
                  <a:pt x="36311" y="1002940"/>
                </a:lnTo>
                <a:lnTo>
                  <a:pt x="23479" y="958075"/>
                </a:lnTo>
                <a:lnTo>
                  <a:pt x="13342" y="912137"/>
                </a:lnTo>
                <a:lnTo>
                  <a:pt x="5989" y="865216"/>
                </a:lnTo>
                <a:lnTo>
                  <a:pt x="1512" y="817400"/>
                </a:lnTo>
                <a:lnTo>
                  <a:pt x="0" y="768781"/>
                </a:lnTo>
                <a:lnTo>
                  <a:pt x="1512" y="720162"/>
                </a:lnTo>
                <a:lnTo>
                  <a:pt x="5989" y="672347"/>
                </a:lnTo>
                <a:lnTo>
                  <a:pt x="13342" y="625425"/>
                </a:lnTo>
                <a:lnTo>
                  <a:pt x="23479" y="579487"/>
                </a:lnTo>
                <a:lnTo>
                  <a:pt x="36311" y="534623"/>
                </a:lnTo>
                <a:lnTo>
                  <a:pt x="51747" y="490922"/>
                </a:lnTo>
                <a:lnTo>
                  <a:pt x="69699" y="448476"/>
                </a:lnTo>
                <a:lnTo>
                  <a:pt x="90074" y="407373"/>
                </a:lnTo>
                <a:lnTo>
                  <a:pt x="112785" y="367704"/>
                </a:lnTo>
                <a:lnTo>
                  <a:pt x="137740" y="329560"/>
                </a:lnTo>
                <a:lnTo>
                  <a:pt x="164849" y="293029"/>
                </a:lnTo>
                <a:lnTo>
                  <a:pt x="194023" y="258203"/>
                </a:lnTo>
                <a:lnTo>
                  <a:pt x="225170" y="225171"/>
                </a:lnTo>
                <a:lnTo>
                  <a:pt x="258203" y="194023"/>
                </a:lnTo>
                <a:lnTo>
                  <a:pt x="293029" y="164849"/>
                </a:lnTo>
                <a:lnTo>
                  <a:pt x="329560" y="137740"/>
                </a:lnTo>
                <a:lnTo>
                  <a:pt x="367704" y="112785"/>
                </a:lnTo>
                <a:lnTo>
                  <a:pt x="407373" y="90074"/>
                </a:lnTo>
                <a:lnTo>
                  <a:pt x="448476" y="69699"/>
                </a:lnTo>
                <a:lnTo>
                  <a:pt x="490922" y="51747"/>
                </a:lnTo>
                <a:lnTo>
                  <a:pt x="534623" y="36311"/>
                </a:lnTo>
                <a:lnTo>
                  <a:pt x="579487" y="23479"/>
                </a:lnTo>
                <a:lnTo>
                  <a:pt x="625425" y="13342"/>
                </a:lnTo>
                <a:lnTo>
                  <a:pt x="672347" y="5989"/>
                </a:lnTo>
                <a:lnTo>
                  <a:pt x="720162" y="1512"/>
                </a:lnTo>
                <a:lnTo>
                  <a:pt x="768781" y="0"/>
                </a:lnTo>
                <a:lnTo>
                  <a:pt x="817400" y="1512"/>
                </a:lnTo>
                <a:lnTo>
                  <a:pt x="865216" y="5989"/>
                </a:lnTo>
                <a:lnTo>
                  <a:pt x="912137" y="13342"/>
                </a:lnTo>
                <a:lnTo>
                  <a:pt x="958075" y="23479"/>
                </a:lnTo>
                <a:lnTo>
                  <a:pt x="1002940" y="36311"/>
                </a:lnTo>
                <a:lnTo>
                  <a:pt x="1046640" y="51747"/>
                </a:lnTo>
                <a:lnTo>
                  <a:pt x="1089087" y="69699"/>
                </a:lnTo>
                <a:lnTo>
                  <a:pt x="1130189" y="90074"/>
                </a:lnTo>
                <a:lnTo>
                  <a:pt x="1169858" y="112785"/>
                </a:lnTo>
                <a:lnTo>
                  <a:pt x="1208003" y="137740"/>
                </a:lnTo>
                <a:lnTo>
                  <a:pt x="1244533" y="164849"/>
                </a:lnTo>
                <a:lnTo>
                  <a:pt x="1279360" y="194023"/>
                </a:lnTo>
                <a:lnTo>
                  <a:pt x="1312392" y="225170"/>
                </a:lnTo>
                <a:lnTo>
                  <a:pt x="1343540" y="258203"/>
                </a:lnTo>
                <a:lnTo>
                  <a:pt x="1372714" y="293029"/>
                </a:lnTo>
                <a:lnTo>
                  <a:pt x="1399823" y="329560"/>
                </a:lnTo>
                <a:lnTo>
                  <a:pt x="1424778" y="367704"/>
                </a:lnTo>
                <a:lnTo>
                  <a:pt x="1447488" y="407373"/>
                </a:lnTo>
                <a:lnTo>
                  <a:pt x="1467864" y="448476"/>
                </a:lnTo>
                <a:lnTo>
                  <a:pt x="1485815" y="490922"/>
                </a:lnTo>
                <a:lnTo>
                  <a:pt x="1501252" y="534623"/>
                </a:lnTo>
                <a:lnTo>
                  <a:pt x="1514084" y="579487"/>
                </a:lnTo>
                <a:lnTo>
                  <a:pt x="1524221" y="625425"/>
                </a:lnTo>
                <a:lnTo>
                  <a:pt x="1531573" y="672347"/>
                </a:lnTo>
                <a:lnTo>
                  <a:pt x="1536051" y="720162"/>
                </a:lnTo>
                <a:lnTo>
                  <a:pt x="1537563" y="768781"/>
                </a:lnTo>
                <a:lnTo>
                  <a:pt x="1536051" y="817400"/>
                </a:lnTo>
                <a:lnTo>
                  <a:pt x="1531573" y="865216"/>
                </a:lnTo>
                <a:lnTo>
                  <a:pt x="1524221" y="912137"/>
                </a:lnTo>
                <a:lnTo>
                  <a:pt x="1514084" y="958075"/>
                </a:lnTo>
                <a:lnTo>
                  <a:pt x="1501252" y="1002940"/>
                </a:lnTo>
                <a:lnTo>
                  <a:pt x="1485815" y="1046640"/>
                </a:lnTo>
                <a:lnTo>
                  <a:pt x="1467864" y="1089087"/>
                </a:lnTo>
                <a:lnTo>
                  <a:pt x="1447488" y="1130189"/>
                </a:lnTo>
                <a:lnTo>
                  <a:pt x="1424778" y="1169858"/>
                </a:lnTo>
                <a:lnTo>
                  <a:pt x="1399823" y="1208003"/>
                </a:lnTo>
                <a:lnTo>
                  <a:pt x="1372714" y="1244533"/>
                </a:lnTo>
                <a:lnTo>
                  <a:pt x="1343540" y="1279360"/>
                </a:lnTo>
                <a:lnTo>
                  <a:pt x="1312392" y="1312392"/>
                </a:lnTo>
                <a:lnTo>
                  <a:pt x="1279360" y="1343540"/>
                </a:lnTo>
                <a:lnTo>
                  <a:pt x="1244533" y="1372714"/>
                </a:lnTo>
                <a:lnTo>
                  <a:pt x="1208003" y="1399823"/>
                </a:lnTo>
                <a:lnTo>
                  <a:pt x="1169858" y="1424778"/>
                </a:lnTo>
                <a:lnTo>
                  <a:pt x="1130189" y="1447488"/>
                </a:lnTo>
                <a:lnTo>
                  <a:pt x="1089087" y="1467864"/>
                </a:lnTo>
                <a:lnTo>
                  <a:pt x="1046640" y="1485815"/>
                </a:lnTo>
                <a:lnTo>
                  <a:pt x="1002940" y="1501252"/>
                </a:lnTo>
                <a:lnTo>
                  <a:pt x="958075" y="1514084"/>
                </a:lnTo>
                <a:lnTo>
                  <a:pt x="912137" y="1524221"/>
                </a:lnTo>
                <a:lnTo>
                  <a:pt x="865216" y="1531573"/>
                </a:lnTo>
                <a:lnTo>
                  <a:pt x="817400" y="1536051"/>
                </a:lnTo>
                <a:lnTo>
                  <a:pt x="768781" y="1537563"/>
                </a:lnTo>
                <a:close/>
              </a:path>
            </a:pathLst>
          </a:custGeom>
          <a:ln w="25400">
            <a:solidFill>
              <a:srgbClr val="B4CBA3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061883" y="2900081"/>
          <a:ext cx="8068236" cy="3806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STABILITY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452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Initial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Assessment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12,</a:t>
                      </a:r>
                      <a:r>
                        <a:rPr sz="700" i="1" spc="1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14,</a:t>
                      </a:r>
                      <a:r>
                        <a:rPr sz="700" i="1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Establish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(GA)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 warm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dry, and stimulate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Neonatal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Resuscitation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(NRP)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guidelines.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3502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delivery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blanket.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74549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Apgar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remains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7117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stabilization,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then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then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shift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rate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(RR),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respirations,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rate 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(HR)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rhythm,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murmur,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pulses,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perfusion.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axillary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temperature.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activity.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cord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stump.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08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uninterrupted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by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Vitamin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foot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hand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or until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1–2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(Vitamin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delayed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maximum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allowed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factors.)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11315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weight, length,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head circumference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first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unless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adjust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Plot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measurements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appropriate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curve.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0543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Small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(SGA),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(AGA),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Large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(LGA).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Ballard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confirm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4052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stability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diabetes, medications,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illicit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drugs).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63195" indent="-114300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Communicate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possible),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organ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brain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complications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immediate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beyond)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will require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monitoring,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difficulties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learning, and behavioral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2225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immediate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Stabilize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 after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birth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6164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Promote physiological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stability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HR, 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RR,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oxygen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saturation,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Facilitate infant’s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386811" y="664262"/>
            <a:ext cx="6348692" cy="21950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93" dirty="0">
                <a:solidFill>
                  <a:srgbClr val="744D91"/>
                </a:solidFill>
                <a:latin typeface="Arial"/>
                <a:cs typeface="Arial"/>
              </a:rPr>
              <a:t>In-Hospital </a:t>
            </a:r>
            <a:r>
              <a:rPr sz="2118" spc="44" dirty="0">
                <a:solidFill>
                  <a:srgbClr val="744D91"/>
                </a:solidFill>
                <a:latin typeface="Arial"/>
                <a:cs typeface="Arial"/>
              </a:rPr>
              <a:t>Assessment </a:t>
            </a:r>
            <a:r>
              <a:rPr sz="2118" spc="66" dirty="0">
                <a:solidFill>
                  <a:srgbClr val="744D91"/>
                </a:solidFill>
                <a:latin typeface="Arial"/>
                <a:cs typeface="Arial"/>
              </a:rPr>
              <a:t>and</a:t>
            </a:r>
            <a:r>
              <a:rPr sz="2118" spc="529" dirty="0">
                <a:solidFill>
                  <a:srgbClr val="744D91"/>
                </a:solidFill>
                <a:latin typeface="Arial"/>
                <a:cs typeface="Arial"/>
              </a:rPr>
              <a:t> </a:t>
            </a:r>
            <a:r>
              <a:rPr sz="2118" spc="31" dirty="0">
                <a:solidFill>
                  <a:srgbClr val="744D91"/>
                </a:solidFill>
                <a:latin typeface="Arial"/>
                <a:cs typeface="Arial"/>
              </a:rPr>
              <a:t>Care</a:t>
            </a:r>
            <a:endParaRPr sz="2118" dirty="0">
              <a:latin typeface="Arial"/>
              <a:cs typeface="Arial"/>
            </a:endParaRPr>
          </a:p>
          <a:p>
            <a:pPr marL="11206" marR="84049">
              <a:lnSpc>
                <a:spcPct val="116700"/>
              </a:lnSpc>
              <a:spcBef>
                <a:spcPts val="459"/>
              </a:spcBef>
            </a:pP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Late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preterm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infants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(LPIs),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like all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newborns, should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qualified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healthcare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assigned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during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immediate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postpartum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recovery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period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following birth.</a:t>
            </a:r>
            <a:r>
              <a:rPr sz="728" spc="19" baseline="35353" dirty="0">
                <a:solidFill>
                  <a:srgbClr val="231F20"/>
                </a:solidFill>
                <a:latin typeface="Arial"/>
                <a:cs typeface="Arial"/>
              </a:rPr>
              <a:t>7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Late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preterm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experience delayed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inadequate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extra-uterine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environment,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careful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consideration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staffing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ratios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(1–12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hours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after  birth)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population of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infants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necessary.</a:t>
            </a:r>
            <a:r>
              <a:rPr sz="728" spc="-26" baseline="35353" dirty="0">
                <a:solidFill>
                  <a:srgbClr val="231F20"/>
                </a:solidFill>
                <a:latin typeface="Arial"/>
                <a:cs typeface="Arial"/>
              </a:rPr>
              <a:t>8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increased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vulnerabilities,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require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close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monitoring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throughout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24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hours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birth.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Whenever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possible,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mother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infant should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remain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together,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rooming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24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hours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day.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Frequent,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prolonged,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skin-to-skin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encouraged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promote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optimal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physiological stability.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risk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morbidities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severe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enough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require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higher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care.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LPI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transitioned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higher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attention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paid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preparing the mother for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going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without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her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newborn,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882" spc="6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endParaRPr sz="882" dirty="0">
              <a:latin typeface="Arial"/>
              <a:cs typeface="Arial"/>
            </a:endParaRPr>
          </a:p>
          <a:p>
            <a:pPr marL="11206">
              <a:spcBef>
                <a:spcPts val="176"/>
              </a:spcBef>
            </a:pP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monitored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closely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signs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postpartum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depression 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post-traumatic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stress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disorder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postpartum</a:t>
            </a:r>
            <a:r>
              <a:rPr sz="882" spc="2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period.</a:t>
            </a:r>
            <a:endParaRPr sz="882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882" dirty="0">
              <a:latin typeface="Times New Roman"/>
              <a:cs typeface="Times New Roman"/>
            </a:endParaRPr>
          </a:p>
          <a:p>
            <a:pPr marL="11206" marR="533989">
              <a:lnSpc>
                <a:spcPct val="104200"/>
              </a:lnSpc>
              <a:spcBef>
                <a:spcPts val="4"/>
              </a:spcBef>
            </a:pP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*When communicating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providing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706" i="1" spc="-4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listed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spc="-9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Education column, concepts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shared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-26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manner 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appropriate for 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whose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first language </a:t>
            </a:r>
            <a:r>
              <a:rPr sz="706" i="1" spc="-18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06" i="1" spc="2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English.</a:t>
            </a:r>
            <a:endParaRPr sz="70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281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 txBox="1"/>
          <p:nvPr/>
        </p:nvSpPr>
        <p:spPr>
          <a:xfrm>
            <a:off x="6832902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75737" y="251587"/>
            <a:ext cx="10869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7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22" dirty="0">
                <a:solidFill>
                  <a:srgbClr val="231F20"/>
                </a:solidFill>
                <a:latin typeface="Lucida Sans"/>
                <a:cs typeface="Lucida Sans"/>
              </a:rPr>
              <a:t>National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Perinatal</a:t>
            </a:r>
            <a:r>
              <a:rPr sz="706" spc="2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Association</a:t>
            </a:r>
            <a:endParaRPr sz="706" dirty="0">
              <a:latin typeface="Lucida Sans"/>
              <a:cs typeface="Lucida San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644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912">
                <a:tc>
                  <a:txBody>
                    <a:bodyPr/>
                    <a:lstStyle/>
                    <a:p>
                      <a:pPr marL="50800" marR="77470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 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Respiratory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Distress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74394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visual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inspection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2959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optimize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respiration 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oxygen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saturations,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hypothermia-induced</a:t>
                      </a:r>
                      <a:r>
                        <a:rPr sz="800" spc="2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9149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 and persist,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pulse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oximeter,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stabilize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infant, 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next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transferring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5054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lung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surfactant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0607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airway muscle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airway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26720" indent="-114300" algn="just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 immediate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853">
                <a:tc>
                  <a:txBody>
                    <a:bodyPr/>
                    <a:lstStyle/>
                    <a:p>
                      <a:pPr marL="50800" marR="310515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Hypothermia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22605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14,</a:t>
                      </a:r>
                      <a:r>
                        <a:rPr sz="7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neutral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thermal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Dry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gently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Continue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whenever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 infant’s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warmed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blanket.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 hat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pre-warmed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blanket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 infant’s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away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drafts.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7853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Prevent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skin-to-skin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ineffective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 maintaining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Swaddle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double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wrap.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ambient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temperature.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radiant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incubator.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3817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axillary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97.7–99.5°F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(36.5–37.5°C)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 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×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then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then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shift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5631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Postpone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 until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thermal, respiratory,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cardiovascular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stability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well  established (typically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2–12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partial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rather than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whole-body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Dry infant immediately 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cover infant’s head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dry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optimal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1529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 instability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occurs,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actions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stabilize. If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persists, consult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next-level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03251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brown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(thermogenesis)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(insulation)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44600" indent="-114935">
                        <a:lnSpc>
                          <a:spcPct val="1127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surface-area-to-mass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8933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keeping infant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warm.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04902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clothing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infant’s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accurately.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441">
                <a:tc>
                  <a:txBody>
                    <a:bodyPr/>
                    <a:lstStyle/>
                    <a:p>
                      <a:pPr marL="50800" marR="344170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800" b="1" i="1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Sepsis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and neonatal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6614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Group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Strep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(GBS)-positive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unknown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status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antenatal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antibiotic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Chorioamnionitis/maternal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fever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&gt;100.4°F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(38.0°C)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flu-like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Prolonged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Symbol"/>
                          <a:cs typeface="Symbol"/>
                        </a:rPr>
                        <a:t>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rupture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membranes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Fetal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labor or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(continued to 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page)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immune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782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Wash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hands,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visitors,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crowds,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against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sick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people.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64869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9653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(continued to 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page)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085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5770" y="251587"/>
            <a:ext cx="10869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8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9"/>
          <a:ext cx="8068236" cy="6418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 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Sepsis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(continued)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  <a:spcBef>
                          <a:spcPts val="5"/>
                        </a:spcBef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distress,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instability,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jitteriness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Pale,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mottled,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cyanotic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Lethargy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problems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Abdominal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distension,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vomiting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572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occur,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stabilize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infant,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septic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workup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(CBC,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culture),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start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antibiotics.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transferring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876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immediate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0">
                <a:tc>
                  <a:txBody>
                    <a:bodyPr/>
                    <a:lstStyle/>
                    <a:p>
                      <a:pPr marL="50800" marR="248920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Hypoglycemia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2135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9144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antepartum/intrapartum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described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the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Association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Women’s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Obstetric,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Neonatal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Nurses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(AWHONN)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Evidence-Based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Guidelines)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pre-existing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mellitus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Pregnancy-induced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Tocolytic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antepartum/intrapartum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administration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IV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Difficult/prolonged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Nonreassuring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fetal heart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pattern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Neonatal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conditions: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Intrauterine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restriction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Twin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5-minute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Apgar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&lt;7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Hypothermia/temperature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352425" lvl="1" indent="-7620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-"/>
                        <a:tabLst>
                          <a:tab pos="3530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Polycythemia-hyperviscosity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244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 American Academy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Pediatrics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(AAP)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2011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guidelines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postnatal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homeostasis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established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at-risk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(all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LPIs);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serum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nadir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occurs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1–2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mother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0543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ongoing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demand,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8–10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feedings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 if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Recheck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 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0162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glucose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still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unable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adequately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IV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transferring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glycogen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stores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metabolic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pathways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66725" indent="-114300" algn="just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52729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frequently, 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8–10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feedings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22909" indent="-114300" algn="just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  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immediate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02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729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 txBox="1"/>
          <p:nvPr/>
        </p:nvSpPr>
        <p:spPr>
          <a:xfrm>
            <a:off x="6832902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75737" y="251587"/>
            <a:ext cx="10869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9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22" dirty="0">
                <a:solidFill>
                  <a:srgbClr val="231F20"/>
                </a:solidFill>
                <a:latin typeface="Lucida Sans"/>
                <a:cs typeface="Lucida Sans"/>
              </a:rPr>
              <a:t>National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Perinatal</a:t>
            </a:r>
            <a:r>
              <a:rPr sz="706" spc="2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Association</a:t>
            </a:r>
            <a:endParaRPr sz="706" dirty="0">
              <a:latin typeface="Lucida Sans"/>
              <a:cs typeface="Lucida San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9"/>
          <a:ext cx="8068236" cy="6468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324">
                <a:tc>
                  <a:txBody>
                    <a:bodyPr/>
                    <a:lstStyle/>
                    <a:p>
                      <a:pPr marL="50800" marR="111760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  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Feeding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Difficulties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2135">
                        <a:lnSpc>
                          <a:spcPct val="1197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22,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successful 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Pregnancy-induced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Chorioamnionitis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Cesarean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23380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assistance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frequency,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8–10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feedings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74612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 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competencies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consistent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responsibilities.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14300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dedicated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consultant, ideally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International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Board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Certified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(IBCLC),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whenever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9403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to)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(occupational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speech/language pathologist)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persistent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689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Adopt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Friendly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Initiative’s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Steps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Successful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whenever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www.babyfriendlyusa.org/eng/10steps.htm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l).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suck/swallow/breathe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6891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 breastmilk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muscle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tone,  ineffective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latch,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stamina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emptying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197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exclusive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4544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colostrum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immune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nutrition.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95580" indent="-114935" algn="just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small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amounts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colostrum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usually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few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frequently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enough.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</a:t>
                      </a:r>
                      <a:r>
                        <a:rPr sz="80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Moving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2992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mouth,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tongue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thrusting,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rooting,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hands/fingers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6893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hunger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often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difficulty  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latch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frustration)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6129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probable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awaken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brain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4668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will transition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full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cue-based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feeds when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closer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term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3558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assistance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with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64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First</a:t>
                      </a:r>
                      <a:r>
                        <a:rPr sz="800" b="1" i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Breastfeeding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12,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desire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well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experience.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0607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immediate,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uninterrupted,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extended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(usually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1–2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Remind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that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babies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26695" indent="-114935" algn="just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baby: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diarrheal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Sudden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Death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(SIDS),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obesity.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194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mother: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cancer,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ovarian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cancer,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osteoporosis.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953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e.g., 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 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gastric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gut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flora,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cow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allergy, 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4"/>
                        </a:rPr>
                        <a:t>www.health-e-learning.com/articles/JustOneBottle.pdf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reasons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medically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8707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prolonged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Promote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physiological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Facilitate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22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1827" y="251587"/>
            <a:ext cx="19834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49" dirty="0">
                <a:solidFill>
                  <a:srgbClr val="FFFFFF"/>
                </a:solidFill>
                <a:latin typeface="Lucida Sans"/>
                <a:cs typeface="Lucida Sans"/>
              </a:rPr>
              <a:t>10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6" cy="5653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47">
                <a:tc>
                  <a:txBody>
                    <a:bodyPr/>
                    <a:lstStyle/>
                    <a:p>
                      <a:pPr marL="50800" marR="38671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Continued  Breastfeeding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25,</a:t>
                      </a:r>
                      <a:r>
                        <a:rPr sz="8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breastfeeding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frequency.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95580" indent="-114935" algn="just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 professional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experience 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support,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midwife and/or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certified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consultant, should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Coordination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swallow,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position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comfort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Baby’s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latch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milk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regarding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ultrathin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silicone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nipple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shield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ineffective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latch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sz="800" spc="2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shield requires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knowledgeable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fatigue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qualified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difficulties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persist.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61594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890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breastfeedings, 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every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necessary,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recognition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9535" indent="-114300">
                        <a:lnSpc>
                          <a:spcPct val="112700"/>
                        </a:lnSpc>
                        <a:spcBef>
                          <a:spcPts val="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size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newborn’s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stomach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small-volume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colostrum.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350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phrase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milk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increases”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rather  than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“when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milk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comes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in”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implying that no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colostrum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phase.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exclusive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assistance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1">
                <a:tc>
                  <a:txBody>
                    <a:bodyPr/>
                    <a:lstStyle/>
                    <a:p>
                      <a:pPr marL="50165" marR="38671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Monitoring  Breastfeeding 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Success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19710" indent="-114935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daily,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ideally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unclothed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(taking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thermal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9657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3%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7%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3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merits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further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voiding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patterns.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2641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tracking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thereafter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85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Supplementation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12,</a:t>
                      </a:r>
                      <a:r>
                        <a:rPr sz="800" i="1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medically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80035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antenatal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IV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fluids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diuresis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apparent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should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need for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27735" indent="-114935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order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preference)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breastmilk,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human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milk, hydrolyzed formula,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tube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Cup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Bottle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volumes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inadequate):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2–10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5–15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(24–48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15–30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(48–72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30–60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(72–96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continued need for supplementation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daily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6705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supplementing breastfeeding  if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0764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options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methods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delivery,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volumes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3528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exclusive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 and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introducing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3147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supplementation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appears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adequately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will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likely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discontinued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matures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07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 txBox="1"/>
          <p:nvPr/>
        </p:nvSpPr>
        <p:spPr>
          <a:xfrm>
            <a:off x="6832902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34650" y="251587"/>
            <a:ext cx="18713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93" dirty="0">
                <a:solidFill>
                  <a:srgbClr val="FFFFFF"/>
                </a:solidFill>
                <a:latin typeface="Lucida Sans"/>
                <a:cs typeface="Lucida Sans"/>
              </a:rPr>
              <a:t>11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22" dirty="0">
                <a:solidFill>
                  <a:srgbClr val="231F20"/>
                </a:solidFill>
                <a:latin typeface="Lucida Sans"/>
                <a:cs typeface="Lucida Sans"/>
              </a:rPr>
              <a:t>National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Perinatal</a:t>
            </a:r>
            <a:r>
              <a:rPr sz="706" spc="2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Association</a:t>
            </a:r>
            <a:endParaRPr sz="706" dirty="0">
              <a:latin typeface="Lucida Sans"/>
              <a:cs typeface="Lucida San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5617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11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Breast</a:t>
                      </a:r>
                      <a:r>
                        <a:rPr sz="800" b="1" i="1" spc="-6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Pumping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hospital-grade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electric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816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(ideally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later than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birth)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mother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7119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 mother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 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7249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qualified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expressing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breast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5753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following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prematurity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699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reassuring/informing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mother  that despite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initially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pump,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successfully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techniques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expression: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Mechanical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Hands-on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8417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complete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emptying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Feedback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Inhibitor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(FIL)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storage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expressed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588">
                <a:tc>
                  <a:txBody>
                    <a:bodyPr/>
                    <a:lstStyle/>
                    <a:p>
                      <a:pPr marL="50800" marR="125730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Reducing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Risks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of 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Hyperbilirubinemia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20,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29,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30,</a:t>
                      </a:r>
                      <a:r>
                        <a:rPr sz="700" i="1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32, 33,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119,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maternal/infant/family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(especially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breastfeeding),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voiding,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visible jaundice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transcutaneous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(TcB)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serum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(TSB)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</a:t>
                      </a:r>
                      <a:r>
                        <a:rPr sz="800" spc="-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71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TcB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TSB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 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metabolic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regardless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presence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absence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visual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(visual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alone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reliable).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9050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Plot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hour-specific Bhutani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Nomogram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category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threshold(s)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&gt;35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weeks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GA.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&lt;35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weeks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next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&gt;0.2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mg /dL/h,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initiating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2352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threshold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in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initiate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room, if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77914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manner.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27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 within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24–48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indicated 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transitioned/discharged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72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coincide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5-7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metabolism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excretion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5–7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1590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Twice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likely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significantly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susceptible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toxicity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4701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jaundice,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kernicterus,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possible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3182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healthcare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immediate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7498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minimize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308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2766" y="251587"/>
            <a:ext cx="194422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62" dirty="0">
                <a:solidFill>
                  <a:srgbClr val="FFFFFF"/>
                </a:solidFill>
                <a:latin typeface="Lucida Sans"/>
                <a:cs typeface="Lucida Sans"/>
              </a:rPr>
              <a:t>12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9"/>
          <a:ext cx="8068236" cy="6759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47">
                <a:tc>
                  <a:txBody>
                    <a:bodyPr/>
                    <a:lstStyle/>
                    <a:p>
                      <a:pPr marL="50800" marR="419100">
                        <a:lnSpc>
                          <a:spcPct val="112700"/>
                        </a:lnSpc>
                        <a:spcBef>
                          <a:spcPts val="265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Optimizing  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Neurologic  </a:t>
                      </a:r>
                      <a:r>
                        <a:rPr sz="800" b="1" i="1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ev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800" b="1" i="1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op</a:t>
                      </a:r>
                      <a:r>
                        <a:rPr sz="800" b="1" i="1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9696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369570" indent="-114935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immaturity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implications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201420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 and  central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nervous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(CNS).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0096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cortical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volume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50%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between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34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weeks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surface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0795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implications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risks,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sleeping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behaviors,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tone,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development,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prematurity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periodic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6134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coordination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suck/swallow/breathe and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pacing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bottle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needs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7815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muscle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positioning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airway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feeding/swallowing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4738" marB="0">
                    <a:lnT w="6350" cap="flat" cmpd="sng" algn="ctr">
                      <a:solidFill>
                        <a:srgbClr val="3B8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Newborn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55, 56,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73,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74,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37782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familiarity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mandates.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www2.aap.org/healthtopics/newbornscreening.cfm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date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state-required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should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test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earlier.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Report abnormal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that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intended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recipient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received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newborn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2225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Hearing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 hearing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audiology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procedure.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1874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always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diagnose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the need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always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Anomalies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congenital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pulse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oximetry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congenital heart defects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found.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Maternal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40,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prenatal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1590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aware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Center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Control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Prevention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(CDC)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HIV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702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ingestion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drugs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other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substances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 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 program, if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(continued to 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page)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8511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treatment,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9278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providing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smoke-free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children,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9653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(continued to 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page)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59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 txBox="1"/>
          <p:nvPr/>
        </p:nvSpPr>
        <p:spPr>
          <a:xfrm>
            <a:off x="6832902" y="251587"/>
            <a:ext cx="297908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IN-HOSPITAL </a:t>
            </a:r>
            <a:r>
              <a:rPr sz="1147" b="1" spc="44" dirty="0">
                <a:solidFill>
                  <a:srgbClr val="FFFFFF"/>
                </a:solidFill>
                <a:latin typeface="Lucida Sans"/>
                <a:cs typeface="Lucida Sans"/>
              </a:rPr>
              <a:t>ASSESSMENT </a:t>
            </a:r>
            <a:r>
              <a:rPr sz="1147" b="1" spc="31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147" b="1" spc="2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32864" y="251587"/>
            <a:ext cx="194422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62" dirty="0">
                <a:solidFill>
                  <a:srgbClr val="FFFFFF"/>
                </a:solidFill>
                <a:latin typeface="Lucida Sans"/>
                <a:cs typeface="Lucida Sans"/>
              </a:rPr>
              <a:t>13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22" dirty="0">
                <a:solidFill>
                  <a:srgbClr val="231F20"/>
                </a:solidFill>
                <a:latin typeface="Lucida Sans"/>
                <a:cs typeface="Lucida Sans"/>
              </a:rPr>
              <a:t>National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Perinatal</a:t>
            </a:r>
            <a:r>
              <a:rPr sz="706" spc="2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706" spc="-26" dirty="0">
                <a:solidFill>
                  <a:srgbClr val="231F20"/>
                </a:solidFill>
                <a:latin typeface="Lucida Sans"/>
                <a:cs typeface="Lucida Sans"/>
              </a:rPr>
              <a:t>Association</a:t>
            </a:r>
            <a:endParaRPr sz="706" dirty="0">
              <a:latin typeface="Lucida Sans"/>
              <a:cs typeface="Lucida Sans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9"/>
          <a:ext cx="8068236" cy="6331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SCREENING</a:t>
                      </a:r>
                      <a:r>
                        <a:rPr sz="700" b="1" i="1" spc="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118">
                <a:tc>
                  <a:txBody>
                    <a:bodyPr/>
                    <a:lstStyle/>
                    <a:p>
                      <a:pPr marL="50800" marR="113030">
                        <a:lnSpc>
                          <a:spcPct val="112700"/>
                        </a:lnSpc>
                        <a:spcBef>
                          <a:spcPts val="265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Maternal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  (continued)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40,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9696" marB="0"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concern,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identified.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(present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members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861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who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relapse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72072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(including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5245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cesarean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NICU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admission)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</a:t>
                      </a:r>
                      <a:r>
                        <a:rPr sz="800" spc="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4894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(three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term</a:t>
                      </a:r>
                      <a:r>
                        <a:rPr sz="800" spc="20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treatment if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404495" indent="-114935">
                        <a:lnSpc>
                          <a:spcPct val="112799"/>
                        </a:lnSpc>
                        <a:spcBef>
                          <a:spcPts val="26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 disorders,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oppositional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abnormalities, 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38784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and supplements,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446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compatible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LactMed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http://toxnet.nlm.nih.gov/cgi-bin/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sis/htmlgen?LAC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0160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postpartum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disorder,  and 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 if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3B8CCB"/>
                      </a:solidFill>
                      <a:prstDash val="solid"/>
                    </a:lnL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6419" marB="0"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In-Hospital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 hygiene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handling baby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feeding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equipment.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00012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equipment,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positioning,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newborn for  bathing, diapering,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routine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 when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placing baby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90220" indent="-114300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handwashing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before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handling  baby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feeding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equipment.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Bulb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syringe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suction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nares,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Thermometer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auxiliary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0637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procedures,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temperature,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maintaining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thermal environment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81635" indent="-114300">
                        <a:lnSpc>
                          <a:spcPct val="112700"/>
                        </a:lnSpc>
                        <a:spcBef>
                          <a:spcPts val="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babies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at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88B172"/>
                      </a:solidFill>
                      <a:prstDash val="solid"/>
                    </a:lnL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4738" marB="0">
                    <a:lnT w="6350" cap="flat" cmpd="sng" algn="ctr">
                      <a:solidFill>
                        <a:srgbClr val="FDB9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B9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Staff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FDB913"/>
                      </a:solidFill>
                      <a:prstDash val="solid"/>
                    </a:lnR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53720" indent="-114935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physicians,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midwives,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nurses,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specialists, social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occupational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therapists,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therapists,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managers,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planners,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offered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Staffing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ratios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Competencies and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skills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lnT w="6350">
                      <a:solidFill>
                        <a:srgbClr val="FDB913"/>
                      </a:solidFill>
                      <a:prstDash val="solid"/>
                    </a:lnT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roles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multidisciplinary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4607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manager evaluation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discharge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FDB913"/>
                      </a:solidFill>
                      <a:prstDash val="solid"/>
                    </a:lnL>
                    <a:lnT w="6350">
                      <a:solidFill>
                        <a:srgbClr val="FDB913"/>
                      </a:solidFill>
                      <a:prstDash val="solid"/>
                    </a:lnT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FDB913"/>
                      </a:solidFill>
                      <a:prstDash val="solid"/>
                    </a:lnR>
                    <a:lnT w="6350">
                      <a:solidFill>
                        <a:srgbClr val="FDB913"/>
                      </a:solidFill>
                      <a:prstDash val="solid"/>
                    </a:lnT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Partner’s presence,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involvement, and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Grandparents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friends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lnT w="6350">
                      <a:solidFill>
                        <a:srgbClr val="FDB913"/>
                      </a:solidFill>
                      <a:prstDash val="solid"/>
                    </a:lnT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4038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information for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7368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FDB913"/>
                      </a:solidFill>
                      <a:prstDash val="solid"/>
                    </a:lnL>
                    <a:lnT w="6350">
                      <a:solidFill>
                        <a:srgbClr val="FDB913"/>
                      </a:solidFill>
                      <a:prstDash val="solid"/>
                    </a:lnT>
                    <a:lnB w="6350">
                      <a:solidFill>
                        <a:srgbClr val="FDB913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042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3138" y="251587"/>
            <a:ext cx="193301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66" dirty="0">
                <a:solidFill>
                  <a:srgbClr val="FFFFFF"/>
                </a:solidFill>
                <a:latin typeface="Lucida Sans"/>
                <a:cs typeface="Lucida Sans"/>
              </a:rPr>
              <a:t>14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59375" y="827280"/>
            <a:ext cx="1459005" cy="1459005"/>
          </a:xfrm>
          <a:custGeom>
            <a:avLst/>
            <a:gdLst/>
            <a:ahLst/>
            <a:cxnLst/>
            <a:rect l="l" t="t" r="r" b="b"/>
            <a:pathLst>
              <a:path w="1653540" h="1653539">
                <a:moveTo>
                  <a:pt x="826592" y="1653184"/>
                </a:moveTo>
                <a:lnTo>
                  <a:pt x="778023" y="1651781"/>
                </a:lnTo>
                <a:lnTo>
                  <a:pt x="730194" y="1647623"/>
                </a:lnTo>
                <a:lnTo>
                  <a:pt x="683181" y="1640788"/>
                </a:lnTo>
                <a:lnTo>
                  <a:pt x="637062" y="1631353"/>
                </a:lnTo>
                <a:lnTo>
                  <a:pt x="591914" y="1619396"/>
                </a:lnTo>
                <a:lnTo>
                  <a:pt x="547816" y="1604995"/>
                </a:lnTo>
                <a:lnTo>
                  <a:pt x="504845" y="1588226"/>
                </a:lnTo>
                <a:lnTo>
                  <a:pt x="463077" y="1569168"/>
                </a:lnTo>
                <a:lnTo>
                  <a:pt x="422592" y="1547898"/>
                </a:lnTo>
                <a:lnTo>
                  <a:pt x="383465" y="1524493"/>
                </a:lnTo>
                <a:lnTo>
                  <a:pt x="345776" y="1499032"/>
                </a:lnTo>
                <a:lnTo>
                  <a:pt x="309600" y="1471591"/>
                </a:lnTo>
                <a:lnTo>
                  <a:pt x="275017" y="1442248"/>
                </a:lnTo>
                <a:lnTo>
                  <a:pt x="242103" y="1411081"/>
                </a:lnTo>
                <a:lnTo>
                  <a:pt x="210935" y="1378166"/>
                </a:lnTo>
                <a:lnTo>
                  <a:pt x="181593" y="1343583"/>
                </a:lnTo>
                <a:lnTo>
                  <a:pt x="154152" y="1307408"/>
                </a:lnTo>
                <a:lnTo>
                  <a:pt x="128690" y="1269718"/>
                </a:lnTo>
                <a:lnTo>
                  <a:pt x="105285" y="1230592"/>
                </a:lnTo>
                <a:lnTo>
                  <a:pt x="84015" y="1190106"/>
                </a:lnTo>
                <a:lnTo>
                  <a:pt x="64957" y="1148339"/>
                </a:lnTo>
                <a:lnTo>
                  <a:pt x="48189" y="1105367"/>
                </a:lnTo>
                <a:lnTo>
                  <a:pt x="33787" y="1061269"/>
                </a:lnTo>
                <a:lnTo>
                  <a:pt x="21830" y="1016122"/>
                </a:lnTo>
                <a:lnTo>
                  <a:pt x="12396" y="970003"/>
                </a:lnTo>
                <a:lnTo>
                  <a:pt x="5561" y="922990"/>
                </a:lnTo>
                <a:lnTo>
                  <a:pt x="1403" y="875160"/>
                </a:lnTo>
                <a:lnTo>
                  <a:pt x="0" y="826592"/>
                </a:lnTo>
                <a:lnTo>
                  <a:pt x="1403" y="778023"/>
                </a:lnTo>
                <a:lnTo>
                  <a:pt x="5561" y="730194"/>
                </a:lnTo>
                <a:lnTo>
                  <a:pt x="12396" y="683181"/>
                </a:lnTo>
                <a:lnTo>
                  <a:pt x="21830" y="637062"/>
                </a:lnTo>
                <a:lnTo>
                  <a:pt x="33787" y="591914"/>
                </a:lnTo>
                <a:lnTo>
                  <a:pt x="48189" y="547816"/>
                </a:lnTo>
                <a:lnTo>
                  <a:pt x="64957" y="504845"/>
                </a:lnTo>
                <a:lnTo>
                  <a:pt x="84015" y="463077"/>
                </a:lnTo>
                <a:lnTo>
                  <a:pt x="105285" y="422592"/>
                </a:lnTo>
                <a:lnTo>
                  <a:pt x="128690" y="383465"/>
                </a:lnTo>
                <a:lnTo>
                  <a:pt x="154152" y="345776"/>
                </a:lnTo>
                <a:lnTo>
                  <a:pt x="181593" y="309600"/>
                </a:lnTo>
                <a:lnTo>
                  <a:pt x="210935" y="275017"/>
                </a:lnTo>
                <a:lnTo>
                  <a:pt x="242103" y="242103"/>
                </a:lnTo>
                <a:lnTo>
                  <a:pt x="275017" y="210935"/>
                </a:lnTo>
                <a:lnTo>
                  <a:pt x="309600" y="181593"/>
                </a:lnTo>
                <a:lnTo>
                  <a:pt x="345776" y="154152"/>
                </a:lnTo>
                <a:lnTo>
                  <a:pt x="383465" y="128690"/>
                </a:lnTo>
                <a:lnTo>
                  <a:pt x="422592" y="105285"/>
                </a:lnTo>
                <a:lnTo>
                  <a:pt x="463077" y="84015"/>
                </a:lnTo>
                <a:lnTo>
                  <a:pt x="504845" y="64957"/>
                </a:lnTo>
                <a:lnTo>
                  <a:pt x="547816" y="48189"/>
                </a:lnTo>
                <a:lnTo>
                  <a:pt x="591914" y="33787"/>
                </a:lnTo>
                <a:lnTo>
                  <a:pt x="637062" y="21830"/>
                </a:lnTo>
                <a:lnTo>
                  <a:pt x="683181" y="12396"/>
                </a:lnTo>
                <a:lnTo>
                  <a:pt x="730194" y="5561"/>
                </a:lnTo>
                <a:lnTo>
                  <a:pt x="778023" y="1403"/>
                </a:lnTo>
                <a:lnTo>
                  <a:pt x="826592" y="0"/>
                </a:lnTo>
                <a:lnTo>
                  <a:pt x="875160" y="1403"/>
                </a:lnTo>
                <a:lnTo>
                  <a:pt x="922990" y="5561"/>
                </a:lnTo>
                <a:lnTo>
                  <a:pt x="970003" y="12396"/>
                </a:lnTo>
                <a:lnTo>
                  <a:pt x="1016122" y="21830"/>
                </a:lnTo>
                <a:lnTo>
                  <a:pt x="1061269" y="33787"/>
                </a:lnTo>
                <a:lnTo>
                  <a:pt x="1105367" y="48189"/>
                </a:lnTo>
                <a:lnTo>
                  <a:pt x="1148339" y="64957"/>
                </a:lnTo>
                <a:lnTo>
                  <a:pt x="1190106" y="84015"/>
                </a:lnTo>
                <a:lnTo>
                  <a:pt x="1230592" y="105285"/>
                </a:lnTo>
                <a:lnTo>
                  <a:pt x="1269718" y="128690"/>
                </a:lnTo>
                <a:lnTo>
                  <a:pt x="1307408" y="154152"/>
                </a:lnTo>
                <a:lnTo>
                  <a:pt x="1343583" y="181593"/>
                </a:lnTo>
                <a:lnTo>
                  <a:pt x="1378166" y="210935"/>
                </a:lnTo>
                <a:lnTo>
                  <a:pt x="1411081" y="242103"/>
                </a:lnTo>
                <a:lnTo>
                  <a:pt x="1442248" y="275017"/>
                </a:lnTo>
                <a:lnTo>
                  <a:pt x="1471591" y="309600"/>
                </a:lnTo>
                <a:lnTo>
                  <a:pt x="1499032" y="345776"/>
                </a:lnTo>
                <a:lnTo>
                  <a:pt x="1524493" y="383465"/>
                </a:lnTo>
                <a:lnTo>
                  <a:pt x="1547898" y="422592"/>
                </a:lnTo>
                <a:lnTo>
                  <a:pt x="1569168" y="463077"/>
                </a:lnTo>
                <a:lnTo>
                  <a:pt x="1588226" y="504845"/>
                </a:lnTo>
                <a:lnTo>
                  <a:pt x="1604995" y="547816"/>
                </a:lnTo>
                <a:lnTo>
                  <a:pt x="1619396" y="591914"/>
                </a:lnTo>
                <a:lnTo>
                  <a:pt x="1631353" y="637062"/>
                </a:lnTo>
                <a:lnTo>
                  <a:pt x="1640788" y="683181"/>
                </a:lnTo>
                <a:lnTo>
                  <a:pt x="1647623" y="730194"/>
                </a:lnTo>
                <a:lnTo>
                  <a:pt x="1651781" y="778023"/>
                </a:lnTo>
                <a:lnTo>
                  <a:pt x="1653184" y="826592"/>
                </a:lnTo>
                <a:lnTo>
                  <a:pt x="1651781" y="875160"/>
                </a:lnTo>
                <a:lnTo>
                  <a:pt x="1647623" y="922990"/>
                </a:lnTo>
                <a:lnTo>
                  <a:pt x="1640788" y="970003"/>
                </a:lnTo>
                <a:lnTo>
                  <a:pt x="1631353" y="1016122"/>
                </a:lnTo>
                <a:lnTo>
                  <a:pt x="1619396" y="1061269"/>
                </a:lnTo>
                <a:lnTo>
                  <a:pt x="1604995" y="1105367"/>
                </a:lnTo>
                <a:lnTo>
                  <a:pt x="1588226" y="1148339"/>
                </a:lnTo>
                <a:lnTo>
                  <a:pt x="1569168" y="1190106"/>
                </a:lnTo>
                <a:lnTo>
                  <a:pt x="1547898" y="1230592"/>
                </a:lnTo>
                <a:lnTo>
                  <a:pt x="1524493" y="1269718"/>
                </a:lnTo>
                <a:lnTo>
                  <a:pt x="1499032" y="1307408"/>
                </a:lnTo>
                <a:lnTo>
                  <a:pt x="1471591" y="1343583"/>
                </a:lnTo>
                <a:lnTo>
                  <a:pt x="1442248" y="1378166"/>
                </a:lnTo>
                <a:lnTo>
                  <a:pt x="1411081" y="1411081"/>
                </a:lnTo>
                <a:lnTo>
                  <a:pt x="1378166" y="1442248"/>
                </a:lnTo>
                <a:lnTo>
                  <a:pt x="1343583" y="1471591"/>
                </a:lnTo>
                <a:lnTo>
                  <a:pt x="1307408" y="1499032"/>
                </a:lnTo>
                <a:lnTo>
                  <a:pt x="1269718" y="1524493"/>
                </a:lnTo>
                <a:lnTo>
                  <a:pt x="1230592" y="1547898"/>
                </a:lnTo>
                <a:lnTo>
                  <a:pt x="1190106" y="1569168"/>
                </a:lnTo>
                <a:lnTo>
                  <a:pt x="1148339" y="1588226"/>
                </a:lnTo>
                <a:lnTo>
                  <a:pt x="1105367" y="1604995"/>
                </a:lnTo>
                <a:lnTo>
                  <a:pt x="1061269" y="1619396"/>
                </a:lnTo>
                <a:lnTo>
                  <a:pt x="1016122" y="1631353"/>
                </a:lnTo>
                <a:lnTo>
                  <a:pt x="970003" y="1640788"/>
                </a:lnTo>
                <a:lnTo>
                  <a:pt x="922990" y="1647623"/>
                </a:lnTo>
                <a:lnTo>
                  <a:pt x="875160" y="1651781"/>
                </a:lnTo>
                <a:lnTo>
                  <a:pt x="826592" y="1653184"/>
                </a:lnTo>
                <a:close/>
              </a:path>
            </a:pathLst>
          </a:custGeom>
          <a:ln w="27304">
            <a:solidFill>
              <a:srgbClr val="D9C8E2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2" name="object 32"/>
          <p:cNvSpPr/>
          <p:nvPr/>
        </p:nvSpPr>
        <p:spPr>
          <a:xfrm>
            <a:off x="8710378" y="878283"/>
            <a:ext cx="1356673" cy="135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3" name="object 33"/>
          <p:cNvSpPr/>
          <p:nvPr/>
        </p:nvSpPr>
        <p:spPr>
          <a:xfrm>
            <a:off x="8710385" y="878286"/>
            <a:ext cx="1357032" cy="1357032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781" y="1537563"/>
                </a:moveTo>
                <a:lnTo>
                  <a:pt x="720162" y="1536051"/>
                </a:lnTo>
                <a:lnTo>
                  <a:pt x="672347" y="1531573"/>
                </a:lnTo>
                <a:lnTo>
                  <a:pt x="625425" y="1524221"/>
                </a:lnTo>
                <a:lnTo>
                  <a:pt x="579487" y="1514084"/>
                </a:lnTo>
                <a:lnTo>
                  <a:pt x="534623" y="1501252"/>
                </a:lnTo>
                <a:lnTo>
                  <a:pt x="490922" y="1485815"/>
                </a:lnTo>
                <a:lnTo>
                  <a:pt x="448476" y="1467864"/>
                </a:lnTo>
                <a:lnTo>
                  <a:pt x="407373" y="1447488"/>
                </a:lnTo>
                <a:lnTo>
                  <a:pt x="367704" y="1424778"/>
                </a:lnTo>
                <a:lnTo>
                  <a:pt x="329560" y="1399823"/>
                </a:lnTo>
                <a:lnTo>
                  <a:pt x="293029" y="1372714"/>
                </a:lnTo>
                <a:lnTo>
                  <a:pt x="258203" y="1343540"/>
                </a:lnTo>
                <a:lnTo>
                  <a:pt x="225170" y="1312392"/>
                </a:lnTo>
                <a:lnTo>
                  <a:pt x="194023" y="1279360"/>
                </a:lnTo>
                <a:lnTo>
                  <a:pt x="164849" y="1244533"/>
                </a:lnTo>
                <a:lnTo>
                  <a:pt x="137740" y="1208003"/>
                </a:lnTo>
                <a:lnTo>
                  <a:pt x="112785" y="1169858"/>
                </a:lnTo>
                <a:lnTo>
                  <a:pt x="90074" y="1130189"/>
                </a:lnTo>
                <a:lnTo>
                  <a:pt x="69699" y="1089087"/>
                </a:lnTo>
                <a:lnTo>
                  <a:pt x="51747" y="1046640"/>
                </a:lnTo>
                <a:lnTo>
                  <a:pt x="36311" y="1002940"/>
                </a:lnTo>
                <a:lnTo>
                  <a:pt x="23479" y="958075"/>
                </a:lnTo>
                <a:lnTo>
                  <a:pt x="13342" y="912137"/>
                </a:lnTo>
                <a:lnTo>
                  <a:pt x="5989" y="865216"/>
                </a:lnTo>
                <a:lnTo>
                  <a:pt x="1512" y="817400"/>
                </a:lnTo>
                <a:lnTo>
                  <a:pt x="0" y="768781"/>
                </a:lnTo>
                <a:lnTo>
                  <a:pt x="1512" y="720162"/>
                </a:lnTo>
                <a:lnTo>
                  <a:pt x="5989" y="672347"/>
                </a:lnTo>
                <a:lnTo>
                  <a:pt x="13342" y="625425"/>
                </a:lnTo>
                <a:lnTo>
                  <a:pt x="23479" y="579487"/>
                </a:lnTo>
                <a:lnTo>
                  <a:pt x="36311" y="534623"/>
                </a:lnTo>
                <a:lnTo>
                  <a:pt x="51747" y="490922"/>
                </a:lnTo>
                <a:lnTo>
                  <a:pt x="69699" y="448476"/>
                </a:lnTo>
                <a:lnTo>
                  <a:pt x="90074" y="407373"/>
                </a:lnTo>
                <a:lnTo>
                  <a:pt x="112785" y="367704"/>
                </a:lnTo>
                <a:lnTo>
                  <a:pt x="137740" y="329560"/>
                </a:lnTo>
                <a:lnTo>
                  <a:pt x="164849" y="293029"/>
                </a:lnTo>
                <a:lnTo>
                  <a:pt x="194023" y="258203"/>
                </a:lnTo>
                <a:lnTo>
                  <a:pt x="225170" y="225171"/>
                </a:lnTo>
                <a:lnTo>
                  <a:pt x="258203" y="194023"/>
                </a:lnTo>
                <a:lnTo>
                  <a:pt x="293029" y="164849"/>
                </a:lnTo>
                <a:lnTo>
                  <a:pt x="329560" y="137740"/>
                </a:lnTo>
                <a:lnTo>
                  <a:pt x="367704" y="112785"/>
                </a:lnTo>
                <a:lnTo>
                  <a:pt x="407373" y="90074"/>
                </a:lnTo>
                <a:lnTo>
                  <a:pt x="448476" y="69699"/>
                </a:lnTo>
                <a:lnTo>
                  <a:pt x="490922" y="51747"/>
                </a:lnTo>
                <a:lnTo>
                  <a:pt x="534623" y="36311"/>
                </a:lnTo>
                <a:lnTo>
                  <a:pt x="579487" y="23479"/>
                </a:lnTo>
                <a:lnTo>
                  <a:pt x="625425" y="13342"/>
                </a:lnTo>
                <a:lnTo>
                  <a:pt x="672347" y="5989"/>
                </a:lnTo>
                <a:lnTo>
                  <a:pt x="720162" y="1512"/>
                </a:lnTo>
                <a:lnTo>
                  <a:pt x="768781" y="0"/>
                </a:lnTo>
                <a:lnTo>
                  <a:pt x="817400" y="1512"/>
                </a:lnTo>
                <a:lnTo>
                  <a:pt x="865216" y="5989"/>
                </a:lnTo>
                <a:lnTo>
                  <a:pt x="912137" y="13342"/>
                </a:lnTo>
                <a:lnTo>
                  <a:pt x="958075" y="23479"/>
                </a:lnTo>
                <a:lnTo>
                  <a:pt x="1002940" y="36311"/>
                </a:lnTo>
                <a:lnTo>
                  <a:pt x="1046640" y="51747"/>
                </a:lnTo>
                <a:lnTo>
                  <a:pt x="1089087" y="69699"/>
                </a:lnTo>
                <a:lnTo>
                  <a:pt x="1130189" y="90074"/>
                </a:lnTo>
                <a:lnTo>
                  <a:pt x="1169858" y="112785"/>
                </a:lnTo>
                <a:lnTo>
                  <a:pt x="1208003" y="137740"/>
                </a:lnTo>
                <a:lnTo>
                  <a:pt x="1244533" y="164849"/>
                </a:lnTo>
                <a:lnTo>
                  <a:pt x="1279360" y="194023"/>
                </a:lnTo>
                <a:lnTo>
                  <a:pt x="1312392" y="225170"/>
                </a:lnTo>
                <a:lnTo>
                  <a:pt x="1343540" y="258203"/>
                </a:lnTo>
                <a:lnTo>
                  <a:pt x="1372714" y="293029"/>
                </a:lnTo>
                <a:lnTo>
                  <a:pt x="1399823" y="329560"/>
                </a:lnTo>
                <a:lnTo>
                  <a:pt x="1424778" y="367704"/>
                </a:lnTo>
                <a:lnTo>
                  <a:pt x="1447488" y="407373"/>
                </a:lnTo>
                <a:lnTo>
                  <a:pt x="1467864" y="448476"/>
                </a:lnTo>
                <a:lnTo>
                  <a:pt x="1485815" y="490922"/>
                </a:lnTo>
                <a:lnTo>
                  <a:pt x="1501252" y="534623"/>
                </a:lnTo>
                <a:lnTo>
                  <a:pt x="1514084" y="579487"/>
                </a:lnTo>
                <a:lnTo>
                  <a:pt x="1524221" y="625425"/>
                </a:lnTo>
                <a:lnTo>
                  <a:pt x="1531573" y="672347"/>
                </a:lnTo>
                <a:lnTo>
                  <a:pt x="1536051" y="720162"/>
                </a:lnTo>
                <a:lnTo>
                  <a:pt x="1537563" y="768781"/>
                </a:lnTo>
                <a:lnTo>
                  <a:pt x="1536051" y="817400"/>
                </a:lnTo>
                <a:lnTo>
                  <a:pt x="1531573" y="865216"/>
                </a:lnTo>
                <a:lnTo>
                  <a:pt x="1524221" y="912137"/>
                </a:lnTo>
                <a:lnTo>
                  <a:pt x="1514084" y="958075"/>
                </a:lnTo>
                <a:lnTo>
                  <a:pt x="1501252" y="1002940"/>
                </a:lnTo>
                <a:lnTo>
                  <a:pt x="1485815" y="1046640"/>
                </a:lnTo>
                <a:lnTo>
                  <a:pt x="1467864" y="1089087"/>
                </a:lnTo>
                <a:lnTo>
                  <a:pt x="1447488" y="1130189"/>
                </a:lnTo>
                <a:lnTo>
                  <a:pt x="1424778" y="1169858"/>
                </a:lnTo>
                <a:lnTo>
                  <a:pt x="1399823" y="1208003"/>
                </a:lnTo>
                <a:lnTo>
                  <a:pt x="1372714" y="1244533"/>
                </a:lnTo>
                <a:lnTo>
                  <a:pt x="1343540" y="1279360"/>
                </a:lnTo>
                <a:lnTo>
                  <a:pt x="1312392" y="1312392"/>
                </a:lnTo>
                <a:lnTo>
                  <a:pt x="1279360" y="1343540"/>
                </a:lnTo>
                <a:lnTo>
                  <a:pt x="1244533" y="1372714"/>
                </a:lnTo>
                <a:lnTo>
                  <a:pt x="1208003" y="1399823"/>
                </a:lnTo>
                <a:lnTo>
                  <a:pt x="1169858" y="1424778"/>
                </a:lnTo>
                <a:lnTo>
                  <a:pt x="1130189" y="1447488"/>
                </a:lnTo>
                <a:lnTo>
                  <a:pt x="1089087" y="1467864"/>
                </a:lnTo>
                <a:lnTo>
                  <a:pt x="1046640" y="1485815"/>
                </a:lnTo>
                <a:lnTo>
                  <a:pt x="1002940" y="1501252"/>
                </a:lnTo>
                <a:lnTo>
                  <a:pt x="958075" y="1514084"/>
                </a:lnTo>
                <a:lnTo>
                  <a:pt x="912137" y="1524221"/>
                </a:lnTo>
                <a:lnTo>
                  <a:pt x="865216" y="1531573"/>
                </a:lnTo>
                <a:lnTo>
                  <a:pt x="817400" y="1536051"/>
                </a:lnTo>
                <a:lnTo>
                  <a:pt x="768781" y="1537563"/>
                </a:lnTo>
                <a:close/>
              </a:path>
            </a:pathLst>
          </a:custGeom>
          <a:ln w="25400">
            <a:solidFill>
              <a:srgbClr val="B4CBA3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061883" y="3449170"/>
          <a:ext cx="8068236" cy="1608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STABILITY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64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General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7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the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(LPI)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48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stability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Successful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without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excessive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3063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Stable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vital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while 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crib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emesis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1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stool/24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657225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compared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term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Hypoglycemia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dehydration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386853" y="664262"/>
            <a:ext cx="6084234" cy="25999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53" dirty="0">
                <a:solidFill>
                  <a:srgbClr val="744D91"/>
                </a:solidFill>
                <a:latin typeface="Arial"/>
                <a:cs typeface="Arial"/>
              </a:rPr>
              <a:t>Transition </a:t>
            </a:r>
            <a:r>
              <a:rPr sz="2118" spc="124" dirty="0">
                <a:solidFill>
                  <a:srgbClr val="744D91"/>
                </a:solidFill>
                <a:latin typeface="Arial"/>
                <a:cs typeface="Arial"/>
              </a:rPr>
              <a:t>to Outpatient</a:t>
            </a:r>
            <a:r>
              <a:rPr sz="2118" spc="476" dirty="0">
                <a:solidFill>
                  <a:srgbClr val="744D91"/>
                </a:solidFill>
                <a:latin typeface="Arial"/>
                <a:cs typeface="Arial"/>
              </a:rPr>
              <a:t> </a:t>
            </a:r>
            <a:r>
              <a:rPr sz="2118" spc="31" dirty="0">
                <a:solidFill>
                  <a:srgbClr val="744D91"/>
                </a:solidFill>
                <a:latin typeface="Arial"/>
                <a:cs typeface="Arial"/>
              </a:rPr>
              <a:t>Care</a:t>
            </a:r>
            <a:endParaRPr sz="2118" dirty="0">
              <a:latin typeface="Arial"/>
              <a:cs typeface="Arial"/>
            </a:endParaRPr>
          </a:p>
          <a:p>
            <a:pPr marL="11206" marR="132236">
              <a:lnSpc>
                <a:spcPct val="116700"/>
              </a:lnSpc>
              <a:spcBef>
                <a:spcPts val="459"/>
              </a:spcBef>
            </a:pP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involves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set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actions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designed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continuity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inpatient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outpatient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healthcare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providers.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Planning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begin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admission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requires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coordinated,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multidisciplinary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approach.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term “transition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care”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preferred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term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“discharge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planning”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order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emphasize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active and dynamic nature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882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process.</a:t>
            </a:r>
            <a:endParaRPr sz="882" dirty="0">
              <a:latin typeface="Arial"/>
              <a:cs typeface="Arial"/>
            </a:endParaRPr>
          </a:p>
          <a:p>
            <a:pPr marL="11206" marR="141762">
              <a:lnSpc>
                <a:spcPct val="116700"/>
              </a:lnSpc>
              <a:spcBef>
                <a:spcPts val="706"/>
              </a:spcBef>
            </a:pP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Optimal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relies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accountable providers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accurate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complete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successfully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communicated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documented.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accountable sending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sends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appropriate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documents 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receiving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timely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manner,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verifies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receipt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information by 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intended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receiving provider, 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clarifies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receiving provider’s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understanding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information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sent,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documents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transaction, </a:t>
            </a:r>
            <a:r>
              <a:rPr sz="882" spc="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resends</a:t>
            </a:r>
            <a:endParaRPr sz="882" dirty="0">
              <a:latin typeface="Arial"/>
              <a:cs typeface="Arial"/>
            </a:endParaRPr>
          </a:p>
          <a:p>
            <a:pPr marL="11206" marR="4483">
              <a:lnSpc>
                <a:spcPct val="116700"/>
              </a:lnSpc>
            </a:pP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information if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by 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intended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recipient.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accountable receiving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acknowledges having received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documents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44" dirty="0">
                <a:solidFill>
                  <a:srgbClr val="231F20"/>
                </a:solidFill>
                <a:latin typeface="Arial"/>
                <a:cs typeface="Arial"/>
              </a:rPr>
              <a:t>asks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questions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clarification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information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contained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therein,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uses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information,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takes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actions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indicated,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ensuring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continuity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plan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sz="882" spc="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r>
              <a:rPr sz="728" spc="-13" baseline="35353" dirty="0">
                <a:solidFill>
                  <a:srgbClr val="231F20"/>
                </a:solidFill>
                <a:latin typeface="Arial"/>
                <a:cs typeface="Arial"/>
              </a:rPr>
              <a:t>43</a:t>
            </a:r>
            <a:endParaRPr sz="728" baseline="35353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882" dirty="0">
              <a:latin typeface="Times New Roman"/>
              <a:cs typeface="Times New Roman"/>
            </a:endParaRPr>
          </a:p>
          <a:p>
            <a:pPr marL="11206" marR="269516">
              <a:lnSpc>
                <a:spcPct val="104200"/>
              </a:lnSpc>
            </a:pP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*When communicating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providing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706" i="1" spc="-4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listed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spc="-9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Education column, concepts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shared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-26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manner 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appropriate for 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whose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first language </a:t>
            </a:r>
            <a:r>
              <a:rPr sz="706" i="1" spc="-18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06" i="1" spc="21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English.</a:t>
            </a:r>
            <a:endParaRPr sz="70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401E64-9F3D-4227-8FC0-88A92EFF55D9}"/>
              </a:ext>
            </a:extLst>
          </p:cNvPr>
          <p:cNvSpPr/>
          <p:nvPr/>
        </p:nvSpPr>
        <p:spPr>
          <a:xfrm>
            <a:off x="6010275" y="63972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Ramachandrappa, Ashwin; Jain, Lucky. The Late Preterm Infant. Fanaroff and Martin's Neonatal-Perinatal Medicine. January 1, 2015. Pages 577-591.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FCF9C-C0A0-4BF6-8175-D32E7E900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6" y="1260700"/>
            <a:ext cx="9485558" cy="437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63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046970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2544" y="251587"/>
            <a:ext cx="19554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15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5902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32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Feeding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23, 25,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50,</a:t>
                      </a:r>
                      <a:r>
                        <a:rPr sz="700" i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51,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52, 53, 54, 55, 56,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58,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59,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60,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61,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62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2105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formal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breastfeeding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twice before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0560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formal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inadequate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weight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all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competency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Recognizing early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hunger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frequency and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technique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9626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indicated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(review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indications,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pumping,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expression,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milk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storage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mixing if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intake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49554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Knowing how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diapers 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expect 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4, 6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thereafter)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8801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 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4351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Vitamin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drops;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Vitamin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deficiency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widespread 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rickets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3431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 supplemental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iron; 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lack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mother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(normally occurs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third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trimester)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detailed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8328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information for community  breastfeeding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support.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44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Hyperbilirubinemia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31,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63, 64, 65, 66,</a:t>
                      </a:r>
                      <a:r>
                        <a:rPr sz="7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67,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68,</a:t>
                      </a:r>
                      <a:r>
                        <a:rPr sz="700" i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24-h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562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24–48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coincide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5-7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67437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worsening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4732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Deepening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yellow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(visual assessment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alone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reliable)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lethargy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irritability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high-pitched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Circumcision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70,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71,</a:t>
                      </a:r>
                      <a:r>
                        <a:rPr sz="700" i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2 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procedure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post-circumcision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post-circumcision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9370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circumcised.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6944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2825" y="251587"/>
            <a:ext cx="194422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62" dirty="0">
                <a:solidFill>
                  <a:srgbClr val="FFFFFF"/>
                </a:solidFill>
                <a:latin typeface="Lucida Sans"/>
                <a:cs typeface="Lucida Sans"/>
              </a:rPr>
              <a:t>16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9"/>
          <a:ext cx="8068236" cy="6304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Newborn</a:t>
                      </a:r>
                      <a:r>
                        <a:rPr sz="800" b="1" i="1" spc="-6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5021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Bathing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Cleaning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caring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umbilical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Value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1308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clothing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 when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2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Developmental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45,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preterm/LPI.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Model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sensitivity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behavioral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31559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differences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(GA)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chronological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3180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milestone expectations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corrected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 rather 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chronological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9781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milestones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6738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LPI):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overstimulation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positional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low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muscle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sleep/wake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cycles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extra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1694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(behavioral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cues)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overstimulation, 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Limb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extension,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 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splaying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Twitches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startles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Arching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limpness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grimace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scowl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Abrupt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Irregular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Gaze</a:t>
                      </a:r>
                      <a:r>
                        <a:rPr sz="800" spc="-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aversion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0678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relaxation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readiness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engagement,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Limb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flexion,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fingers and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Smooth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movements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Rounded,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flexed trunk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mouth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engaged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Quiet-alert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2611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holding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33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046970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3775" y="251587"/>
            <a:ext cx="190500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79" dirty="0">
                <a:solidFill>
                  <a:srgbClr val="FFFFFF"/>
                </a:solidFill>
                <a:latin typeface="Lucida Sans"/>
                <a:cs typeface="Lucida Sans"/>
              </a:rPr>
              <a:t>17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6089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Newborn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55, 56,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73,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74,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familiarity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date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state-required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test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earlier.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Report abnormal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that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intended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recipient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received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newborn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2225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Hearing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audiology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procedure.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1874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always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diagnose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the need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always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Anomalies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congenital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62940" indent="-114300">
                        <a:lnSpc>
                          <a:spcPts val="1150"/>
                        </a:lnSpc>
                        <a:spcBef>
                          <a:spcPts val="5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7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pulse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oximetry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congenital heart defects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protocol.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done,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</a:t>
                      </a:r>
                      <a:r>
                        <a:rPr sz="7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found.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11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Maternal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40,</a:t>
                      </a:r>
                      <a:r>
                        <a:rPr sz="700" i="1" spc="6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prenatal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702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ingestion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drugs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other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substances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 and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concern,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identified.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(present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members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861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who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relapse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72072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(including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4709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cesarean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NICU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admission)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(three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term</a:t>
                      </a:r>
                      <a:r>
                        <a:rPr sz="800" spc="2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treatment if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8511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treatment,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1910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providing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smoke-free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children,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associated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63195">
                        <a:lnSpc>
                          <a:spcPct val="11279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Sudden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Death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(SIDS),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  disorders,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oppositional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abnormalities,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38784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and supplements,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446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compatible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LactMed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http://toxnet.nlm.nih.gov/cgi-bin/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sis/htmlgen?LAC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2382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postpartum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 if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8443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2445" y="251587"/>
            <a:ext cx="19610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57" dirty="0">
                <a:solidFill>
                  <a:srgbClr val="FFFFFF"/>
                </a:solidFill>
                <a:latin typeface="Lucida Sans"/>
                <a:cs typeface="Lucida Sans"/>
              </a:rPr>
              <a:t>18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6" cy="5916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SCREENING</a:t>
                      </a:r>
                      <a:r>
                        <a:rPr sz="700" b="1" i="1" spc="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70">
                <a:tc>
                  <a:txBody>
                    <a:bodyPr/>
                    <a:lstStyle/>
                    <a:p>
                      <a:pPr marL="50800" marR="448309">
                        <a:lnSpc>
                          <a:spcPct val="112700"/>
                        </a:lnSpc>
                        <a:spcBef>
                          <a:spcPts val="265"/>
                        </a:spcBef>
                      </a:pP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800" b="1" i="1" spc="-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r>
                        <a:rPr sz="800" b="1" i="1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-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  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Bonding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9696" marB="0"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home,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</a:t>
                      </a:r>
                      <a:r>
                        <a:rPr sz="800" spc="2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bonding.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attachment: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demonstrate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appropriately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55904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prolonged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3B8CCB"/>
                      </a:solidFill>
                      <a:prstDash val="solid"/>
                    </a:lnL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4738" marB="0">
                    <a:lnT w="6350" cap="flat" cmpd="sng" algn="ctr">
                      <a:solidFill>
                        <a:srgbClr val="88B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Factors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26415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76,</a:t>
                      </a:r>
                      <a:r>
                        <a:rPr sz="7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39781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the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Smokers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Domestic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involvement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78105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144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Home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Environment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environment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47193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Tips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Safety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www.healthychildren.org/English/tips-tools/Pages/default.aspx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the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housing/shelter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Utilities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Phone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Fire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alarms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environment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shelter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2004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94360" indent="-114300" algn="just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family’s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transportation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Safe</a:t>
                      </a: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Sleep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24, 94, 95, 96,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97,</a:t>
                      </a:r>
                      <a:r>
                        <a:rPr sz="700" i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98,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538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practices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37795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Stages,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Parent’s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Guide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4"/>
                        </a:rPr>
                        <a:t>www.healthychildren.org/English/ages-stages/baby/sleep/pages/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4"/>
                        </a:rPr>
                        <a:t>A-Parents-Guide-to-Safe-Sleep.aspx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7909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placing 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his/her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tummy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unsafe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sleeping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pacifier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first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5912">
                <a:tc>
                  <a:txBody>
                    <a:bodyPr/>
                    <a:lstStyle/>
                    <a:p>
                      <a:pPr marL="50800" marR="369570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Infection 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&amp;  </a:t>
                      </a:r>
                      <a:r>
                        <a:rPr sz="800" b="1" i="1" spc="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Im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mun</a:t>
                      </a:r>
                      <a:r>
                        <a:rPr sz="800" b="1" i="1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za</a:t>
                      </a:r>
                      <a:r>
                        <a:rPr sz="800" b="1" i="1" spc="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ti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53, 54,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78,</a:t>
                      </a:r>
                      <a:r>
                        <a:rPr sz="700" i="1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79,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80,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81,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82,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hepatitis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vaccine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parents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until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2-month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vaccine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schedule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entirely,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the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decision.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0007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syncytial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virus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(RSV)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 and recommendations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dosing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33985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Talking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Vaccines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5"/>
                        </a:rPr>
                        <a:t>www.cdc.gov/vaccines/spec-grps/hcp/conv-materials.htm#talkpvi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18159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Wash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hands,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visitors,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crowds,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against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sick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people.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6228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immunizations.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8989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pertussis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boosters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5816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RSV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 and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prevention.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348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046970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3104" y="251587"/>
            <a:ext cx="193301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66" dirty="0">
                <a:solidFill>
                  <a:srgbClr val="FFFFFF"/>
                </a:solidFill>
                <a:latin typeface="Lucida Sans"/>
                <a:cs typeface="Lucida Sans"/>
              </a:rPr>
              <a:t>19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4684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6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SAFETY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44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Seat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procuring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same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trained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should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Arrange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fails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Instruct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own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2039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instruction 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front-facing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441">
                <a:tc>
                  <a:txBody>
                    <a:bodyPr/>
                    <a:lstStyle/>
                    <a:p>
                      <a:pPr marL="50800" marR="45910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Shaken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Baby  Prevention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Education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55344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shaken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explanation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visual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aids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viewing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7912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instruction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shaking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calm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 marR="102870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When </a:t>
                      </a:r>
                      <a:r>
                        <a:rPr sz="800" b="1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To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Call </a:t>
                      </a:r>
                      <a:r>
                        <a:rPr sz="800" b="1" i="1" spc="-9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911 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or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Local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Emergency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Number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911.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8069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life-threatening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911,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Choking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Difficulty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Cyanosis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CPR.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176">
                <a:tc>
                  <a:txBody>
                    <a:bodyPr/>
                    <a:lstStyle/>
                    <a:p>
                      <a:pPr marL="50800" marR="444500" algn="just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When </a:t>
                      </a:r>
                      <a:r>
                        <a:rPr sz="800" b="1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To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Call  </a:t>
                      </a: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Primary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 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Provider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77724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provider,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Lethargy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Fever,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Abdominal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distension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Vomiting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Bloody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Inconsolable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Uncertainty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457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7583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13" dirty="0">
                <a:solidFill>
                  <a:srgbClr val="FFFFFF"/>
                </a:solidFill>
                <a:latin typeface="Lucida Sans"/>
                <a:cs typeface="Lucida Sans"/>
              </a:rPr>
              <a:t>TRANSITION </a:t>
            </a:r>
            <a:r>
              <a:rPr sz="1147" b="1" spc="-44" dirty="0">
                <a:solidFill>
                  <a:srgbClr val="FFFFFF"/>
                </a:solidFill>
                <a:latin typeface="Lucida Sans"/>
                <a:cs typeface="Lucida Sans"/>
              </a:rPr>
              <a:t>TO  </a:t>
            </a: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OUTPATIENT</a:t>
            </a:r>
            <a:r>
              <a:rPr sz="1147" b="1" spc="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233" y="251587"/>
            <a:ext cx="20898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4" dirty="0">
                <a:solidFill>
                  <a:srgbClr val="FFFFFF"/>
                </a:solidFill>
                <a:latin typeface="Lucida Sans"/>
                <a:cs typeface="Lucida Sans"/>
              </a:rPr>
              <a:t>20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6" cy="5672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FDB9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Staff</a:t>
                      </a:r>
                      <a:r>
                        <a:rPr sz="800" b="1" i="1" spc="-6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2582" marB="0">
                    <a:lnR w="6350">
                      <a:solidFill>
                        <a:srgbClr val="FDB913"/>
                      </a:solidFill>
                      <a:prstDash val="solid"/>
                    </a:lnR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97180" indent="-114300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physicians,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midwives,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nurses,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specialists, social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workers,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occupational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therapists,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therapists,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managers,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planners,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20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offered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Staffing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ratios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Competencies and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skills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roles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multidisciplinary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staff.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FDB913"/>
                      </a:solidFill>
                      <a:prstDash val="solid"/>
                    </a:lnL>
                    <a:solidFill>
                      <a:srgbClr val="FF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0800" marR="226695">
                        <a:lnSpc>
                          <a:spcPct val="112700"/>
                        </a:lnSpc>
                        <a:spcBef>
                          <a:spcPts val="265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 and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Social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9696" marB="0">
                    <a:lnR w="6350">
                      <a:solidFill>
                        <a:srgbClr val="FDB913"/>
                      </a:solidFill>
                      <a:prstDash val="solid"/>
                    </a:lnR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barriers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Community-based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WIC,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800" spc="2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Ongoing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already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call-back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320040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7368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needed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FDB913"/>
                      </a:solidFill>
                      <a:prstDash val="solid"/>
                    </a:lnL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TRANSFER </a:t>
                      </a:r>
                      <a:r>
                        <a:rPr sz="1100" b="1" spc="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OF</a:t>
                      </a:r>
                      <a:r>
                        <a:rPr sz="1100" b="1" spc="1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CARE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4738" marB="0">
                    <a:lnT w="6350" cap="flat" cmpd="sng" algn="ctr">
                      <a:solidFill>
                        <a:srgbClr val="A1A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1A1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71">
                <a:tc>
                  <a:txBody>
                    <a:bodyPr/>
                    <a:lstStyle/>
                    <a:p>
                      <a:pPr marL="50800" marR="454659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Primary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 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Provider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85,</a:t>
                      </a:r>
                      <a:r>
                        <a:rPr sz="700" i="1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A1A1A4"/>
                      </a:solidFill>
                      <a:prstDash val="solid"/>
                    </a:lnR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68643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community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phone,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fax,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email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A1A1A4"/>
                      </a:solidFill>
                      <a:prstDash val="solid"/>
                    </a:lnL>
                    <a:lnR w="6350">
                      <a:solidFill>
                        <a:srgbClr val="A1A1A4"/>
                      </a:solidFill>
                      <a:prstDash val="solid"/>
                    </a:lnR>
                    <a:lnT w="6350">
                      <a:solidFill>
                        <a:srgbClr val="A1A1A4"/>
                      </a:solidFill>
                      <a:prstDash val="solid"/>
                    </a:lnT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72390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purpose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appointment.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6550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subsequent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A1A1A4"/>
                      </a:solidFill>
                      <a:prstDash val="solid"/>
                    </a:lnL>
                    <a:lnT w="6350">
                      <a:solidFill>
                        <a:srgbClr val="A1A1A4"/>
                      </a:solidFill>
                      <a:prstDash val="solid"/>
                    </a:lnT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EE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4647">
                <a:tc>
                  <a:txBody>
                    <a:bodyPr/>
                    <a:lstStyle/>
                    <a:p>
                      <a:pPr marL="50800" marR="8826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Discharge </a:t>
                      </a:r>
                      <a:r>
                        <a:rPr sz="800" b="1" i="1" spc="-6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Summary  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&amp;</a:t>
                      </a:r>
                      <a:r>
                        <a:rPr sz="800" b="1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Checklist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43,</a:t>
                      </a:r>
                      <a:r>
                        <a:rPr sz="700" i="1" spc="-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A1A1A4"/>
                      </a:solidFill>
                      <a:prstDash val="solid"/>
                    </a:lnR>
                    <a:lnT w="6350">
                      <a:solidFill>
                        <a:srgbClr val="A1A1A4"/>
                      </a:solidFill>
                      <a:prstDash val="solid"/>
                    </a:lnT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Complete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summary: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prenatal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course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events,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Apgar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scores,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measurements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course,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procedures,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Immunizations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history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detailed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chart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transition/discharge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appointments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planned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summary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10744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acknowledgment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intended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recipient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received and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understood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information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Resend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if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received.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638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summary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person)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transportation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issue(s), 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A1A1A4"/>
                      </a:solidFill>
                      <a:prstDash val="solid"/>
                    </a:lnL>
                    <a:lnR w="6350">
                      <a:solidFill>
                        <a:srgbClr val="A1A1A4"/>
                      </a:solidFill>
                      <a:prstDash val="solid"/>
                    </a:lnR>
                    <a:lnT w="6350">
                      <a:solidFill>
                        <a:srgbClr val="A1A1A4"/>
                      </a:solidFill>
                      <a:prstDash val="solid"/>
                    </a:lnT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summary.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10209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bringing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summary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7244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infant’s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curve,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immunization record,  list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plan, and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7843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already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4384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call-back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A1A1A4"/>
                      </a:solidFill>
                      <a:prstDash val="solid"/>
                    </a:lnL>
                    <a:lnT w="6350">
                      <a:solidFill>
                        <a:srgbClr val="A1A1A4"/>
                      </a:solidFill>
                      <a:prstDash val="solid"/>
                    </a:lnT>
                    <a:lnB w="6350">
                      <a:solidFill>
                        <a:srgbClr val="A1A1A4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20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339920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0817" y="251587"/>
            <a:ext cx="20226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31" dirty="0">
                <a:solidFill>
                  <a:srgbClr val="FFFFFF"/>
                </a:solidFill>
                <a:latin typeface="Lucida Sans"/>
                <a:cs typeface="Lucida Sans"/>
              </a:rPr>
              <a:t>21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75053" y="827280"/>
            <a:ext cx="1459005" cy="1459005"/>
          </a:xfrm>
          <a:custGeom>
            <a:avLst/>
            <a:gdLst/>
            <a:ahLst/>
            <a:cxnLst/>
            <a:rect l="l" t="t" r="r" b="b"/>
            <a:pathLst>
              <a:path w="1653540" h="1653539">
                <a:moveTo>
                  <a:pt x="826592" y="1653184"/>
                </a:moveTo>
                <a:lnTo>
                  <a:pt x="778023" y="1651781"/>
                </a:lnTo>
                <a:lnTo>
                  <a:pt x="730194" y="1647623"/>
                </a:lnTo>
                <a:lnTo>
                  <a:pt x="683181" y="1640788"/>
                </a:lnTo>
                <a:lnTo>
                  <a:pt x="637062" y="1631353"/>
                </a:lnTo>
                <a:lnTo>
                  <a:pt x="591914" y="1619396"/>
                </a:lnTo>
                <a:lnTo>
                  <a:pt x="547816" y="1604995"/>
                </a:lnTo>
                <a:lnTo>
                  <a:pt x="504845" y="1588226"/>
                </a:lnTo>
                <a:lnTo>
                  <a:pt x="463077" y="1569168"/>
                </a:lnTo>
                <a:lnTo>
                  <a:pt x="422592" y="1547898"/>
                </a:lnTo>
                <a:lnTo>
                  <a:pt x="383465" y="1524493"/>
                </a:lnTo>
                <a:lnTo>
                  <a:pt x="345776" y="1499032"/>
                </a:lnTo>
                <a:lnTo>
                  <a:pt x="309600" y="1471591"/>
                </a:lnTo>
                <a:lnTo>
                  <a:pt x="275017" y="1442248"/>
                </a:lnTo>
                <a:lnTo>
                  <a:pt x="242103" y="1411081"/>
                </a:lnTo>
                <a:lnTo>
                  <a:pt x="210935" y="1378166"/>
                </a:lnTo>
                <a:lnTo>
                  <a:pt x="181593" y="1343583"/>
                </a:lnTo>
                <a:lnTo>
                  <a:pt x="154152" y="1307408"/>
                </a:lnTo>
                <a:lnTo>
                  <a:pt x="128690" y="1269718"/>
                </a:lnTo>
                <a:lnTo>
                  <a:pt x="105285" y="1230592"/>
                </a:lnTo>
                <a:lnTo>
                  <a:pt x="84015" y="1190106"/>
                </a:lnTo>
                <a:lnTo>
                  <a:pt x="64957" y="1148339"/>
                </a:lnTo>
                <a:lnTo>
                  <a:pt x="48189" y="1105367"/>
                </a:lnTo>
                <a:lnTo>
                  <a:pt x="33787" y="1061269"/>
                </a:lnTo>
                <a:lnTo>
                  <a:pt x="21830" y="1016122"/>
                </a:lnTo>
                <a:lnTo>
                  <a:pt x="12396" y="970003"/>
                </a:lnTo>
                <a:lnTo>
                  <a:pt x="5561" y="922990"/>
                </a:lnTo>
                <a:lnTo>
                  <a:pt x="1403" y="875160"/>
                </a:lnTo>
                <a:lnTo>
                  <a:pt x="0" y="826592"/>
                </a:lnTo>
                <a:lnTo>
                  <a:pt x="1403" y="778023"/>
                </a:lnTo>
                <a:lnTo>
                  <a:pt x="5561" y="730194"/>
                </a:lnTo>
                <a:lnTo>
                  <a:pt x="12396" y="683181"/>
                </a:lnTo>
                <a:lnTo>
                  <a:pt x="21830" y="637062"/>
                </a:lnTo>
                <a:lnTo>
                  <a:pt x="33787" y="591914"/>
                </a:lnTo>
                <a:lnTo>
                  <a:pt x="48189" y="547816"/>
                </a:lnTo>
                <a:lnTo>
                  <a:pt x="64957" y="504845"/>
                </a:lnTo>
                <a:lnTo>
                  <a:pt x="84015" y="463077"/>
                </a:lnTo>
                <a:lnTo>
                  <a:pt x="105285" y="422592"/>
                </a:lnTo>
                <a:lnTo>
                  <a:pt x="128690" y="383465"/>
                </a:lnTo>
                <a:lnTo>
                  <a:pt x="154152" y="345776"/>
                </a:lnTo>
                <a:lnTo>
                  <a:pt x="181593" y="309600"/>
                </a:lnTo>
                <a:lnTo>
                  <a:pt x="210935" y="275017"/>
                </a:lnTo>
                <a:lnTo>
                  <a:pt x="242103" y="242103"/>
                </a:lnTo>
                <a:lnTo>
                  <a:pt x="275017" y="210935"/>
                </a:lnTo>
                <a:lnTo>
                  <a:pt x="309600" y="181593"/>
                </a:lnTo>
                <a:lnTo>
                  <a:pt x="345776" y="154152"/>
                </a:lnTo>
                <a:lnTo>
                  <a:pt x="383465" y="128690"/>
                </a:lnTo>
                <a:lnTo>
                  <a:pt x="422592" y="105285"/>
                </a:lnTo>
                <a:lnTo>
                  <a:pt x="463077" y="84015"/>
                </a:lnTo>
                <a:lnTo>
                  <a:pt x="504845" y="64957"/>
                </a:lnTo>
                <a:lnTo>
                  <a:pt x="547816" y="48189"/>
                </a:lnTo>
                <a:lnTo>
                  <a:pt x="591914" y="33787"/>
                </a:lnTo>
                <a:lnTo>
                  <a:pt x="637062" y="21830"/>
                </a:lnTo>
                <a:lnTo>
                  <a:pt x="683181" y="12396"/>
                </a:lnTo>
                <a:lnTo>
                  <a:pt x="730194" y="5561"/>
                </a:lnTo>
                <a:lnTo>
                  <a:pt x="778023" y="1403"/>
                </a:lnTo>
                <a:lnTo>
                  <a:pt x="826592" y="0"/>
                </a:lnTo>
                <a:lnTo>
                  <a:pt x="875160" y="1403"/>
                </a:lnTo>
                <a:lnTo>
                  <a:pt x="922990" y="5561"/>
                </a:lnTo>
                <a:lnTo>
                  <a:pt x="970003" y="12396"/>
                </a:lnTo>
                <a:lnTo>
                  <a:pt x="1016122" y="21830"/>
                </a:lnTo>
                <a:lnTo>
                  <a:pt x="1061269" y="33787"/>
                </a:lnTo>
                <a:lnTo>
                  <a:pt x="1105367" y="48189"/>
                </a:lnTo>
                <a:lnTo>
                  <a:pt x="1148339" y="64957"/>
                </a:lnTo>
                <a:lnTo>
                  <a:pt x="1190106" y="84015"/>
                </a:lnTo>
                <a:lnTo>
                  <a:pt x="1230592" y="105285"/>
                </a:lnTo>
                <a:lnTo>
                  <a:pt x="1269718" y="128690"/>
                </a:lnTo>
                <a:lnTo>
                  <a:pt x="1307408" y="154152"/>
                </a:lnTo>
                <a:lnTo>
                  <a:pt x="1343583" y="181593"/>
                </a:lnTo>
                <a:lnTo>
                  <a:pt x="1378166" y="210935"/>
                </a:lnTo>
                <a:lnTo>
                  <a:pt x="1411081" y="242103"/>
                </a:lnTo>
                <a:lnTo>
                  <a:pt x="1442248" y="275017"/>
                </a:lnTo>
                <a:lnTo>
                  <a:pt x="1471591" y="309600"/>
                </a:lnTo>
                <a:lnTo>
                  <a:pt x="1499032" y="345776"/>
                </a:lnTo>
                <a:lnTo>
                  <a:pt x="1524493" y="383465"/>
                </a:lnTo>
                <a:lnTo>
                  <a:pt x="1547898" y="422592"/>
                </a:lnTo>
                <a:lnTo>
                  <a:pt x="1569168" y="463077"/>
                </a:lnTo>
                <a:lnTo>
                  <a:pt x="1588226" y="504845"/>
                </a:lnTo>
                <a:lnTo>
                  <a:pt x="1604995" y="547816"/>
                </a:lnTo>
                <a:lnTo>
                  <a:pt x="1619396" y="591914"/>
                </a:lnTo>
                <a:lnTo>
                  <a:pt x="1631353" y="637062"/>
                </a:lnTo>
                <a:lnTo>
                  <a:pt x="1640788" y="683181"/>
                </a:lnTo>
                <a:lnTo>
                  <a:pt x="1647623" y="730194"/>
                </a:lnTo>
                <a:lnTo>
                  <a:pt x="1651781" y="778023"/>
                </a:lnTo>
                <a:lnTo>
                  <a:pt x="1653184" y="826592"/>
                </a:lnTo>
                <a:lnTo>
                  <a:pt x="1651781" y="875160"/>
                </a:lnTo>
                <a:lnTo>
                  <a:pt x="1647623" y="922990"/>
                </a:lnTo>
                <a:lnTo>
                  <a:pt x="1640788" y="970003"/>
                </a:lnTo>
                <a:lnTo>
                  <a:pt x="1631353" y="1016122"/>
                </a:lnTo>
                <a:lnTo>
                  <a:pt x="1619396" y="1061269"/>
                </a:lnTo>
                <a:lnTo>
                  <a:pt x="1604995" y="1105367"/>
                </a:lnTo>
                <a:lnTo>
                  <a:pt x="1588226" y="1148339"/>
                </a:lnTo>
                <a:lnTo>
                  <a:pt x="1569168" y="1190106"/>
                </a:lnTo>
                <a:lnTo>
                  <a:pt x="1547898" y="1230592"/>
                </a:lnTo>
                <a:lnTo>
                  <a:pt x="1524493" y="1269718"/>
                </a:lnTo>
                <a:lnTo>
                  <a:pt x="1499032" y="1307408"/>
                </a:lnTo>
                <a:lnTo>
                  <a:pt x="1471591" y="1343583"/>
                </a:lnTo>
                <a:lnTo>
                  <a:pt x="1442248" y="1378166"/>
                </a:lnTo>
                <a:lnTo>
                  <a:pt x="1411081" y="1411081"/>
                </a:lnTo>
                <a:lnTo>
                  <a:pt x="1378166" y="1442248"/>
                </a:lnTo>
                <a:lnTo>
                  <a:pt x="1343583" y="1471591"/>
                </a:lnTo>
                <a:lnTo>
                  <a:pt x="1307408" y="1499032"/>
                </a:lnTo>
                <a:lnTo>
                  <a:pt x="1269718" y="1524493"/>
                </a:lnTo>
                <a:lnTo>
                  <a:pt x="1230592" y="1547898"/>
                </a:lnTo>
                <a:lnTo>
                  <a:pt x="1190106" y="1569168"/>
                </a:lnTo>
                <a:lnTo>
                  <a:pt x="1148339" y="1588226"/>
                </a:lnTo>
                <a:lnTo>
                  <a:pt x="1105367" y="1604995"/>
                </a:lnTo>
                <a:lnTo>
                  <a:pt x="1061269" y="1619396"/>
                </a:lnTo>
                <a:lnTo>
                  <a:pt x="1016122" y="1631353"/>
                </a:lnTo>
                <a:lnTo>
                  <a:pt x="970003" y="1640788"/>
                </a:lnTo>
                <a:lnTo>
                  <a:pt x="922990" y="1647623"/>
                </a:lnTo>
                <a:lnTo>
                  <a:pt x="875160" y="1651781"/>
                </a:lnTo>
                <a:lnTo>
                  <a:pt x="826592" y="1653184"/>
                </a:lnTo>
                <a:close/>
              </a:path>
            </a:pathLst>
          </a:custGeom>
          <a:ln w="27304">
            <a:solidFill>
              <a:srgbClr val="D9C8E2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3" name="object 33"/>
          <p:cNvSpPr txBox="1"/>
          <p:nvPr/>
        </p:nvSpPr>
        <p:spPr>
          <a:xfrm>
            <a:off x="2050633" y="664262"/>
            <a:ext cx="7782485" cy="380145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44" dirty="0">
                <a:solidFill>
                  <a:srgbClr val="744D91"/>
                </a:solidFill>
                <a:latin typeface="Arial"/>
                <a:cs typeface="Arial"/>
              </a:rPr>
              <a:t>Short-Term </a:t>
            </a:r>
            <a:r>
              <a:rPr sz="2118" spc="88" dirty="0">
                <a:solidFill>
                  <a:srgbClr val="744D91"/>
                </a:solidFill>
                <a:latin typeface="Arial"/>
                <a:cs typeface="Arial"/>
              </a:rPr>
              <a:t>Follow-Up</a:t>
            </a:r>
            <a:r>
              <a:rPr sz="2118" spc="401" dirty="0">
                <a:solidFill>
                  <a:srgbClr val="744D91"/>
                </a:solidFill>
                <a:latin typeface="Arial"/>
                <a:cs typeface="Arial"/>
              </a:rPr>
              <a:t> </a:t>
            </a:r>
            <a:r>
              <a:rPr sz="2118" spc="49" dirty="0">
                <a:solidFill>
                  <a:srgbClr val="744D91"/>
                </a:solidFill>
                <a:latin typeface="Arial"/>
                <a:cs typeface="Arial"/>
              </a:rPr>
              <a:t>Care</a:t>
            </a:r>
            <a:endParaRPr sz="2118" dirty="0">
              <a:latin typeface="Arial"/>
              <a:cs typeface="Arial"/>
            </a:endParaRPr>
          </a:p>
          <a:p>
            <a:pPr marL="11206" marR="1777908">
              <a:lnSpc>
                <a:spcPct val="116700"/>
              </a:lnSpc>
              <a:spcBef>
                <a:spcPts val="459"/>
              </a:spcBef>
            </a:pP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Late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preterm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infants </a:t>
            </a:r>
            <a:r>
              <a:rPr sz="882" spc="-62" dirty="0">
                <a:solidFill>
                  <a:srgbClr val="231F20"/>
                </a:solidFill>
                <a:latin typeface="Arial"/>
                <a:cs typeface="Arial"/>
              </a:rPr>
              <a:t>(LPIs)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seen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by their community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primary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within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1–2 days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transition/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discharge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hospital;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provider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-44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infant’s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stability,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review screening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results,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ensure 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ongoing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safety,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evaluate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adequacy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support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systems.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appear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deceptively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vigorous in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first</a:t>
            </a:r>
            <a:r>
              <a:rPr sz="882" spc="1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day</a:t>
            </a:r>
            <a:endParaRPr sz="882" dirty="0">
              <a:latin typeface="Arial"/>
              <a:cs typeface="Arial"/>
            </a:endParaRPr>
          </a:p>
          <a:p>
            <a:pPr marL="11206" marR="1712350">
              <a:lnSpc>
                <a:spcPct val="116700"/>
              </a:lnSpc>
            </a:pP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birth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prior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transition/discharge.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unusual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morbidities common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appear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few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days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transition/discharge. If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not detected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managed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early,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quickly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escalate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lead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re-hospitalization,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increased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stress,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even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permanent disability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882" spc="1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death.</a:t>
            </a:r>
            <a:r>
              <a:rPr sz="728" spc="13" baseline="35353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728" baseline="35353" dirty="0">
              <a:latin typeface="Arial"/>
              <a:cs typeface="Arial"/>
            </a:endParaRPr>
          </a:p>
          <a:p>
            <a:pPr marL="11206" marR="1783511">
              <a:lnSpc>
                <a:spcPct val="116700"/>
              </a:lnSpc>
              <a:spcBef>
                <a:spcPts val="706"/>
              </a:spcBef>
            </a:pP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especially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important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breastfeeding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seen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within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day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after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transition/discharge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feeding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challenges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prevalent in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population.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Immature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feeding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patterns,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uncoordinated</a:t>
            </a:r>
            <a:r>
              <a:rPr sz="882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suck/swallow/breathe,</a:t>
            </a:r>
            <a:endParaRPr sz="882" dirty="0">
              <a:latin typeface="Arial"/>
              <a:cs typeface="Arial"/>
            </a:endParaRPr>
          </a:p>
          <a:p>
            <a:pPr marL="11206" marR="4483">
              <a:lnSpc>
                <a:spcPct val="116700"/>
              </a:lnSpc>
            </a:pP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ineffective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milk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transfer,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increased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sleepiness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immature brain/central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nervous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system </a:t>
            </a:r>
            <a:r>
              <a:rPr sz="882" spc="-44" dirty="0">
                <a:solidFill>
                  <a:srgbClr val="231F20"/>
                </a:solidFill>
                <a:latin typeface="Arial"/>
                <a:cs typeface="Arial"/>
              </a:rPr>
              <a:t>(CNS)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development,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not be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apparent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until the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mother’s milk supply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increases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postpartum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days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2–5.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Feeding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failure,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breastfed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formula-fed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newborns,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caused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by other morbidities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common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-49" dirty="0">
                <a:solidFill>
                  <a:srgbClr val="231F20"/>
                </a:solidFill>
                <a:latin typeface="Arial"/>
                <a:cs typeface="Arial"/>
              </a:rPr>
              <a:t>LPIs,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respiratory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distress,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cold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stress,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sepsis,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hyperbilirubinemia,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low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muscle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tone,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decreased stamina.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Congenital heart 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disease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patent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ductus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arteriosis,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common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-49" dirty="0">
                <a:solidFill>
                  <a:srgbClr val="231F20"/>
                </a:solidFill>
                <a:latin typeface="Arial"/>
                <a:cs typeface="Arial"/>
              </a:rPr>
              <a:t>LPIs,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considered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feeding</a:t>
            </a:r>
            <a:r>
              <a:rPr sz="882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failure.</a:t>
            </a:r>
            <a:endParaRPr sz="882" dirty="0">
              <a:latin typeface="Arial"/>
              <a:cs typeface="Arial"/>
            </a:endParaRPr>
          </a:p>
          <a:p>
            <a:pPr marL="11206" marR="42585">
              <a:lnSpc>
                <a:spcPct val="116700"/>
              </a:lnSpc>
              <a:spcBef>
                <a:spcPts val="706"/>
              </a:spcBef>
            </a:pP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received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copy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transition/discharge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summary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in-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hospital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prior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initial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visit.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guide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evaluation,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provider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carefully review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maternal and infant history,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well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infant’s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hospital 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course,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visit.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critically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important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44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carefully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-31" dirty="0">
                <a:solidFill>
                  <a:srgbClr val="231F20"/>
                </a:solidFill>
                <a:latin typeface="Arial"/>
                <a:cs typeface="Arial"/>
              </a:rPr>
              <a:t>issues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stability,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screening,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safety,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support, </a:t>
            </a: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necessary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schedule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extra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time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visits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49" dirty="0">
                <a:solidFill>
                  <a:srgbClr val="231F20"/>
                </a:solidFill>
                <a:latin typeface="Arial"/>
                <a:cs typeface="Arial"/>
              </a:rPr>
              <a:t>LPIs.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Short-term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weekly 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assessments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until 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reaches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40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weeks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corrected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gestational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age </a:t>
            </a:r>
            <a:r>
              <a:rPr sz="882" spc="-31" dirty="0">
                <a:solidFill>
                  <a:srgbClr val="231F20"/>
                </a:solidFill>
                <a:latin typeface="Arial"/>
                <a:cs typeface="Arial"/>
              </a:rPr>
              <a:t>(GA)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(the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infant’s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due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date)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clearly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thriving.</a:t>
            </a:r>
            <a:r>
              <a:rPr sz="728" spc="13" baseline="35353" dirty="0">
                <a:solidFill>
                  <a:srgbClr val="231F20"/>
                </a:solidFill>
                <a:latin typeface="Arial"/>
                <a:cs typeface="Arial"/>
              </a:rPr>
              <a:t>25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frequent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visits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necessary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if weight or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bilirubin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checks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sz="882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indicated.</a:t>
            </a:r>
            <a:endParaRPr sz="882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882" dirty="0">
              <a:latin typeface="Times New Roman"/>
              <a:cs typeface="Times New Roman"/>
            </a:endParaRPr>
          </a:p>
          <a:p>
            <a:pPr marL="11206" marR="369254">
              <a:lnSpc>
                <a:spcPct val="104200"/>
              </a:lnSpc>
            </a:pP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*When communicating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providing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706" i="1" spc="-4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listed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spc="-9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Education column, concepts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shared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-26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manner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appropriate for 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family 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whose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first language </a:t>
            </a:r>
            <a:r>
              <a:rPr sz="706" i="1" spc="-18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06" i="1" spc="1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English.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26050" y="878283"/>
            <a:ext cx="1356685" cy="135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5" name="object 35"/>
          <p:cNvSpPr/>
          <p:nvPr/>
        </p:nvSpPr>
        <p:spPr>
          <a:xfrm>
            <a:off x="8426060" y="878286"/>
            <a:ext cx="1357032" cy="1357032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781" y="1537563"/>
                </a:moveTo>
                <a:lnTo>
                  <a:pt x="817400" y="1536051"/>
                </a:lnTo>
                <a:lnTo>
                  <a:pt x="865216" y="1531573"/>
                </a:lnTo>
                <a:lnTo>
                  <a:pt x="912137" y="1524221"/>
                </a:lnTo>
                <a:lnTo>
                  <a:pt x="958075" y="1514084"/>
                </a:lnTo>
                <a:lnTo>
                  <a:pt x="1002940" y="1501252"/>
                </a:lnTo>
                <a:lnTo>
                  <a:pt x="1046640" y="1485815"/>
                </a:lnTo>
                <a:lnTo>
                  <a:pt x="1089087" y="1467864"/>
                </a:lnTo>
                <a:lnTo>
                  <a:pt x="1130189" y="1447488"/>
                </a:lnTo>
                <a:lnTo>
                  <a:pt x="1169858" y="1424778"/>
                </a:lnTo>
                <a:lnTo>
                  <a:pt x="1208003" y="1399823"/>
                </a:lnTo>
                <a:lnTo>
                  <a:pt x="1244533" y="1372714"/>
                </a:lnTo>
                <a:lnTo>
                  <a:pt x="1279360" y="1343540"/>
                </a:lnTo>
                <a:lnTo>
                  <a:pt x="1312392" y="1312392"/>
                </a:lnTo>
                <a:lnTo>
                  <a:pt x="1343540" y="1279360"/>
                </a:lnTo>
                <a:lnTo>
                  <a:pt x="1372714" y="1244533"/>
                </a:lnTo>
                <a:lnTo>
                  <a:pt x="1399823" y="1208003"/>
                </a:lnTo>
                <a:lnTo>
                  <a:pt x="1424778" y="1169858"/>
                </a:lnTo>
                <a:lnTo>
                  <a:pt x="1447488" y="1130189"/>
                </a:lnTo>
                <a:lnTo>
                  <a:pt x="1467864" y="1089087"/>
                </a:lnTo>
                <a:lnTo>
                  <a:pt x="1485815" y="1046640"/>
                </a:lnTo>
                <a:lnTo>
                  <a:pt x="1501252" y="1002940"/>
                </a:lnTo>
                <a:lnTo>
                  <a:pt x="1514084" y="958075"/>
                </a:lnTo>
                <a:lnTo>
                  <a:pt x="1524221" y="912137"/>
                </a:lnTo>
                <a:lnTo>
                  <a:pt x="1531573" y="865216"/>
                </a:lnTo>
                <a:lnTo>
                  <a:pt x="1536051" y="817400"/>
                </a:lnTo>
                <a:lnTo>
                  <a:pt x="1537563" y="768781"/>
                </a:lnTo>
                <a:lnTo>
                  <a:pt x="1536051" y="720162"/>
                </a:lnTo>
                <a:lnTo>
                  <a:pt x="1531573" y="672347"/>
                </a:lnTo>
                <a:lnTo>
                  <a:pt x="1524221" y="625425"/>
                </a:lnTo>
                <a:lnTo>
                  <a:pt x="1514084" y="579487"/>
                </a:lnTo>
                <a:lnTo>
                  <a:pt x="1501252" y="534623"/>
                </a:lnTo>
                <a:lnTo>
                  <a:pt x="1485815" y="490922"/>
                </a:lnTo>
                <a:lnTo>
                  <a:pt x="1467864" y="448476"/>
                </a:lnTo>
                <a:lnTo>
                  <a:pt x="1447488" y="407373"/>
                </a:lnTo>
                <a:lnTo>
                  <a:pt x="1424778" y="367704"/>
                </a:lnTo>
                <a:lnTo>
                  <a:pt x="1399823" y="329560"/>
                </a:lnTo>
                <a:lnTo>
                  <a:pt x="1372714" y="293029"/>
                </a:lnTo>
                <a:lnTo>
                  <a:pt x="1343540" y="258203"/>
                </a:lnTo>
                <a:lnTo>
                  <a:pt x="1312392" y="225171"/>
                </a:lnTo>
                <a:lnTo>
                  <a:pt x="1279360" y="194023"/>
                </a:lnTo>
                <a:lnTo>
                  <a:pt x="1244533" y="164849"/>
                </a:lnTo>
                <a:lnTo>
                  <a:pt x="1208003" y="137740"/>
                </a:lnTo>
                <a:lnTo>
                  <a:pt x="1169858" y="112785"/>
                </a:lnTo>
                <a:lnTo>
                  <a:pt x="1130189" y="90074"/>
                </a:lnTo>
                <a:lnTo>
                  <a:pt x="1089087" y="69699"/>
                </a:lnTo>
                <a:lnTo>
                  <a:pt x="1046640" y="51747"/>
                </a:lnTo>
                <a:lnTo>
                  <a:pt x="1002940" y="36311"/>
                </a:lnTo>
                <a:lnTo>
                  <a:pt x="958075" y="23479"/>
                </a:lnTo>
                <a:lnTo>
                  <a:pt x="912137" y="13342"/>
                </a:lnTo>
                <a:lnTo>
                  <a:pt x="865216" y="5989"/>
                </a:lnTo>
                <a:lnTo>
                  <a:pt x="817400" y="1512"/>
                </a:lnTo>
                <a:lnTo>
                  <a:pt x="768781" y="0"/>
                </a:lnTo>
                <a:lnTo>
                  <a:pt x="720162" y="1512"/>
                </a:lnTo>
                <a:lnTo>
                  <a:pt x="672347" y="5989"/>
                </a:lnTo>
                <a:lnTo>
                  <a:pt x="625425" y="13342"/>
                </a:lnTo>
                <a:lnTo>
                  <a:pt x="579487" y="23479"/>
                </a:lnTo>
                <a:lnTo>
                  <a:pt x="534623" y="36311"/>
                </a:lnTo>
                <a:lnTo>
                  <a:pt x="490922" y="51747"/>
                </a:lnTo>
                <a:lnTo>
                  <a:pt x="448476" y="69699"/>
                </a:lnTo>
                <a:lnTo>
                  <a:pt x="407373" y="90074"/>
                </a:lnTo>
                <a:lnTo>
                  <a:pt x="367704" y="112785"/>
                </a:lnTo>
                <a:lnTo>
                  <a:pt x="329560" y="137740"/>
                </a:lnTo>
                <a:lnTo>
                  <a:pt x="293029" y="164849"/>
                </a:lnTo>
                <a:lnTo>
                  <a:pt x="258203" y="194023"/>
                </a:lnTo>
                <a:lnTo>
                  <a:pt x="225170" y="225170"/>
                </a:lnTo>
                <a:lnTo>
                  <a:pt x="194023" y="258203"/>
                </a:lnTo>
                <a:lnTo>
                  <a:pt x="164849" y="293029"/>
                </a:lnTo>
                <a:lnTo>
                  <a:pt x="137740" y="329560"/>
                </a:lnTo>
                <a:lnTo>
                  <a:pt x="112785" y="367704"/>
                </a:lnTo>
                <a:lnTo>
                  <a:pt x="90074" y="407373"/>
                </a:lnTo>
                <a:lnTo>
                  <a:pt x="69699" y="448476"/>
                </a:lnTo>
                <a:lnTo>
                  <a:pt x="51747" y="490922"/>
                </a:lnTo>
                <a:lnTo>
                  <a:pt x="36311" y="534623"/>
                </a:lnTo>
                <a:lnTo>
                  <a:pt x="23479" y="579487"/>
                </a:lnTo>
                <a:lnTo>
                  <a:pt x="13342" y="625425"/>
                </a:lnTo>
                <a:lnTo>
                  <a:pt x="5989" y="672347"/>
                </a:lnTo>
                <a:lnTo>
                  <a:pt x="1512" y="720162"/>
                </a:lnTo>
                <a:lnTo>
                  <a:pt x="0" y="768781"/>
                </a:lnTo>
                <a:lnTo>
                  <a:pt x="1512" y="817400"/>
                </a:lnTo>
                <a:lnTo>
                  <a:pt x="5989" y="865216"/>
                </a:lnTo>
                <a:lnTo>
                  <a:pt x="13342" y="912137"/>
                </a:lnTo>
                <a:lnTo>
                  <a:pt x="23479" y="958075"/>
                </a:lnTo>
                <a:lnTo>
                  <a:pt x="36311" y="1002940"/>
                </a:lnTo>
                <a:lnTo>
                  <a:pt x="51747" y="1046640"/>
                </a:lnTo>
                <a:lnTo>
                  <a:pt x="69699" y="1089087"/>
                </a:lnTo>
                <a:lnTo>
                  <a:pt x="90074" y="1130189"/>
                </a:lnTo>
                <a:lnTo>
                  <a:pt x="112785" y="1169858"/>
                </a:lnTo>
                <a:lnTo>
                  <a:pt x="137740" y="1208003"/>
                </a:lnTo>
                <a:lnTo>
                  <a:pt x="164849" y="1244533"/>
                </a:lnTo>
                <a:lnTo>
                  <a:pt x="194023" y="1279360"/>
                </a:lnTo>
                <a:lnTo>
                  <a:pt x="225170" y="1312392"/>
                </a:lnTo>
                <a:lnTo>
                  <a:pt x="258203" y="1343540"/>
                </a:lnTo>
                <a:lnTo>
                  <a:pt x="293029" y="1372714"/>
                </a:lnTo>
                <a:lnTo>
                  <a:pt x="329560" y="1399823"/>
                </a:lnTo>
                <a:lnTo>
                  <a:pt x="367704" y="1424778"/>
                </a:lnTo>
                <a:lnTo>
                  <a:pt x="407373" y="1447488"/>
                </a:lnTo>
                <a:lnTo>
                  <a:pt x="448476" y="1467864"/>
                </a:lnTo>
                <a:lnTo>
                  <a:pt x="490922" y="1485815"/>
                </a:lnTo>
                <a:lnTo>
                  <a:pt x="534623" y="1501252"/>
                </a:lnTo>
                <a:lnTo>
                  <a:pt x="579487" y="1514084"/>
                </a:lnTo>
                <a:lnTo>
                  <a:pt x="625425" y="1524221"/>
                </a:lnTo>
                <a:lnTo>
                  <a:pt x="672347" y="1531573"/>
                </a:lnTo>
                <a:lnTo>
                  <a:pt x="720162" y="1536051"/>
                </a:lnTo>
                <a:lnTo>
                  <a:pt x="768781" y="1537563"/>
                </a:lnTo>
                <a:close/>
              </a:path>
            </a:pathLst>
          </a:custGeom>
          <a:ln w="25400">
            <a:solidFill>
              <a:srgbClr val="B4CBA3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2061883" y="4636993"/>
          <a:ext cx="8068234" cy="941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163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163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STABILITY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Respiratory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Distress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29944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cyanosis,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distress.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666750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respiratory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instability,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upright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devices.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5906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634" y="251587"/>
            <a:ext cx="20730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13" dirty="0">
                <a:solidFill>
                  <a:srgbClr val="FFFFFF"/>
                </a:solidFill>
                <a:latin typeface="Lucida Sans"/>
                <a:cs typeface="Lucida Sans"/>
              </a:rPr>
              <a:t>22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4" cy="6727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Sepsis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recent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8163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the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givers’ family  members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re-hospitalization.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242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Wash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hands,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limit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visitors,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crowds,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against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sick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people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sepsis: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0195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Difficulty breathing or feeding,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infant’s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&gt;100.4°F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(38°C),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38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Weight</a:t>
                      </a:r>
                      <a:r>
                        <a:rPr sz="800" b="1" i="1" spc="-8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Loss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58800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2, 25,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89,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78740" indent="-114300" algn="just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1–2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hospital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curves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compare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2069" indent="-114300" algn="just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account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diapers and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evaluating 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4, 6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voids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thereafter)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weight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 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greater than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4132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exam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ankyloglossia,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cleft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palate,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thrush.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Observe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(breast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bottle).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Modify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89584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unable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observe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immediately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feeding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excessive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weight-loss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parameters: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3%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of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Regained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validate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3883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supplementation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excessive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55118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prevent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 by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fluid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weight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8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Feeding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26364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post-discharge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adherence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(including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Vitamin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7178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 of time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amount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taken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fed).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4864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frequency 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gastroesophageal reflux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disease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(GERD),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colic,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aversion.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Modify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2321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supplementation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breastfed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pump,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last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Congratulate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choosing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0543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Observe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 if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described by mother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(evaluate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ankyloglossia).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immediate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consultant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failure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thrive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re-hospitalization: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Immature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skills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Ineffective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sucking/swallowing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2799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Uncoordinated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suck/swallow/breathe;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be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noticed until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breastmilk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cycles;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frequencies: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10–12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times/d for breastfeeding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8–10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times/d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formula-fed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765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frequency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indicators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urine/stool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dehydration):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6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diapers/24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5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1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yellow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seedy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daily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 4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breastfeeding/breastmilk 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1722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information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 breastfeeding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support.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385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339920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29761" y="251587"/>
            <a:ext cx="20674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13" dirty="0">
                <a:solidFill>
                  <a:srgbClr val="FFFFFF"/>
                </a:solidFill>
                <a:latin typeface="Lucida Sans"/>
                <a:cs typeface="Lucida Sans"/>
              </a:rPr>
              <a:t>23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4" cy="4201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11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Hyperbilirubinemia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28, 56, 64, 66,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91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1–2 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0767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difficulties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dehydration,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exclusively.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3497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Direct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Coombs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11809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24-hour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done prior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transition/discharge.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8064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elevated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Serum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(TSB)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Transcutaneous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(TcB)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(visual assessment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reliable).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8003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Arrange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repeat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 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follow-up,  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admission,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64262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hospitalization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phototherapy.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kernicterus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22923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5–7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birth)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possible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additional testing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coincide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peak.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worsening</a:t>
                      </a:r>
                      <a:r>
                        <a:rPr sz="800" spc="2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3246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Deepening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yellow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(visual assessment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alone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reliable)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lethargy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irritability with high-pitched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60579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critical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 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if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worsening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48704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jaundice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hyperbilirubinemia.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ideal first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choice.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79756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own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donor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human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cow’s-milk-based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Circumcision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circumcision site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022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healing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circumcised</a:t>
                      </a:r>
                      <a:r>
                        <a:rPr sz="800" spc="1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penis.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circumcised.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022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Newborn</a:t>
                      </a:r>
                      <a:r>
                        <a:rPr sz="800" b="1" i="1" spc="-6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700" i="1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96393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appropriateness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clothing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warmth,  general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cleanliness.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evidence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umbilicus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skill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regarding routine newborn</a:t>
                      </a:r>
                      <a:r>
                        <a:rPr sz="800" spc="20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35877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routine newborn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procedures,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e.g.,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taking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temperatures,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clothing, bathing,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diapering.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744D91"/>
                      </a:solidFill>
                      <a:prstDash val="solid"/>
                    </a:lnT>
                    <a:lnB w="6350">
                      <a:solidFill>
                        <a:srgbClr val="744D9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89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285" y="251587"/>
            <a:ext cx="20842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9" dirty="0">
                <a:solidFill>
                  <a:srgbClr val="FFFFFF"/>
                </a:solidFill>
                <a:latin typeface="Lucida Sans"/>
                <a:cs typeface="Lucida Sans"/>
              </a:rPr>
              <a:t>24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4" cy="5325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47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Developmental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45,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46, </a:t>
                      </a:r>
                      <a:r>
                        <a:rPr sz="8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47,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48,</a:t>
                      </a:r>
                      <a:r>
                        <a:rPr sz="8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12395" indent="-114935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203960" indent="-114300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differences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(GA)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chronological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5590" marR="132016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milestone expectations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based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corrected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 rather 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chronological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407034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close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milestones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155575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LPI):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overstimulation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positional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low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muscle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tone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sleep/wake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cycles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extra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18053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(behavioral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cues)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overstimulation, 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Limb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extension,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 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splaying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Twitches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startles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Arching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limpness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grimace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scowl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Abrupt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Irregular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Gaze</a:t>
                      </a:r>
                      <a:r>
                        <a:rPr sz="800" spc="-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aversion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179514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relaxation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readiness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engagement,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Limb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flexion,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fingers and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Smooth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movements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Rounded,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flexed trunk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Relaxed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mouth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Eyes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engaged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Quiet-alert</a:t>
                      </a:r>
                      <a:r>
                        <a:rPr sz="8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151447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holding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optimal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6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8497-E5B4-4C64-9EB2-D1441C197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Late Preterm Infants… </a:t>
            </a:r>
            <a:r>
              <a:rPr lang="en-US" sz="3600" dirty="0"/>
              <a:t>not quite Term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D5A2D-F7FD-4FAC-B10F-04DDD2518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b="1" dirty="0"/>
              <a:t>Greg A. Barretto, Jr., MD, MS</a:t>
            </a:r>
          </a:p>
          <a:p>
            <a:r>
              <a:rPr lang="en-US" dirty="0"/>
              <a:t>Regional Medical Director, Newborn Medicine, Children’s Hospital of Pittsburgh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Medical Director, Neonatal Intensive Care Unit, Wheeling Hospital</a:t>
            </a:r>
          </a:p>
        </p:txBody>
      </p:sp>
    </p:spTree>
    <p:extLst>
      <p:ext uri="{BB962C8B-B14F-4D97-AF65-F5344CB8AC3E}">
        <p14:creationId xmlns:p14="http://schemas.microsoft.com/office/powerpoint/2010/main" val="27317096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339920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29746" y="251587"/>
            <a:ext cx="20674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13" dirty="0">
                <a:solidFill>
                  <a:srgbClr val="FFFFFF"/>
                </a:solidFill>
                <a:latin typeface="Lucida Sans"/>
                <a:cs typeface="Lucida Sans"/>
              </a:rPr>
              <a:t>25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4" cy="6388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Newborn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55, 56, </a:t>
                      </a:r>
                      <a:r>
                        <a:rPr sz="8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73, </a:t>
                      </a:r>
                      <a:r>
                        <a:rPr sz="8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74,</a:t>
                      </a: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37845" indent="-114935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Ensure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familiarity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mandates.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state-specific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mandates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questions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1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found 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Hearing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98425" indent="-114935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Within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order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brainstem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auditory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evoked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response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(BAER)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Serum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(TSB)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Symbol"/>
                          <a:cs typeface="Symbol"/>
                        </a:rPr>
                        <a:t>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mg/dL.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BAER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ordered: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Vulnerability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bilirubin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speech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development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following-up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ordered: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Anomalies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93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48945" indent="-114935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requiring further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anomalies.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85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Maternal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36, </a:t>
                      </a:r>
                      <a:r>
                        <a:rPr sz="8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37,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38, </a:t>
                      </a:r>
                      <a:r>
                        <a:rPr sz="8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39,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40,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</a:t>
                      </a:r>
                      <a:r>
                        <a:rPr sz="8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prenatal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lab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43510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ingestion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drugs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other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substances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22275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identified.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(present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members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446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who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relapse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41959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(including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9017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cesarean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NICU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admission)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49250" indent="-114935" algn="just">
                        <a:lnSpc>
                          <a:spcPct val="112700"/>
                        </a:lnSpc>
                        <a:spcBef>
                          <a:spcPts val="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(three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term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treatment if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66040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treatment,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5590" marR="63119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providing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smoke-free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children,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5590" marR="2813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Sudden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 Death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(SIDS),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 disorders,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oppositional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abnormalities,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48450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and  supplements,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5590" marR="21590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compatible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LactMed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http://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toxnet.nlm.nih.gov/cgi-bin/sis/htmlgen?LACT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448309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postpartum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 if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57531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Nearly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three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441">
                <a:tc>
                  <a:txBody>
                    <a:bodyPr/>
                    <a:lstStyle/>
                    <a:p>
                      <a:pPr marL="50800" marR="448309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800" b="1" i="1" spc="-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spc="-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r>
                        <a:rPr sz="800" b="1" i="1" spc="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-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800" b="1" i="1" spc="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</a:t>
                      </a:r>
                      <a:r>
                        <a:rPr sz="800" b="1" i="1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  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Bonding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home,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</a:t>
                      </a:r>
                      <a:r>
                        <a:rPr sz="800" spc="2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bonding.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19405" indent="-114935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maternal health and 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newborn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healthy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bonding.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bonding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attachment: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demonstrate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appropriately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skin-to-skin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both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4640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verbalize feelings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affect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healthy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bonding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attachment.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7535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977" y="251587"/>
            <a:ext cx="206187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22" dirty="0">
                <a:solidFill>
                  <a:srgbClr val="FFFFFF"/>
                </a:solidFill>
                <a:latin typeface="Lucida Sans"/>
                <a:cs typeface="Lucida Sans"/>
              </a:rPr>
              <a:t>26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8"/>
          <a:ext cx="8068234" cy="5651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Factors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26415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76,</a:t>
                      </a:r>
                      <a:r>
                        <a:rPr sz="7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Smokers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Domestic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involvement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38925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Home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Environment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8895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 environment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6990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Tips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Tools,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Safety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www.healthychildren.org/English/tips-tools/Pages/default.aspx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Document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the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housing/shelter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Utilities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Phone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Fire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alarms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Transportation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environment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shelter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33718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available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3436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family’s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transportation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Safe</a:t>
                      </a: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1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Sleep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24, 94, 95, 96,</a:t>
                      </a:r>
                      <a:r>
                        <a:rPr sz="8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97,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98,</a:t>
                      </a:r>
                      <a:r>
                        <a:rPr sz="8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99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SIDS.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51484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verbal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placing infant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his/her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back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tummy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unsafe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sleeping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practices.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pacifier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first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Immunizations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18,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53, 54,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78,</a:t>
                      </a:r>
                      <a:r>
                        <a:rPr sz="700" i="1" spc="10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79,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80,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81,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82,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191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views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immunizations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family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members.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immunizations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8133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Scheduled immunizations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recommended by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American Academy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Pediatrics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(AAP)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season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syncytial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virus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(RSV)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7912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pertussis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boosters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and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97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Seat</a:t>
                      </a:r>
                      <a:r>
                        <a:rPr sz="800" b="1" i="1" spc="-2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86409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whether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help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assistance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proper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education/training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proper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secure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transition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front-facing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seat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103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339920" y="251587"/>
            <a:ext cx="2465294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dirty="0">
                <a:solidFill>
                  <a:srgbClr val="FFFFFF"/>
                </a:solidFill>
                <a:latin typeface="Lucida Sans"/>
                <a:cs typeface="Lucida Sans"/>
              </a:rPr>
              <a:t>SHORT-TERM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9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0088" y="251587"/>
            <a:ext cx="205628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22" dirty="0">
                <a:solidFill>
                  <a:srgbClr val="FFFFFF"/>
                </a:solidFill>
                <a:latin typeface="Lucida Sans"/>
                <a:cs typeface="Lucida Sans"/>
              </a:rPr>
              <a:t>27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9"/>
          <a:ext cx="8068234" cy="5347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6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SAFETY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176">
                <a:tc>
                  <a:txBody>
                    <a:bodyPr/>
                    <a:lstStyle/>
                    <a:p>
                      <a:pPr marL="50800" marR="45910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Shaken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Baby  Prevention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Education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shaking</a:t>
                      </a:r>
                      <a:r>
                        <a:rPr sz="800" spc="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3906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0388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levels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shaken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shaking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calm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crying.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2357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706">
                <a:tc>
                  <a:txBody>
                    <a:bodyPr/>
                    <a:lstStyle/>
                    <a:p>
                      <a:pPr marL="50800" marR="102870">
                        <a:lnSpc>
                          <a:spcPct val="112799"/>
                        </a:lnSpc>
                        <a:spcBef>
                          <a:spcPts val="24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When </a:t>
                      </a:r>
                      <a:r>
                        <a:rPr sz="800" b="1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To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Call </a:t>
                      </a:r>
                      <a:r>
                        <a:rPr sz="800" b="1" i="1" spc="-9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911 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or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Local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Emergency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Number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911.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31191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life-threatening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911,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Choking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Difficulty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breathing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Cyanosis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CPR.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lnB w="6350">
                      <a:solidFill>
                        <a:srgbClr val="88B172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382">
                <a:tc>
                  <a:txBody>
                    <a:bodyPr/>
                    <a:lstStyle/>
                    <a:p>
                      <a:pPr marL="50800" marR="444500" algn="just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When </a:t>
                      </a:r>
                      <a:r>
                        <a:rPr sz="800" b="1" i="1" spc="-8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To </a:t>
                      </a:r>
                      <a:r>
                        <a:rPr sz="800" b="1" i="1" spc="-5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Call  </a:t>
                      </a:r>
                      <a:r>
                        <a:rPr sz="800" b="1" i="1" spc="-7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Primary </a:t>
                      </a: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Care 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Provider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19380" indent="-114300">
                        <a:lnSpc>
                          <a:spcPct val="112700"/>
                        </a:lnSpc>
                        <a:spcBef>
                          <a:spcPts val="244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for urgent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745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88B172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151890" indent="-114300">
                        <a:lnSpc>
                          <a:spcPct val="112700"/>
                        </a:lnSpc>
                        <a:spcBef>
                          <a:spcPts val="244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recognize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provider,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Lethargy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Fever,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hypothermia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Poor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skin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color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urine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Abdominal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distension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Vomiting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Bloody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stool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Inconsolable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Ucertainty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infant’s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745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88B172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6419" marB="0">
                    <a:solidFill>
                      <a:srgbClr val="FDB9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647">
                <a:tc>
                  <a:txBody>
                    <a:bodyPr/>
                    <a:lstStyle/>
                    <a:p>
                      <a:pPr marL="50800" marR="226695">
                        <a:lnSpc>
                          <a:spcPct val="112700"/>
                        </a:lnSpc>
                        <a:spcBef>
                          <a:spcPts val="265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 and 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Social 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9696" marB="0">
                    <a:lnR w="6350">
                      <a:solidFill>
                        <a:srgbClr val="FDB913"/>
                      </a:solidFill>
                      <a:prstDash val="solid"/>
                    </a:lnR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barriers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7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Community-based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WIC,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lactation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support,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7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services)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7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referral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7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Ongoing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161925" marR="201295" indent="-114300">
                        <a:lnSpc>
                          <a:spcPct val="112700"/>
                        </a:lnSpc>
                        <a:spcBef>
                          <a:spcPts val="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already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addressed.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9461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call-back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 marR="39116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challenges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utilization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FDB913"/>
                      </a:solidFill>
                      <a:prstDash val="solid"/>
                    </a:lnL>
                    <a:solidFill>
                      <a:srgbClr val="F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8773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40534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LONG-TERM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561" y="251587"/>
            <a:ext cx="20730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13" dirty="0">
                <a:solidFill>
                  <a:srgbClr val="FFFFFF"/>
                </a:solidFill>
                <a:latin typeface="Lucida Sans"/>
                <a:cs typeface="Lucida Sans"/>
              </a:rPr>
              <a:t>28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75053" y="827280"/>
            <a:ext cx="1459005" cy="1459005"/>
          </a:xfrm>
          <a:custGeom>
            <a:avLst/>
            <a:gdLst/>
            <a:ahLst/>
            <a:cxnLst/>
            <a:rect l="l" t="t" r="r" b="b"/>
            <a:pathLst>
              <a:path w="1653540" h="1653539">
                <a:moveTo>
                  <a:pt x="826592" y="1653184"/>
                </a:moveTo>
                <a:lnTo>
                  <a:pt x="778023" y="1651781"/>
                </a:lnTo>
                <a:lnTo>
                  <a:pt x="730194" y="1647623"/>
                </a:lnTo>
                <a:lnTo>
                  <a:pt x="683181" y="1640788"/>
                </a:lnTo>
                <a:lnTo>
                  <a:pt x="637062" y="1631353"/>
                </a:lnTo>
                <a:lnTo>
                  <a:pt x="591914" y="1619396"/>
                </a:lnTo>
                <a:lnTo>
                  <a:pt x="547816" y="1604995"/>
                </a:lnTo>
                <a:lnTo>
                  <a:pt x="504845" y="1588226"/>
                </a:lnTo>
                <a:lnTo>
                  <a:pt x="463077" y="1569168"/>
                </a:lnTo>
                <a:lnTo>
                  <a:pt x="422592" y="1547898"/>
                </a:lnTo>
                <a:lnTo>
                  <a:pt x="383465" y="1524493"/>
                </a:lnTo>
                <a:lnTo>
                  <a:pt x="345776" y="1499032"/>
                </a:lnTo>
                <a:lnTo>
                  <a:pt x="309600" y="1471591"/>
                </a:lnTo>
                <a:lnTo>
                  <a:pt x="275017" y="1442248"/>
                </a:lnTo>
                <a:lnTo>
                  <a:pt x="242103" y="1411081"/>
                </a:lnTo>
                <a:lnTo>
                  <a:pt x="210935" y="1378166"/>
                </a:lnTo>
                <a:lnTo>
                  <a:pt x="181593" y="1343583"/>
                </a:lnTo>
                <a:lnTo>
                  <a:pt x="154152" y="1307408"/>
                </a:lnTo>
                <a:lnTo>
                  <a:pt x="128690" y="1269718"/>
                </a:lnTo>
                <a:lnTo>
                  <a:pt x="105285" y="1230592"/>
                </a:lnTo>
                <a:lnTo>
                  <a:pt x="84015" y="1190106"/>
                </a:lnTo>
                <a:lnTo>
                  <a:pt x="64957" y="1148339"/>
                </a:lnTo>
                <a:lnTo>
                  <a:pt x="48189" y="1105367"/>
                </a:lnTo>
                <a:lnTo>
                  <a:pt x="33787" y="1061269"/>
                </a:lnTo>
                <a:lnTo>
                  <a:pt x="21830" y="1016122"/>
                </a:lnTo>
                <a:lnTo>
                  <a:pt x="12396" y="970003"/>
                </a:lnTo>
                <a:lnTo>
                  <a:pt x="5561" y="922990"/>
                </a:lnTo>
                <a:lnTo>
                  <a:pt x="1403" y="875160"/>
                </a:lnTo>
                <a:lnTo>
                  <a:pt x="0" y="826592"/>
                </a:lnTo>
                <a:lnTo>
                  <a:pt x="1403" y="778023"/>
                </a:lnTo>
                <a:lnTo>
                  <a:pt x="5561" y="730194"/>
                </a:lnTo>
                <a:lnTo>
                  <a:pt x="12396" y="683181"/>
                </a:lnTo>
                <a:lnTo>
                  <a:pt x="21830" y="637062"/>
                </a:lnTo>
                <a:lnTo>
                  <a:pt x="33787" y="591914"/>
                </a:lnTo>
                <a:lnTo>
                  <a:pt x="48189" y="547816"/>
                </a:lnTo>
                <a:lnTo>
                  <a:pt x="64957" y="504845"/>
                </a:lnTo>
                <a:lnTo>
                  <a:pt x="84015" y="463077"/>
                </a:lnTo>
                <a:lnTo>
                  <a:pt x="105285" y="422592"/>
                </a:lnTo>
                <a:lnTo>
                  <a:pt x="128690" y="383465"/>
                </a:lnTo>
                <a:lnTo>
                  <a:pt x="154152" y="345776"/>
                </a:lnTo>
                <a:lnTo>
                  <a:pt x="181593" y="309600"/>
                </a:lnTo>
                <a:lnTo>
                  <a:pt x="210935" y="275017"/>
                </a:lnTo>
                <a:lnTo>
                  <a:pt x="242103" y="242103"/>
                </a:lnTo>
                <a:lnTo>
                  <a:pt x="275017" y="210935"/>
                </a:lnTo>
                <a:lnTo>
                  <a:pt x="309600" y="181593"/>
                </a:lnTo>
                <a:lnTo>
                  <a:pt x="345776" y="154152"/>
                </a:lnTo>
                <a:lnTo>
                  <a:pt x="383465" y="128690"/>
                </a:lnTo>
                <a:lnTo>
                  <a:pt x="422592" y="105285"/>
                </a:lnTo>
                <a:lnTo>
                  <a:pt x="463077" y="84015"/>
                </a:lnTo>
                <a:lnTo>
                  <a:pt x="504845" y="64957"/>
                </a:lnTo>
                <a:lnTo>
                  <a:pt x="547816" y="48189"/>
                </a:lnTo>
                <a:lnTo>
                  <a:pt x="591914" y="33787"/>
                </a:lnTo>
                <a:lnTo>
                  <a:pt x="637062" y="21830"/>
                </a:lnTo>
                <a:lnTo>
                  <a:pt x="683181" y="12396"/>
                </a:lnTo>
                <a:lnTo>
                  <a:pt x="730194" y="5561"/>
                </a:lnTo>
                <a:lnTo>
                  <a:pt x="778023" y="1403"/>
                </a:lnTo>
                <a:lnTo>
                  <a:pt x="826592" y="0"/>
                </a:lnTo>
                <a:lnTo>
                  <a:pt x="875160" y="1403"/>
                </a:lnTo>
                <a:lnTo>
                  <a:pt x="922990" y="5561"/>
                </a:lnTo>
                <a:lnTo>
                  <a:pt x="970003" y="12396"/>
                </a:lnTo>
                <a:lnTo>
                  <a:pt x="1016122" y="21830"/>
                </a:lnTo>
                <a:lnTo>
                  <a:pt x="1061269" y="33787"/>
                </a:lnTo>
                <a:lnTo>
                  <a:pt x="1105367" y="48189"/>
                </a:lnTo>
                <a:lnTo>
                  <a:pt x="1148339" y="64957"/>
                </a:lnTo>
                <a:lnTo>
                  <a:pt x="1190106" y="84015"/>
                </a:lnTo>
                <a:lnTo>
                  <a:pt x="1230592" y="105285"/>
                </a:lnTo>
                <a:lnTo>
                  <a:pt x="1269718" y="128690"/>
                </a:lnTo>
                <a:lnTo>
                  <a:pt x="1307408" y="154152"/>
                </a:lnTo>
                <a:lnTo>
                  <a:pt x="1343583" y="181593"/>
                </a:lnTo>
                <a:lnTo>
                  <a:pt x="1378166" y="210935"/>
                </a:lnTo>
                <a:lnTo>
                  <a:pt x="1411081" y="242103"/>
                </a:lnTo>
                <a:lnTo>
                  <a:pt x="1442248" y="275017"/>
                </a:lnTo>
                <a:lnTo>
                  <a:pt x="1471591" y="309600"/>
                </a:lnTo>
                <a:lnTo>
                  <a:pt x="1499032" y="345776"/>
                </a:lnTo>
                <a:lnTo>
                  <a:pt x="1524493" y="383465"/>
                </a:lnTo>
                <a:lnTo>
                  <a:pt x="1547898" y="422592"/>
                </a:lnTo>
                <a:lnTo>
                  <a:pt x="1569168" y="463077"/>
                </a:lnTo>
                <a:lnTo>
                  <a:pt x="1588226" y="504845"/>
                </a:lnTo>
                <a:lnTo>
                  <a:pt x="1604995" y="547816"/>
                </a:lnTo>
                <a:lnTo>
                  <a:pt x="1619396" y="591914"/>
                </a:lnTo>
                <a:lnTo>
                  <a:pt x="1631353" y="637062"/>
                </a:lnTo>
                <a:lnTo>
                  <a:pt x="1640788" y="683181"/>
                </a:lnTo>
                <a:lnTo>
                  <a:pt x="1647623" y="730194"/>
                </a:lnTo>
                <a:lnTo>
                  <a:pt x="1651781" y="778023"/>
                </a:lnTo>
                <a:lnTo>
                  <a:pt x="1653184" y="826592"/>
                </a:lnTo>
                <a:lnTo>
                  <a:pt x="1651781" y="875160"/>
                </a:lnTo>
                <a:lnTo>
                  <a:pt x="1647623" y="922990"/>
                </a:lnTo>
                <a:lnTo>
                  <a:pt x="1640788" y="970003"/>
                </a:lnTo>
                <a:lnTo>
                  <a:pt x="1631353" y="1016122"/>
                </a:lnTo>
                <a:lnTo>
                  <a:pt x="1619396" y="1061269"/>
                </a:lnTo>
                <a:lnTo>
                  <a:pt x="1604995" y="1105367"/>
                </a:lnTo>
                <a:lnTo>
                  <a:pt x="1588226" y="1148339"/>
                </a:lnTo>
                <a:lnTo>
                  <a:pt x="1569168" y="1190106"/>
                </a:lnTo>
                <a:lnTo>
                  <a:pt x="1547898" y="1230592"/>
                </a:lnTo>
                <a:lnTo>
                  <a:pt x="1524493" y="1269718"/>
                </a:lnTo>
                <a:lnTo>
                  <a:pt x="1499032" y="1307408"/>
                </a:lnTo>
                <a:lnTo>
                  <a:pt x="1471591" y="1343583"/>
                </a:lnTo>
                <a:lnTo>
                  <a:pt x="1442248" y="1378166"/>
                </a:lnTo>
                <a:lnTo>
                  <a:pt x="1411081" y="1411081"/>
                </a:lnTo>
                <a:lnTo>
                  <a:pt x="1378166" y="1442248"/>
                </a:lnTo>
                <a:lnTo>
                  <a:pt x="1343583" y="1471591"/>
                </a:lnTo>
                <a:lnTo>
                  <a:pt x="1307408" y="1499032"/>
                </a:lnTo>
                <a:lnTo>
                  <a:pt x="1269718" y="1524493"/>
                </a:lnTo>
                <a:lnTo>
                  <a:pt x="1230592" y="1547898"/>
                </a:lnTo>
                <a:lnTo>
                  <a:pt x="1190106" y="1569168"/>
                </a:lnTo>
                <a:lnTo>
                  <a:pt x="1148339" y="1588226"/>
                </a:lnTo>
                <a:lnTo>
                  <a:pt x="1105367" y="1604995"/>
                </a:lnTo>
                <a:lnTo>
                  <a:pt x="1061269" y="1619396"/>
                </a:lnTo>
                <a:lnTo>
                  <a:pt x="1016122" y="1631353"/>
                </a:lnTo>
                <a:lnTo>
                  <a:pt x="970003" y="1640788"/>
                </a:lnTo>
                <a:lnTo>
                  <a:pt x="922990" y="1647623"/>
                </a:lnTo>
                <a:lnTo>
                  <a:pt x="875160" y="1651781"/>
                </a:lnTo>
                <a:lnTo>
                  <a:pt x="826592" y="1653184"/>
                </a:lnTo>
                <a:close/>
              </a:path>
            </a:pathLst>
          </a:custGeom>
          <a:ln w="27304">
            <a:solidFill>
              <a:srgbClr val="D9C8E2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2" name="object 32"/>
          <p:cNvSpPr/>
          <p:nvPr/>
        </p:nvSpPr>
        <p:spPr>
          <a:xfrm>
            <a:off x="8426062" y="878283"/>
            <a:ext cx="1356673" cy="135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3" name="object 33"/>
          <p:cNvSpPr/>
          <p:nvPr/>
        </p:nvSpPr>
        <p:spPr>
          <a:xfrm>
            <a:off x="8426061" y="878286"/>
            <a:ext cx="1357032" cy="1357032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781" y="1537563"/>
                </a:moveTo>
                <a:lnTo>
                  <a:pt x="720162" y="1536051"/>
                </a:lnTo>
                <a:lnTo>
                  <a:pt x="672347" y="1531573"/>
                </a:lnTo>
                <a:lnTo>
                  <a:pt x="625425" y="1524221"/>
                </a:lnTo>
                <a:lnTo>
                  <a:pt x="579487" y="1514084"/>
                </a:lnTo>
                <a:lnTo>
                  <a:pt x="534623" y="1501252"/>
                </a:lnTo>
                <a:lnTo>
                  <a:pt x="490922" y="1485815"/>
                </a:lnTo>
                <a:lnTo>
                  <a:pt x="448476" y="1467864"/>
                </a:lnTo>
                <a:lnTo>
                  <a:pt x="407373" y="1447488"/>
                </a:lnTo>
                <a:lnTo>
                  <a:pt x="367704" y="1424778"/>
                </a:lnTo>
                <a:lnTo>
                  <a:pt x="329560" y="1399823"/>
                </a:lnTo>
                <a:lnTo>
                  <a:pt x="293029" y="1372714"/>
                </a:lnTo>
                <a:lnTo>
                  <a:pt x="258203" y="1343540"/>
                </a:lnTo>
                <a:lnTo>
                  <a:pt x="225170" y="1312392"/>
                </a:lnTo>
                <a:lnTo>
                  <a:pt x="194023" y="1279360"/>
                </a:lnTo>
                <a:lnTo>
                  <a:pt x="164849" y="1244533"/>
                </a:lnTo>
                <a:lnTo>
                  <a:pt x="137740" y="1208003"/>
                </a:lnTo>
                <a:lnTo>
                  <a:pt x="112785" y="1169858"/>
                </a:lnTo>
                <a:lnTo>
                  <a:pt x="90074" y="1130189"/>
                </a:lnTo>
                <a:lnTo>
                  <a:pt x="69699" y="1089087"/>
                </a:lnTo>
                <a:lnTo>
                  <a:pt x="51747" y="1046640"/>
                </a:lnTo>
                <a:lnTo>
                  <a:pt x="36311" y="1002940"/>
                </a:lnTo>
                <a:lnTo>
                  <a:pt x="23479" y="958075"/>
                </a:lnTo>
                <a:lnTo>
                  <a:pt x="13342" y="912137"/>
                </a:lnTo>
                <a:lnTo>
                  <a:pt x="5989" y="865216"/>
                </a:lnTo>
                <a:lnTo>
                  <a:pt x="1512" y="817400"/>
                </a:lnTo>
                <a:lnTo>
                  <a:pt x="0" y="768781"/>
                </a:lnTo>
                <a:lnTo>
                  <a:pt x="1512" y="720162"/>
                </a:lnTo>
                <a:lnTo>
                  <a:pt x="5989" y="672347"/>
                </a:lnTo>
                <a:lnTo>
                  <a:pt x="13342" y="625425"/>
                </a:lnTo>
                <a:lnTo>
                  <a:pt x="23479" y="579487"/>
                </a:lnTo>
                <a:lnTo>
                  <a:pt x="36311" y="534623"/>
                </a:lnTo>
                <a:lnTo>
                  <a:pt x="51747" y="490922"/>
                </a:lnTo>
                <a:lnTo>
                  <a:pt x="69699" y="448476"/>
                </a:lnTo>
                <a:lnTo>
                  <a:pt x="90074" y="407373"/>
                </a:lnTo>
                <a:lnTo>
                  <a:pt x="112785" y="367704"/>
                </a:lnTo>
                <a:lnTo>
                  <a:pt x="137740" y="329560"/>
                </a:lnTo>
                <a:lnTo>
                  <a:pt x="164849" y="293029"/>
                </a:lnTo>
                <a:lnTo>
                  <a:pt x="194023" y="258203"/>
                </a:lnTo>
                <a:lnTo>
                  <a:pt x="225170" y="225171"/>
                </a:lnTo>
                <a:lnTo>
                  <a:pt x="258203" y="194023"/>
                </a:lnTo>
                <a:lnTo>
                  <a:pt x="293029" y="164849"/>
                </a:lnTo>
                <a:lnTo>
                  <a:pt x="329560" y="137740"/>
                </a:lnTo>
                <a:lnTo>
                  <a:pt x="367704" y="112785"/>
                </a:lnTo>
                <a:lnTo>
                  <a:pt x="407373" y="90074"/>
                </a:lnTo>
                <a:lnTo>
                  <a:pt x="448476" y="69699"/>
                </a:lnTo>
                <a:lnTo>
                  <a:pt x="490922" y="51747"/>
                </a:lnTo>
                <a:lnTo>
                  <a:pt x="534623" y="36311"/>
                </a:lnTo>
                <a:lnTo>
                  <a:pt x="579487" y="23479"/>
                </a:lnTo>
                <a:lnTo>
                  <a:pt x="625425" y="13342"/>
                </a:lnTo>
                <a:lnTo>
                  <a:pt x="672347" y="5989"/>
                </a:lnTo>
                <a:lnTo>
                  <a:pt x="720162" y="1512"/>
                </a:lnTo>
                <a:lnTo>
                  <a:pt x="768781" y="0"/>
                </a:lnTo>
                <a:lnTo>
                  <a:pt x="817400" y="1512"/>
                </a:lnTo>
                <a:lnTo>
                  <a:pt x="865216" y="5989"/>
                </a:lnTo>
                <a:lnTo>
                  <a:pt x="912137" y="13342"/>
                </a:lnTo>
                <a:lnTo>
                  <a:pt x="958075" y="23479"/>
                </a:lnTo>
                <a:lnTo>
                  <a:pt x="1002940" y="36311"/>
                </a:lnTo>
                <a:lnTo>
                  <a:pt x="1046640" y="51747"/>
                </a:lnTo>
                <a:lnTo>
                  <a:pt x="1089087" y="69699"/>
                </a:lnTo>
                <a:lnTo>
                  <a:pt x="1130189" y="90074"/>
                </a:lnTo>
                <a:lnTo>
                  <a:pt x="1169858" y="112785"/>
                </a:lnTo>
                <a:lnTo>
                  <a:pt x="1208003" y="137740"/>
                </a:lnTo>
                <a:lnTo>
                  <a:pt x="1244533" y="164849"/>
                </a:lnTo>
                <a:lnTo>
                  <a:pt x="1279360" y="194023"/>
                </a:lnTo>
                <a:lnTo>
                  <a:pt x="1312392" y="225170"/>
                </a:lnTo>
                <a:lnTo>
                  <a:pt x="1343540" y="258203"/>
                </a:lnTo>
                <a:lnTo>
                  <a:pt x="1372714" y="293029"/>
                </a:lnTo>
                <a:lnTo>
                  <a:pt x="1399823" y="329560"/>
                </a:lnTo>
                <a:lnTo>
                  <a:pt x="1424778" y="367704"/>
                </a:lnTo>
                <a:lnTo>
                  <a:pt x="1447488" y="407373"/>
                </a:lnTo>
                <a:lnTo>
                  <a:pt x="1467864" y="448476"/>
                </a:lnTo>
                <a:lnTo>
                  <a:pt x="1485815" y="490922"/>
                </a:lnTo>
                <a:lnTo>
                  <a:pt x="1501252" y="534623"/>
                </a:lnTo>
                <a:lnTo>
                  <a:pt x="1514084" y="579487"/>
                </a:lnTo>
                <a:lnTo>
                  <a:pt x="1524221" y="625425"/>
                </a:lnTo>
                <a:lnTo>
                  <a:pt x="1531573" y="672347"/>
                </a:lnTo>
                <a:lnTo>
                  <a:pt x="1536051" y="720162"/>
                </a:lnTo>
                <a:lnTo>
                  <a:pt x="1537563" y="768781"/>
                </a:lnTo>
                <a:lnTo>
                  <a:pt x="1536051" y="817400"/>
                </a:lnTo>
                <a:lnTo>
                  <a:pt x="1531573" y="865216"/>
                </a:lnTo>
                <a:lnTo>
                  <a:pt x="1524221" y="912137"/>
                </a:lnTo>
                <a:lnTo>
                  <a:pt x="1514084" y="958075"/>
                </a:lnTo>
                <a:lnTo>
                  <a:pt x="1501252" y="1002940"/>
                </a:lnTo>
                <a:lnTo>
                  <a:pt x="1485815" y="1046640"/>
                </a:lnTo>
                <a:lnTo>
                  <a:pt x="1467864" y="1089087"/>
                </a:lnTo>
                <a:lnTo>
                  <a:pt x="1447488" y="1130189"/>
                </a:lnTo>
                <a:lnTo>
                  <a:pt x="1424778" y="1169858"/>
                </a:lnTo>
                <a:lnTo>
                  <a:pt x="1399823" y="1208003"/>
                </a:lnTo>
                <a:lnTo>
                  <a:pt x="1372714" y="1244533"/>
                </a:lnTo>
                <a:lnTo>
                  <a:pt x="1343540" y="1279360"/>
                </a:lnTo>
                <a:lnTo>
                  <a:pt x="1312392" y="1312392"/>
                </a:lnTo>
                <a:lnTo>
                  <a:pt x="1279360" y="1343540"/>
                </a:lnTo>
                <a:lnTo>
                  <a:pt x="1244533" y="1372714"/>
                </a:lnTo>
                <a:lnTo>
                  <a:pt x="1208003" y="1399823"/>
                </a:lnTo>
                <a:lnTo>
                  <a:pt x="1169858" y="1424778"/>
                </a:lnTo>
                <a:lnTo>
                  <a:pt x="1130189" y="1447488"/>
                </a:lnTo>
                <a:lnTo>
                  <a:pt x="1089087" y="1467864"/>
                </a:lnTo>
                <a:lnTo>
                  <a:pt x="1046640" y="1485815"/>
                </a:lnTo>
                <a:lnTo>
                  <a:pt x="1002940" y="1501252"/>
                </a:lnTo>
                <a:lnTo>
                  <a:pt x="958075" y="1514084"/>
                </a:lnTo>
                <a:lnTo>
                  <a:pt x="912137" y="1524221"/>
                </a:lnTo>
                <a:lnTo>
                  <a:pt x="865216" y="1531573"/>
                </a:lnTo>
                <a:lnTo>
                  <a:pt x="817400" y="1536051"/>
                </a:lnTo>
                <a:lnTo>
                  <a:pt x="768781" y="1537563"/>
                </a:lnTo>
                <a:close/>
              </a:path>
            </a:pathLst>
          </a:custGeom>
          <a:ln w="25400">
            <a:solidFill>
              <a:srgbClr val="B4CBA3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4" name="object 34"/>
          <p:cNvSpPr txBox="1"/>
          <p:nvPr/>
        </p:nvSpPr>
        <p:spPr>
          <a:xfrm>
            <a:off x="2050677" y="664262"/>
            <a:ext cx="7809940" cy="3417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118" spc="49" dirty="0">
                <a:solidFill>
                  <a:srgbClr val="744D91"/>
                </a:solidFill>
                <a:latin typeface="Arial"/>
                <a:cs typeface="Arial"/>
              </a:rPr>
              <a:t>Long-Term </a:t>
            </a:r>
            <a:r>
              <a:rPr sz="2118" spc="88" dirty="0">
                <a:solidFill>
                  <a:srgbClr val="744D91"/>
                </a:solidFill>
                <a:latin typeface="Arial"/>
                <a:cs typeface="Arial"/>
              </a:rPr>
              <a:t>Follow-Up</a:t>
            </a:r>
            <a:r>
              <a:rPr sz="2118" spc="375" dirty="0">
                <a:solidFill>
                  <a:srgbClr val="744D91"/>
                </a:solidFill>
                <a:latin typeface="Arial"/>
                <a:cs typeface="Arial"/>
              </a:rPr>
              <a:t> </a:t>
            </a:r>
            <a:r>
              <a:rPr sz="2118" spc="49" dirty="0">
                <a:solidFill>
                  <a:srgbClr val="744D91"/>
                </a:solidFill>
                <a:latin typeface="Arial"/>
                <a:cs typeface="Arial"/>
              </a:rPr>
              <a:t>Care</a:t>
            </a:r>
            <a:endParaRPr sz="2118" dirty="0">
              <a:latin typeface="Arial"/>
              <a:cs typeface="Arial"/>
            </a:endParaRPr>
          </a:p>
          <a:p>
            <a:pPr marL="11206" marR="1549856" algn="just">
              <a:lnSpc>
                <a:spcPct val="116700"/>
              </a:lnSpc>
              <a:spcBef>
                <a:spcPts val="459"/>
              </a:spcBef>
            </a:pP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sz="882" spc="-31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no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recognized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endpoint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late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preterm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infants </a:t>
            </a:r>
            <a:r>
              <a:rPr sz="882" spc="-62" dirty="0">
                <a:solidFill>
                  <a:srgbClr val="231F20"/>
                </a:solidFill>
                <a:latin typeface="Arial"/>
                <a:cs typeface="Arial"/>
              </a:rPr>
              <a:t>(LPIs).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research </a:t>
            </a:r>
            <a:r>
              <a:rPr sz="882" spc="-40" dirty="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documented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increased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morbidities for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infancy,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childhood,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adolescence,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through adulthood, 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must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begin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at  </a:t>
            </a: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birth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continue,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varying degrees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surveillance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reflecting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needs,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throughout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882" spc="22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lifespan.</a:t>
            </a:r>
            <a:endParaRPr sz="882" dirty="0">
              <a:latin typeface="Arial"/>
              <a:cs typeface="Arial"/>
            </a:endParaRPr>
          </a:p>
          <a:p>
            <a:pPr marL="11206" marR="1654637">
              <a:lnSpc>
                <a:spcPct val="116700"/>
              </a:lnSpc>
              <a:spcBef>
                <a:spcPts val="706"/>
              </a:spcBef>
            </a:pP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importance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establishing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medical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home for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LPI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cannot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overemphasized.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medical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necessary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ensure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appropriate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screening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assessments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completed,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referrals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made,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continuity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coordinated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implemented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multidisciplinary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team, 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duplication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avoided.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At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visit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continued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stability,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screening,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safety,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support of </a:t>
            </a:r>
            <a:r>
              <a:rPr sz="882" spc="-57" dirty="0">
                <a:solidFill>
                  <a:srgbClr val="231F20"/>
                </a:solidFill>
                <a:latin typeface="Arial"/>
                <a:cs typeface="Arial"/>
              </a:rPr>
              <a:t>LPIs 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882" spc="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assessed.</a:t>
            </a:r>
            <a:endParaRPr sz="882" dirty="0">
              <a:latin typeface="Arial"/>
              <a:cs typeface="Arial"/>
            </a:endParaRPr>
          </a:p>
          <a:p>
            <a:pPr marL="11206" marR="192751">
              <a:lnSpc>
                <a:spcPct val="116700"/>
              </a:lnSpc>
              <a:spcBef>
                <a:spcPts val="706"/>
              </a:spcBef>
            </a:pP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Ongoing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follow-up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continue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culturally,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developmentally, 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age-appropriate,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taking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account families’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preferences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ensuring 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parents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active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participants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making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informed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decisions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about follow-up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testing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therapeutic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interventions.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Communication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occur  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provided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882" spc="-31" dirty="0">
                <a:solidFill>
                  <a:srgbClr val="231F20"/>
                </a:solidFill>
                <a:latin typeface="Arial"/>
                <a:cs typeface="Arial"/>
              </a:rPr>
              <a:t>ways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appropriate for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limited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no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English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proficiency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health literacy and in </a:t>
            </a:r>
            <a:r>
              <a:rPr sz="882" spc="-31" dirty="0">
                <a:solidFill>
                  <a:srgbClr val="231F20"/>
                </a:solidFill>
                <a:latin typeface="Arial"/>
                <a:cs typeface="Arial"/>
              </a:rPr>
              <a:t>ways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are 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developmentally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appropriate for the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target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audience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(e.g.,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teen</a:t>
            </a:r>
            <a:r>
              <a:rPr sz="882" spc="1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parents).</a:t>
            </a:r>
            <a:endParaRPr sz="882" dirty="0">
              <a:latin typeface="Arial"/>
              <a:cs typeface="Arial"/>
            </a:endParaRPr>
          </a:p>
          <a:p>
            <a:pPr marL="11206">
              <a:spcBef>
                <a:spcPts val="882"/>
              </a:spcBef>
            </a:pP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-53" dirty="0">
                <a:solidFill>
                  <a:srgbClr val="231F20"/>
                </a:solidFill>
                <a:latin typeface="Arial"/>
                <a:cs typeface="Arial"/>
              </a:rPr>
              <a:t>LPI 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transitioned </a:t>
            </a:r>
            <a:r>
              <a:rPr sz="882" spc="31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882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higher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level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-13" dirty="0">
                <a:solidFill>
                  <a:srgbClr val="231F20"/>
                </a:solidFill>
                <a:latin typeface="Arial"/>
                <a:cs typeface="Arial"/>
              </a:rPr>
              <a:t>care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initial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subsequent hospitalizations,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or if the mother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infant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were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separated at</a:t>
            </a:r>
            <a:r>
              <a:rPr sz="882" spc="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birth,</a:t>
            </a:r>
            <a:endParaRPr sz="882" dirty="0">
              <a:latin typeface="Arial"/>
              <a:cs typeface="Arial"/>
            </a:endParaRPr>
          </a:p>
          <a:p>
            <a:pPr marL="11206" marR="4483">
              <a:lnSpc>
                <a:spcPct val="116700"/>
              </a:lnSpc>
            </a:pPr>
            <a:r>
              <a:rPr sz="882" spc="26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mother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father/partner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monitored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closely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signs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postpartum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depression and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post-traumatic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stress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disorder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during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postpartum  period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year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infant’s life. </a:t>
            </a:r>
            <a:r>
              <a:rPr sz="882" spc="-22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882" spc="13" dirty="0">
                <a:solidFill>
                  <a:srgbClr val="231F20"/>
                </a:solidFill>
                <a:latin typeface="Arial"/>
                <a:cs typeface="Arial"/>
              </a:rPr>
              <a:t>optimal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development </a:t>
            </a:r>
            <a:r>
              <a:rPr sz="882" spc="-26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882" spc="-18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influenced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by the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mental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health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infant’s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primary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caregivers, 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especially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mother, </a:t>
            </a:r>
            <a:r>
              <a:rPr sz="882" spc="-9" dirty="0">
                <a:solidFill>
                  <a:srgbClr val="231F20"/>
                </a:solidFill>
                <a:latin typeface="Arial"/>
                <a:cs typeface="Arial"/>
              </a:rPr>
              <a:t>referrals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made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professional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882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882" spc="9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882" spc="22" dirty="0">
                <a:solidFill>
                  <a:srgbClr val="231F20"/>
                </a:solidFill>
                <a:latin typeface="Arial"/>
                <a:cs typeface="Arial"/>
              </a:rPr>
              <a:t>support </a:t>
            </a:r>
            <a:r>
              <a:rPr sz="882" spc="-4" dirty="0">
                <a:solidFill>
                  <a:srgbClr val="231F20"/>
                </a:solidFill>
                <a:latin typeface="Arial"/>
                <a:cs typeface="Arial"/>
              </a:rPr>
              <a:t>whenever </a:t>
            </a:r>
            <a:r>
              <a:rPr sz="882" spc="4" dirty="0">
                <a:solidFill>
                  <a:srgbClr val="231F20"/>
                </a:solidFill>
                <a:latin typeface="Arial"/>
                <a:cs typeface="Arial"/>
              </a:rPr>
              <a:t>indicated.</a:t>
            </a:r>
            <a:r>
              <a:rPr sz="728" spc="6" baseline="35353" dirty="0">
                <a:solidFill>
                  <a:srgbClr val="231F20"/>
                </a:solidFill>
                <a:latin typeface="Arial"/>
                <a:cs typeface="Arial"/>
              </a:rPr>
              <a:t>100, </a:t>
            </a:r>
            <a:r>
              <a:rPr sz="728" baseline="35353" dirty="0">
                <a:solidFill>
                  <a:srgbClr val="231F20"/>
                </a:solidFill>
                <a:latin typeface="Arial"/>
                <a:cs typeface="Arial"/>
              </a:rPr>
              <a:t>101, </a:t>
            </a:r>
            <a:r>
              <a:rPr sz="728" spc="33" baseline="3535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8" spc="6" baseline="35353" dirty="0">
                <a:solidFill>
                  <a:srgbClr val="231F20"/>
                </a:solidFill>
                <a:latin typeface="Arial"/>
                <a:cs typeface="Arial"/>
              </a:rPr>
              <a:t>102, </a:t>
            </a:r>
            <a:r>
              <a:rPr sz="728" spc="13" baseline="35353" dirty="0">
                <a:solidFill>
                  <a:srgbClr val="231F20"/>
                </a:solidFill>
                <a:latin typeface="Arial"/>
                <a:cs typeface="Arial"/>
              </a:rPr>
              <a:t>103</a:t>
            </a:r>
            <a:endParaRPr sz="728" baseline="35353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882" dirty="0">
              <a:latin typeface="Times New Roman"/>
              <a:cs typeface="Times New Roman"/>
            </a:endParaRPr>
          </a:p>
          <a:p>
            <a:pPr marL="11206" marR="396709">
              <a:lnSpc>
                <a:spcPct val="104200"/>
              </a:lnSpc>
            </a:pP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*When communicating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families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providing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education </a:t>
            </a:r>
            <a:r>
              <a:rPr sz="706" i="1" spc="-4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listed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spc="-9" dirty="0">
                <a:solidFill>
                  <a:srgbClr val="231F20"/>
                </a:solidFill>
                <a:latin typeface="Arial"/>
                <a:cs typeface="Arial"/>
              </a:rPr>
              <a:t>Family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Education column, concepts </a:t>
            </a:r>
            <a:r>
              <a:rPr sz="706" i="1" spc="4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shared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706" i="1" spc="-26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manner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appropriate for 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706" i="1" spc="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family  </a:t>
            </a:r>
            <a:r>
              <a:rPr sz="706" i="1" spc="9" dirty="0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whose </a:t>
            </a:r>
            <a:r>
              <a:rPr sz="706" i="1" dirty="0">
                <a:solidFill>
                  <a:srgbClr val="231F20"/>
                </a:solidFill>
                <a:latin typeface="Arial"/>
                <a:cs typeface="Arial"/>
              </a:rPr>
              <a:t>first language </a:t>
            </a:r>
            <a:r>
              <a:rPr sz="706" i="1" spc="-18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706" i="1" spc="22" dirty="0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sz="706" i="1" spc="13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i="1" spc="-4" dirty="0">
                <a:solidFill>
                  <a:srgbClr val="231F20"/>
                </a:solidFill>
                <a:latin typeface="Arial"/>
                <a:cs typeface="Arial"/>
              </a:rPr>
              <a:t>English.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061883" y="4255993"/>
          <a:ext cx="8068236" cy="268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163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163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STABILITY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38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Growth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8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52,</a:t>
                      </a:r>
                      <a:r>
                        <a:rPr sz="7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896AA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parameters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(weight,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length,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head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circumference)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well-child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2992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Consider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fortification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supplementation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either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breastmilk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failing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thrive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curves.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509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volume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intake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also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caloric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density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feeds when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planning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fortification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4066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each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visit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determine continued need for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fortification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supplementation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4447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fortification/supplementation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suckling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possible,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calorie transitional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formula given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 feeds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breastfeeding.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preferable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giving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expressed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milk in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bottle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each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which discourages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6794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Recommend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introducing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foods no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earlier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corrected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gestational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(GA)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demonstrates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</a:t>
                      </a:r>
                      <a:r>
                        <a:rPr sz="8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readiness.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B w="6350">
                      <a:solidFill>
                        <a:srgbClr val="896AA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54000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knowledge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good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nutrition.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3431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exclusive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feeding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fortification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supplementation if  indicated until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incidence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gastrointestinal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onset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eczema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allergies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decrease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1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55575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printed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introduction 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foods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ability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choose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obtain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healthy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baby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food.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3843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continued breastfeeding until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least 1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longer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addition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food.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continuing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</a:t>
                      </a:r>
                      <a:r>
                        <a:rPr sz="8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growth.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744D91"/>
                      </a:solidFill>
                      <a:prstDash val="solid"/>
                    </a:lnL>
                    <a:lnB w="6350">
                      <a:solidFill>
                        <a:srgbClr val="896AA1"/>
                      </a:solidFill>
                      <a:prstDash val="solid"/>
                    </a:lnB>
                    <a:solidFill>
                      <a:srgbClr val="E1D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174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400099" y="251587"/>
            <a:ext cx="240534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LONG-TERM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29834" y="251587"/>
            <a:ext cx="206187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22" dirty="0">
                <a:solidFill>
                  <a:srgbClr val="FFFFFF"/>
                </a:solidFill>
                <a:latin typeface="Lucida Sans"/>
                <a:cs typeface="Lucida Sans"/>
              </a:rPr>
              <a:t>29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9"/>
          <a:ext cx="8068236" cy="6000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STABILITY</a:t>
                      </a:r>
                      <a:r>
                        <a:rPr sz="700" b="1" i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lnB w="6350">
                      <a:solidFill>
                        <a:srgbClr val="896AA1"/>
                      </a:solidFill>
                      <a:prstDash val="solid"/>
                    </a:lnB>
                    <a:solidFill>
                      <a:srgbClr val="744D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11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Respiratory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Illness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78485">
                        <a:lnSpc>
                          <a:spcPct val="119700"/>
                        </a:lnSpc>
                      </a:pP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700" i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: 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105,</a:t>
                      </a:r>
                      <a:r>
                        <a:rPr sz="700" i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896AA1"/>
                      </a:solidFill>
                      <a:prstDash val="solid"/>
                    </a:lnT>
                    <a:lnB w="6350">
                      <a:solidFill>
                        <a:srgbClr val="3A8DCC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2931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reduce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infections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throughout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few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asthma.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R w="6350">
                      <a:solidFill>
                        <a:srgbClr val="744D91"/>
                      </a:solidFill>
                      <a:prstDash val="solid"/>
                    </a:lnR>
                    <a:lnT w="6350">
                      <a:solidFill>
                        <a:srgbClr val="896AA1"/>
                      </a:solidFill>
                      <a:prstDash val="solid"/>
                    </a:lnT>
                    <a:lnB w="6350">
                      <a:solidFill>
                        <a:srgbClr val="3A8DCC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41325" indent="-114300" algn="just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asthma,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re-hospitalization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9146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syncytial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virus </a:t>
                      </a:r>
                      <a:r>
                        <a:rPr sz="8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(RSV)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most common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infectious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etiology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6733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morbidity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similar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extremely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preterm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admitted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PICU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respiratory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Keep immunizations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crowds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sick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people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Careful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consistent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handwashing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Protect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2669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longer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Maintain 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good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nutrition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long-term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basis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RSV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prophylaxis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744D91"/>
                      </a:solidFill>
                      <a:prstDash val="solid"/>
                    </a:lnL>
                    <a:lnT w="6350">
                      <a:solidFill>
                        <a:srgbClr val="896AA1"/>
                      </a:solidFill>
                      <a:prstDash val="solid"/>
                    </a:lnT>
                    <a:lnB w="6350">
                      <a:solidFill>
                        <a:srgbClr val="3A8DCC"/>
                      </a:solidFill>
                      <a:prstDash val="solid"/>
                    </a:lnB>
                    <a:solidFill>
                      <a:srgbClr val="ED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lnT w="6350">
                      <a:solidFill>
                        <a:srgbClr val="3A8DCC"/>
                      </a:solidFill>
                      <a:prstDash val="solid"/>
                    </a:lnT>
                    <a:lnB w="6350">
                      <a:solidFill>
                        <a:srgbClr val="3A8DCC"/>
                      </a:solidFill>
                      <a:prstDash val="solid"/>
                    </a:lnB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17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Sensory</a:t>
                      </a:r>
                      <a:r>
                        <a:rPr sz="800" b="1" i="1" spc="-2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105, 106,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107,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108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A8DCC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sensory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impairments,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hearing,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sight,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sensory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brainstem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auditory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evoked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response </a:t>
                      </a:r>
                      <a:r>
                        <a:rPr sz="8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(BAER)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results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</a:t>
                      </a:r>
                      <a:r>
                        <a:rPr sz="800" spc="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26225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Monitor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auditory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neuropathy/auditory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dyssynchrony (normal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otoacoustic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emission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(OAE)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auditory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brain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(ABR)).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A8DCC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91313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sensory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impairments: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impairment or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deafness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Visual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impairment or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blindness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sensory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Auditory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visual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processing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67119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locations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76250" indent="-114300">
                        <a:lnSpc>
                          <a:spcPct val="112799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hearing,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vision,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speech.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A8DCC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176">
                <a:tc>
                  <a:txBody>
                    <a:bodyPr/>
                    <a:lstStyle/>
                    <a:p>
                      <a:pPr marL="50800" marR="32956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Developmental 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2, 4, 10,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75,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77,</a:t>
                      </a:r>
                      <a:r>
                        <a:rPr sz="700" i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85,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106, </a:t>
                      </a:r>
                      <a:r>
                        <a:rPr sz="7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109, </a:t>
                      </a:r>
                      <a:r>
                        <a:rPr sz="700" i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110, </a:t>
                      </a:r>
                      <a:r>
                        <a:rPr sz="700" i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111,</a:t>
                      </a:r>
                      <a:r>
                        <a:rPr sz="700" i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112,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113, 114, 115,</a:t>
                      </a:r>
                      <a:r>
                        <a:rPr sz="7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116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6894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valid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reliable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tools,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Modified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Autism 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Toddlers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(MCHAT)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38989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American Academy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Pediatrics’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(AAP)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Bright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Futures,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including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Pediatric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Symptom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Checklist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(ages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97205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Brief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Toddler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Emotional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(BITSEA),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12–36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months;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fill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out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7–10</a:t>
                      </a:r>
                      <a:r>
                        <a:rPr sz="8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min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1128395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AAP’s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websites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more tools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www.medicalhomeinfo.org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 and  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4"/>
                        </a:rPr>
                        <a:t>www.aap.org/sections/dbpeds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Teach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developmental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Psychomotor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Cerebral</a:t>
                      </a:r>
                      <a:r>
                        <a:rPr sz="800" spc="-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palsy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Cognitive</a:t>
                      </a:r>
                      <a:r>
                        <a:rPr sz="800" spc="-1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readiness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educational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26860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disability </a:t>
                      </a:r>
                      <a:r>
                        <a:rPr sz="8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(74%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total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associated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preterm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3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developmental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follow-up.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71818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date,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follow-up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appointments.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38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471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914848" y="0"/>
                </a:moveTo>
                <a:lnTo>
                  <a:pt x="0" y="0"/>
                </a:lnTo>
                <a:lnTo>
                  <a:pt x="0" y="609600"/>
                </a:lnTo>
                <a:lnTo>
                  <a:pt x="130699" y="609600"/>
                </a:lnTo>
                <a:lnTo>
                  <a:pt x="178131" y="588100"/>
                </a:lnTo>
                <a:lnTo>
                  <a:pt x="226888" y="569168"/>
                </a:lnTo>
                <a:lnTo>
                  <a:pt x="276876" y="552898"/>
                </a:lnTo>
                <a:lnTo>
                  <a:pt x="328004" y="539380"/>
                </a:lnTo>
                <a:lnTo>
                  <a:pt x="380180" y="528706"/>
                </a:lnTo>
                <a:lnTo>
                  <a:pt x="433313" y="520969"/>
                </a:lnTo>
                <a:lnTo>
                  <a:pt x="487313" y="516259"/>
                </a:lnTo>
                <a:lnTo>
                  <a:pt x="542086" y="514669"/>
                </a:lnTo>
                <a:lnTo>
                  <a:pt x="1240131" y="514669"/>
                </a:lnTo>
                <a:lnTo>
                  <a:pt x="1225233" y="497235"/>
                </a:lnTo>
                <a:lnTo>
                  <a:pt x="1193415" y="458174"/>
                </a:lnTo>
                <a:lnTo>
                  <a:pt x="1162495" y="418339"/>
                </a:lnTo>
                <a:lnTo>
                  <a:pt x="1132490" y="377744"/>
                </a:lnTo>
                <a:lnTo>
                  <a:pt x="1103415" y="336405"/>
                </a:lnTo>
                <a:lnTo>
                  <a:pt x="1075286" y="294340"/>
                </a:lnTo>
                <a:lnTo>
                  <a:pt x="1048120" y="251564"/>
                </a:lnTo>
                <a:lnTo>
                  <a:pt x="1021932" y="208093"/>
                </a:lnTo>
                <a:lnTo>
                  <a:pt x="996738" y="163944"/>
                </a:lnTo>
                <a:lnTo>
                  <a:pt x="972555" y="119132"/>
                </a:lnTo>
                <a:lnTo>
                  <a:pt x="949399" y="73674"/>
                </a:lnTo>
                <a:lnTo>
                  <a:pt x="927285" y="27585"/>
                </a:lnTo>
                <a:lnTo>
                  <a:pt x="914848" y="0"/>
                </a:lnTo>
                <a:close/>
              </a:path>
              <a:path w="1326515" h="609600">
                <a:moveTo>
                  <a:pt x="542086" y="597473"/>
                </a:moveTo>
                <a:lnTo>
                  <a:pt x="505832" y="598267"/>
                </a:lnTo>
                <a:lnTo>
                  <a:pt x="469949" y="600603"/>
                </a:lnTo>
                <a:lnTo>
                  <a:pt x="434453" y="604406"/>
                </a:lnTo>
                <a:lnTo>
                  <a:pt x="399374" y="609600"/>
                </a:lnTo>
                <a:lnTo>
                  <a:pt x="687225" y="609600"/>
                </a:lnTo>
                <a:lnTo>
                  <a:pt x="645771" y="603635"/>
                </a:lnTo>
                <a:lnTo>
                  <a:pt x="603631" y="599632"/>
                </a:lnTo>
                <a:lnTo>
                  <a:pt x="557434" y="597610"/>
                </a:lnTo>
                <a:lnTo>
                  <a:pt x="542086" y="597473"/>
                </a:lnTo>
                <a:close/>
              </a:path>
              <a:path w="1326515" h="609600">
                <a:moveTo>
                  <a:pt x="1240131" y="514669"/>
                </a:moveTo>
                <a:lnTo>
                  <a:pt x="542086" y="514669"/>
                </a:lnTo>
                <a:lnTo>
                  <a:pt x="558876" y="514818"/>
                </a:lnTo>
                <a:lnTo>
                  <a:pt x="575733" y="515264"/>
                </a:lnTo>
                <a:lnTo>
                  <a:pt x="662291" y="522207"/>
                </a:lnTo>
                <a:lnTo>
                  <a:pt x="714199" y="530217"/>
                </a:lnTo>
                <a:lnTo>
                  <a:pt x="765064" y="540970"/>
                </a:lnTo>
                <a:lnTo>
                  <a:pt x="814814" y="554376"/>
                </a:lnTo>
                <a:lnTo>
                  <a:pt x="863380" y="570344"/>
                </a:lnTo>
                <a:lnTo>
                  <a:pt x="910691" y="588782"/>
                </a:lnTo>
                <a:lnTo>
                  <a:pt x="956674" y="609600"/>
                </a:lnTo>
                <a:lnTo>
                  <a:pt x="1325916" y="609600"/>
                </a:lnTo>
                <a:lnTo>
                  <a:pt x="1291501" y="572964"/>
                </a:lnTo>
                <a:lnTo>
                  <a:pt x="1257934" y="535503"/>
                </a:lnTo>
                <a:lnTo>
                  <a:pt x="1240131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3544960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4" h="349250">
                <a:moveTo>
                  <a:pt x="456250" y="0"/>
                </a:moveTo>
                <a:lnTo>
                  <a:pt x="0" y="0"/>
                </a:lnTo>
                <a:lnTo>
                  <a:pt x="14820" y="13797"/>
                </a:lnTo>
                <a:lnTo>
                  <a:pt x="49827" y="47923"/>
                </a:lnTo>
                <a:lnTo>
                  <a:pt x="84056" y="82859"/>
                </a:lnTo>
                <a:lnTo>
                  <a:pt x="117491" y="118589"/>
                </a:lnTo>
                <a:lnTo>
                  <a:pt x="150120" y="155100"/>
                </a:lnTo>
                <a:lnTo>
                  <a:pt x="181926" y="192375"/>
                </a:lnTo>
                <a:lnTo>
                  <a:pt x="212895" y="230401"/>
                </a:lnTo>
                <a:lnTo>
                  <a:pt x="243012" y="269161"/>
                </a:lnTo>
                <a:lnTo>
                  <a:pt x="272263" y="308641"/>
                </a:lnTo>
                <a:lnTo>
                  <a:pt x="300633" y="348826"/>
                </a:lnTo>
                <a:lnTo>
                  <a:pt x="318092" y="300211"/>
                </a:lnTo>
                <a:lnTo>
                  <a:pt x="336660" y="252052"/>
                </a:lnTo>
                <a:lnTo>
                  <a:pt x="356326" y="204371"/>
                </a:lnTo>
                <a:lnTo>
                  <a:pt x="377081" y="157187"/>
                </a:lnTo>
                <a:lnTo>
                  <a:pt x="398915" y="110522"/>
                </a:lnTo>
                <a:lnTo>
                  <a:pt x="421819" y="64396"/>
                </a:lnTo>
                <a:lnTo>
                  <a:pt x="445781" y="18829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2465689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223173" y="0"/>
                </a:moveTo>
                <a:lnTo>
                  <a:pt x="0" y="0"/>
                </a:lnTo>
                <a:lnTo>
                  <a:pt x="12436" y="27585"/>
                </a:lnTo>
                <a:lnTo>
                  <a:pt x="34550" y="73674"/>
                </a:lnTo>
                <a:lnTo>
                  <a:pt x="57707" y="119132"/>
                </a:lnTo>
                <a:lnTo>
                  <a:pt x="81890" y="163944"/>
                </a:lnTo>
                <a:lnTo>
                  <a:pt x="107083" y="208093"/>
                </a:lnTo>
                <a:lnTo>
                  <a:pt x="133271" y="251564"/>
                </a:lnTo>
                <a:lnTo>
                  <a:pt x="160437" y="294340"/>
                </a:lnTo>
                <a:lnTo>
                  <a:pt x="188566" y="336405"/>
                </a:lnTo>
                <a:lnTo>
                  <a:pt x="217641" y="377744"/>
                </a:lnTo>
                <a:lnTo>
                  <a:pt x="247647" y="418339"/>
                </a:lnTo>
                <a:lnTo>
                  <a:pt x="278566" y="458174"/>
                </a:lnTo>
                <a:lnTo>
                  <a:pt x="310385" y="497235"/>
                </a:lnTo>
                <a:lnTo>
                  <a:pt x="343085" y="535503"/>
                </a:lnTo>
                <a:lnTo>
                  <a:pt x="376652" y="572964"/>
                </a:lnTo>
                <a:lnTo>
                  <a:pt x="411068" y="609600"/>
                </a:lnTo>
                <a:lnTo>
                  <a:pt x="1451009" y="609600"/>
                </a:lnTo>
                <a:lnTo>
                  <a:pt x="1463049" y="556640"/>
                </a:lnTo>
                <a:lnTo>
                  <a:pt x="1476362" y="504058"/>
                </a:lnTo>
                <a:lnTo>
                  <a:pt x="1490935" y="451879"/>
                </a:lnTo>
                <a:lnTo>
                  <a:pt x="1506754" y="400129"/>
                </a:lnTo>
                <a:lnTo>
                  <a:pt x="1523805" y="348832"/>
                </a:lnTo>
                <a:lnTo>
                  <a:pt x="1495435" y="308644"/>
                </a:lnTo>
                <a:lnTo>
                  <a:pt x="1466184" y="269162"/>
                </a:lnTo>
                <a:lnTo>
                  <a:pt x="1436066" y="230400"/>
                </a:lnTo>
                <a:lnTo>
                  <a:pt x="1405097" y="192373"/>
                </a:lnTo>
                <a:lnTo>
                  <a:pt x="1373291" y="155096"/>
                </a:lnTo>
                <a:lnTo>
                  <a:pt x="1340663" y="118585"/>
                </a:lnTo>
                <a:lnTo>
                  <a:pt x="1307227" y="82855"/>
                </a:lnTo>
                <a:lnTo>
                  <a:pt x="1272999" y="47920"/>
                </a:lnTo>
                <a:lnTo>
                  <a:pt x="1237992" y="13795"/>
                </a:lnTo>
                <a:lnTo>
                  <a:pt x="1223173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463272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619916" y="0"/>
                </a:moveTo>
                <a:lnTo>
                  <a:pt x="411076" y="0"/>
                </a:lnTo>
                <a:lnTo>
                  <a:pt x="398639" y="27585"/>
                </a:lnTo>
                <a:lnTo>
                  <a:pt x="376524" y="73674"/>
                </a:lnTo>
                <a:lnTo>
                  <a:pt x="353367" y="119132"/>
                </a:lnTo>
                <a:lnTo>
                  <a:pt x="329184" y="163944"/>
                </a:lnTo>
                <a:lnTo>
                  <a:pt x="303990" y="208093"/>
                </a:lnTo>
                <a:lnTo>
                  <a:pt x="277802" y="251564"/>
                </a:lnTo>
                <a:lnTo>
                  <a:pt x="250636" y="294340"/>
                </a:lnTo>
                <a:lnTo>
                  <a:pt x="222507" y="336405"/>
                </a:lnTo>
                <a:lnTo>
                  <a:pt x="193432" y="377744"/>
                </a:lnTo>
                <a:lnTo>
                  <a:pt x="163426" y="418339"/>
                </a:lnTo>
                <a:lnTo>
                  <a:pt x="132506" y="458174"/>
                </a:lnTo>
                <a:lnTo>
                  <a:pt x="100687" y="497235"/>
                </a:lnTo>
                <a:lnTo>
                  <a:pt x="67985" y="535503"/>
                </a:lnTo>
                <a:lnTo>
                  <a:pt x="34417" y="572964"/>
                </a:lnTo>
                <a:lnTo>
                  <a:pt x="0" y="609600"/>
                </a:lnTo>
                <a:lnTo>
                  <a:pt x="915223" y="609600"/>
                </a:lnTo>
                <a:lnTo>
                  <a:pt x="914779" y="605677"/>
                </a:lnTo>
                <a:lnTo>
                  <a:pt x="914246" y="601791"/>
                </a:lnTo>
                <a:lnTo>
                  <a:pt x="913827" y="597866"/>
                </a:lnTo>
                <a:lnTo>
                  <a:pt x="912058" y="580234"/>
                </a:lnTo>
                <a:lnTo>
                  <a:pt x="910448" y="562619"/>
                </a:lnTo>
                <a:lnTo>
                  <a:pt x="909001" y="545026"/>
                </a:lnTo>
                <a:lnTo>
                  <a:pt x="907718" y="527457"/>
                </a:lnTo>
                <a:lnTo>
                  <a:pt x="875328" y="487587"/>
                </a:lnTo>
                <a:lnTo>
                  <a:pt x="844299" y="446655"/>
                </a:lnTo>
                <a:lnTo>
                  <a:pt x="814662" y="404698"/>
                </a:lnTo>
                <a:lnTo>
                  <a:pt x="786449" y="361750"/>
                </a:lnTo>
                <a:lnTo>
                  <a:pt x="759690" y="317848"/>
                </a:lnTo>
                <a:lnTo>
                  <a:pt x="734418" y="273028"/>
                </a:lnTo>
                <a:lnTo>
                  <a:pt x="710663" y="227325"/>
                </a:lnTo>
                <a:lnTo>
                  <a:pt x="688457" y="180775"/>
                </a:lnTo>
                <a:lnTo>
                  <a:pt x="667830" y="133414"/>
                </a:lnTo>
                <a:lnTo>
                  <a:pt x="648815" y="85279"/>
                </a:lnTo>
                <a:lnTo>
                  <a:pt x="631443" y="36404"/>
                </a:lnTo>
                <a:lnTo>
                  <a:pt x="619916" y="0"/>
                </a:lnTo>
                <a:close/>
              </a:path>
              <a:path w="944879" h="609600">
                <a:moveTo>
                  <a:pt x="944368" y="0"/>
                </a:moveTo>
                <a:lnTo>
                  <a:pt x="706787" y="0"/>
                </a:lnTo>
                <a:lnTo>
                  <a:pt x="717413" y="31804"/>
                </a:lnTo>
                <a:lnTo>
                  <a:pt x="735130" y="79103"/>
                </a:lnTo>
                <a:lnTo>
                  <a:pt x="754484" y="125640"/>
                </a:lnTo>
                <a:lnTo>
                  <a:pt x="775444" y="171379"/>
                </a:lnTo>
                <a:lnTo>
                  <a:pt x="797976" y="216282"/>
                </a:lnTo>
                <a:lnTo>
                  <a:pt x="822049" y="260312"/>
                </a:lnTo>
                <a:lnTo>
                  <a:pt x="847630" y="303434"/>
                </a:lnTo>
                <a:lnTo>
                  <a:pt x="874686" y="345611"/>
                </a:lnTo>
                <a:lnTo>
                  <a:pt x="903184" y="386805"/>
                </a:lnTo>
                <a:lnTo>
                  <a:pt x="904094" y="335279"/>
                </a:lnTo>
                <a:lnTo>
                  <a:pt x="906372" y="284019"/>
                </a:lnTo>
                <a:lnTo>
                  <a:pt x="910001" y="233042"/>
                </a:lnTo>
                <a:lnTo>
                  <a:pt x="914966" y="182368"/>
                </a:lnTo>
                <a:lnTo>
                  <a:pt x="921250" y="132014"/>
                </a:lnTo>
                <a:lnTo>
                  <a:pt x="928837" y="82000"/>
                </a:lnTo>
                <a:lnTo>
                  <a:pt x="937710" y="32343"/>
                </a:lnTo>
                <a:lnTo>
                  <a:pt x="944368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3810224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284531" y="0"/>
                </a:moveTo>
                <a:lnTo>
                  <a:pt x="155620" y="0"/>
                </a:lnTo>
                <a:lnTo>
                  <a:pt x="145147" y="18835"/>
                </a:lnTo>
                <a:lnTo>
                  <a:pt x="121185" y="64401"/>
                </a:lnTo>
                <a:lnTo>
                  <a:pt x="98282" y="110528"/>
                </a:lnTo>
                <a:lnTo>
                  <a:pt x="76447" y="157193"/>
                </a:lnTo>
                <a:lnTo>
                  <a:pt x="55692" y="204377"/>
                </a:lnTo>
                <a:lnTo>
                  <a:pt x="36026" y="252058"/>
                </a:lnTo>
                <a:lnTo>
                  <a:pt x="17458" y="300217"/>
                </a:lnTo>
                <a:lnTo>
                  <a:pt x="0" y="348832"/>
                </a:lnTo>
                <a:lnTo>
                  <a:pt x="28052" y="390584"/>
                </a:lnTo>
                <a:lnTo>
                  <a:pt x="55153" y="433039"/>
                </a:lnTo>
                <a:lnTo>
                  <a:pt x="81286" y="476183"/>
                </a:lnTo>
                <a:lnTo>
                  <a:pt x="106437" y="520001"/>
                </a:lnTo>
                <a:lnTo>
                  <a:pt x="130591" y="564478"/>
                </a:lnTo>
                <a:lnTo>
                  <a:pt x="153732" y="609600"/>
                </a:lnTo>
                <a:lnTo>
                  <a:pt x="1873454" y="609600"/>
                </a:lnTo>
                <a:lnTo>
                  <a:pt x="1907872" y="572964"/>
                </a:lnTo>
                <a:lnTo>
                  <a:pt x="1941440" y="535503"/>
                </a:lnTo>
                <a:lnTo>
                  <a:pt x="1974142" y="497235"/>
                </a:lnTo>
                <a:lnTo>
                  <a:pt x="2005961" y="458174"/>
                </a:lnTo>
                <a:lnTo>
                  <a:pt x="2036881" y="418339"/>
                </a:lnTo>
                <a:lnTo>
                  <a:pt x="2066887" y="377744"/>
                </a:lnTo>
                <a:lnTo>
                  <a:pt x="2095962" y="336405"/>
                </a:lnTo>
                <a:lnTo>
                  <a:pt x="2124091" y="294340"/>
                </a:lnTo>
                <a:lnTo>
                  <a:pt x="2151257" y="251564"/>
                </a:lnTo>
                <a:lnTo>
                  <a:pt x="2177445" y="208093"/>
                </a:lnTo>
                <a:lnTo>
                  <a:pt x="2202639" y="163944"/>
                </a:lnTo>
                <a:lnTo>
                  <a:pt x="2226822" y="119132"/>
                </a:lnTo>
                <a:lnTo>
                  <a:pt x="2249979" y="73674"/>
                </a:lnTo>
                <a:lnTo>
                  <a:pt x="2272093" y="27585"/>
                </a:lnTo>
                <a:lnTo>
                  <a:pt x="228453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3745992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4" h="260984">
                <a:moveTo>
                  <a:pt x="72796" y="0"/>
                </a:moveTo>
                <a:lnTo>
                  <a:pt x="55745" y="51296"/>
                </a:lnTo>
                <a:lnTo>
                  <a:pt x="39926" y="103046"/>
                </a:lnTo>
                <a:lnTo>
                  <a:pt x="25353" y="155225"/>
                </a:lnTo>
                <a:lnTo>
                  <a:pt x="12040" y="207808"/>
                </a:lnTo>
                <a:lnTo>
                  <a:pt x="0" y="260769"/>
                </a:lnTo>
                <a:lnTo>
                  <a:pt x="226529" y="260769"/>
                </a:lnTo>
                <a:lnTo>
                  <a:pt x="203387" y="215646"/>
                </a:lnTo>
                <a:lnTo>
                  <a:pt x="179233" y="171168"/>
                </a:lnTo>
                <a:lnTo>
                  <a:pt x="154082" y="127350"/>
                </a:lnTo>
                <a:lnTo>
                  <a:pt x="127949" y="84207"/>
                </a:lnTo>
                <a:lnTo>
                  <a:pt x="100849" y="41752"/>
                </a:lnTo>
                <a:lnTo>
                  <a:pt x="72796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7228831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1461117" y="0"/>
                </a:moveTo>
                <a:lnTo>
                  <a:pt x="0" y="0"/>
                </a:lnTo>
                <a:lnTo>
                  <a:pt x="7183" y="12866"/>
                </a:lnTo>
                <a:lnTo>
                  <a:pt x="30363" y="56678"/>
                </a:lnTo>
                <a:lnTo>
                  <a:pt x="52637" y="101189"/>
                </a:lnTo>
                <a:lnTo>
                  <a:pt x="73989" y="146390"/>
                </a:lnTo>
                <a:lnTo>
                  <a:pt x="94404" y="192273"/>
                </a:lnTo>
                <a:lnTo>
                  <a:pt x="113865" y="238830"/>
                </a:lnTo>
                <a:lnTo>
                  <a:pt x="132356" y="286052"/>
                </a:lnTo>
                <a:lnTo>
                  <a:pt x="149861" y="333932"/>
                </a:lnTo>
                <a:lnTo>
                  <a:pt x="166363" y="382462"/>
                </a:lnTo>
                <a:lnTo>
                  <a:pt x="180659" y="427742"/>
                </a:lnTo>
                <a:lnTo>
                  <a:pt x="193921" y="473109"/>
                </a:lnTo>
                <a:lnTo>
                  <a:pt x="206167" y="518551"/>
                </a:lnTo>
                <a:lnTo>
                  <a:pt x="217455" y="564221"/>
                </a:lnTo>
                <a:lnTo>
                  <a:pt x="227691" y="609600"/>
                </a:lnTo>
                <a:lnTo>
                  <a:pt x="1068547" y="609600"/>
                </a:lnTo>
                <a:lnTo>
                  <a:pt x="1104580" y="575340"/>
                </a:lnTo>
                <a:lnTo>
                  <a:pt x="1139410" y="539874"/>
                </a:lnTo>
                <a:lnTo>
                  <a:pt x="1173000" y="503235"/>
                </a:lnTo>
                <a:lnTo>
                  <a:pt x="1205314" y="465457"/>
                </a:lnTo>
                <a:lnTo>
                  <a:pt x="1236316" y="426572"/>
                </a:lnTo>
                <a:lnTo>
                  <a:pt x="1265971" y="386615"/>
                </a:lnTo>
                <a:lnTo>
                  <a:pt x="1294243" y="345616"/>
                </a:lnTo>
                <a:lnTo>
                  <a:pt x="1321096" y="303611"/>
                </a:lnTo>
                <a:lnTo>
                  <a:pt x="1346496" y="260632"/>
                </a:lnTo>
                <a:lnTo>
                  <a:pt x="1370405" y="216711"/>
                </a:lnTo>
                <a:lnTo>
                  <a:pt x="1392790" y="171883"/>
                </a:lnTo>
                <a:lnTo>
                  <a:pt x="1413613" y="126180"/>
                </a:lnTo>
                <a:lnTo>
                  <a:pt x="1432840" y="79635"/>
                </a:lnTo>
                <a:lnTo>
                  <a:pt x="1450434" y="32282"/>
                </a:lnTo>
                <a:lnTo>
                  <a:pt x="1461117" y="0"/>
                </a:lnTo>
                <a:close/>
              </a:path>
              <a:path w="2195829" h="609600">
                <a:moveTo>
                  <a:pt x="1519756" y="48667"/>
                </a:moveTo>
                <a:lnTo>
                  <a:pt x="1189235" y="609600"/>
                </a:lnTo>
                <a:lnTo>
                  <a:pt x="1223195" y="573436"/>
                </a:lnTo>
                <a:lnTo>
                  <a:pt x="1255849" y="536312"/>
                </a:lnTo>
                <a:lnTo>
                  <a:pt x="1287180" y="498260"/>
                </a:lnTo>
                <a:lnTo>
                  <a:pt x="1317172" y="459311"/>
                </a:lnTo>
                <a:lnTo>
                  <a:pt x="1345811" y="419498"/>
                </a:lnTo>
                <a:lnTo>
                  <a:pt x="1373079" y="378851"/>
                </a:lnTo>
                <a:lnTo>
                  <a:pt x="1398963" y="337401"/>
                </a:lnTo>
                <a:lnTo>
                  <a:pt x="1423446" y="295182"/>
                </a:lnTo>
                <a:lnTo>
                  <a:pt x="1446513" y="252222"/>
                </a:lnTo>
                <a:lnTo>
                  <a:pt x="1468149" y="208555"/>
                </a:lnTo>
                <a:lnTo>
                  <a:pt x="1488338" y="164211"/>
                </a:lnTo>
                <a:lnTo>
                  <a:pt x="1507065" y="119223"/>
                </a:lnTo>
                <a:lnTo>
                  <a:pt x="1524314" y="73620"/>
                </a:lnTo>
                <a:lnTo>
                  <a:pt x="1529942" y="57121"/>
                </a:lnTo>
                <a:lnTo>
                  <a:pt x="1519756" y="48667"/>
                </a:lnTo>
                <a:close/>
              </a:path>
              <a:path w="2195829" h="609600">
                <a:moveTo>
                  <a:pt x="2044944" y="0"/>
                </a:moveTo>
                <a:lnTo>
                  <a:pt x="1548433" y="0"/>
                </a:lnTo>
                <a:lnTo>
                  <a:pt x="1540069" y="27435"/>
                </a:lnTo>
                <a:lnTo>
                  <a:pt x="1529942" y="57121"/>
                </a:lnTo>
                <a:lnTo>
                  <a:pt x="2195619" y="609600"/>
                </a:lnTo>
                <a:lnTo>
                  <a:pt x="2177215" y="564052"/>
                </a:lnTo>
                <a:lnTo>
                  <a:pt x="2159980" y="518291"/>
                </a:lnTo>
                <a:lnTo>
                  <a:pt x="2143740" y="471823"/>
                </a:lnTo>
                <a:lnTo>
                  <a:pt x="2128575" y="424829"/>
                </a:lnTo>
                <a:lnTo>
                  <a:pt x="2114501" y="377320"/>
                </a:lnTo>
                <a:lnTo>
                  <a:pt x="2101536" y="329309"/>
                </a:lnTo>
                <a:lnTo>
                  <a:pt x="2089696" y="280807"/>
                </a:lnTo>
                <a:lnTo>
                  <a:pt x="2078997" y="231827"/>
                </a:lnTo>
                <a:lnTo>
                  <a:pt x="2069455" y="182380"/>
                </a:lnTo>
                <a:lnTo>
                  <a:pt x="2061089" y="132478"/>
                </a:lnTo>
                <a:lnTo>
                  <a:pt x="2053912" y="82133"/>
                </a:lnTo>
                <a:lnTo>
                  <a:pt x="2047944" y="31357"/>
                </a:lnTo>
                <a:lnTo>
                  <a:pt x="2044944" y="0"/>
                </a:lnTo>
                <a:close/>
              </a:path>
              <a:path w="2195829" h="609600">
                <a:moveTo>
                  <a:pt x="1548433" y="0"/>
                </a:moveTo>
                <a:lnTo>
                  <a:pt x="1461117" y="0"/>
                </a:lnTo>
                <a:lnTo>
                  <a:pt x="1519756" y="48667"/>
                </a:lnTo>
                <a:lnTo>
                  <a:pt x="1548433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6260200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4533" y="527457"/>
                </a:moveTo>
                <a:lnTo>
                  <a:pt x="8873" y="580234"/>
                </a:lnTo>
                <a:lnTo>
                  <a:pt x="11595" y="605677"/>
                </a:lnTo>
                <a:lnTo>
                  <a:pt x="12039" y="609600"/>
                </a:lnTo>
                <a:lnTo>
                  <a:pt x="78814" y="609600"/>
                </a:lnTo>
                <a:lnTo>
                  <a:pt x="59678" y="589563"/>
                </a:lnTo>
                <a:lnTo>
                  <a:pt x="40917" y="569191"/>
                </a:lnTo>
                <a:lnTo>
                  <a:pt x="22535" y="548488"/>
                </a:lnTo>
                <a:lnTo>
                  <a:pt x="4533" y="527457"/>
                </a:lnTo>
                <a:close/>
              </a:path>
              <a:path w="1325879" h="609600">
                <a:moveTo>
                  <a:pt x="1097782" y="0"/>
                </a:moveTo>
                <a:lnTo>
                  <a:pt x="41184" y="0"/>
                </a:lnTo>
                <a:lnTo>
                  <a:pt x="34526" y="32343"/>
                </a:lnTo>
                <a:lnTo>
                  <a:pt x="25652" y="82000"/>
                </a:lnTo>
                <a:lnTo>
                  <a:pt x="18065" y="132014"/>
                </a:lnTo>
                <a:lnTo>
                  <a:pt x="11781" y="182368"/>
                </a:lnTo>
                <a:lnTo>
                  <a:pt x="6817" y="233042"/>
                </a:lnTo>
                <a:lnTo>
                  <a:pt x="3188" y="284019"/>
                </a:lnTo>
                <a:lnTo>
                  <a:pt x="910" y="335279"/>
                </a:lnTo>
                <a:lnTo>
                  <a:pt x="0" y="386805"/>
                </a:lnTo>
                <a:lnTo>
                  <a:pt x="29662" y="426653"/>
                </a:lnTo>
                <a:lnTo>
                  <a:pt x="60680" y="465465"/>
                </a:lnTo>
                <a:lnTo>
                  <a:pt x="93019" y="503204"/>
                </a:lnTo>
                <a:lnTo>
                  <a:pt x="126649" y="539831"/>
                </a:lnTo>
                <a:lnTo>
                  <a:pt x="161536" y="575309"/>
                </a:lnTo>
                <a:lnTo>
                  <a:pt x="197648" y="609600"/>
                </a:lnTo>
                <a:lnTo>
                  <a:pt x="1325473" y="609600"/>
                </a:lnTo>
                <a:lnTo>
                  <a:pt x="1315200" y="564052"/>
                </a:lnTo>
                <a:lnTo>
                  <a:pt x="1303950" y="518551"/>
                </a:lnTo>
                <a:lnTo>
                  <a:pt x="1291703" y="473109"/>
                </a:lnTo>
                <a:lnTo>
                  <a:pt x="1278442" y="427742"/>
                </a:lnTo>
                <a:lnTo>
                  <a:pt x="1264145" y="382462"/>
                </a:lnTo>
                <a:lnTo>
                  <a:pt x="1247643" y="333932"/>
                </a:lnTo>
                <a:lnTo>
                  <a:pt x="1230138" y="286052"/>
                </a:lnTo>
                <a:lnTo>
                  <a:pt x="1211648" y="238830"/>
                </a:lnTo>
                <a:lnTo>
                  <a:pt x="1192186" y="192273"/>
                </a:lnTo>
                <a:lnTo>
                  <a:pt x="1171771" y="146390"/>
                </a:lnTo>
                <a:lnTo>
                  <a:pt x="1150419" y="101189"/>
                </a:lnTo>
                <a:lnTo>
                  <a:pt x="1128145" y="56678"/>
                </a:lnTo>
                <a:lnTo>
                  <a:pt x="1104966" y="12866"/>
                </a:lnTo>
                <a:lnTo>
                  <a:pt x="1097782" y="0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9845913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79" h="609600">
                <a:moveTo>
                  <a:pt x="779298" y="0"/>
                </a:moveTo>
                <a:lnTo>
                  <a:pt x="0" y="0"/>
                </a:lnTo>
                <a:lnTo>
                  <a:pt x="4962" y="25487"/>
                </a:lnTo>
                <a:lnTo>
                  <a:pt x="12988" y="72962"/>
                </a:lnTo>
                <a:lnTo>
                  <a:pt x="19859" y="120862"/>
                </a:lnTo>
                <a:lnTo>
                  <a:pt x="25554" y="169178"/>
                </a:lnTo>
                <a:lnTo>
                  <a:pt x="30141" y="218945"/>
                </a:lnTo>
                <a:lnTo>
                  <a:pt x="33431" y="268540"/>
                </a:lnTo>
                <a:lnTo>
                  <a:pt x="35440" y="317948"/>
                </a:lnTo>
                <a:lnTo>
                  <a:pt x="36183" y="367153"/>
                </a:lnTo>
                <a:lnTo>
                  <a:pt x="35676" y="416141"/>
                </a:lnTo>
                <a:lnTo>
                  <a:pt x="33934" y="464895"/>
                </a:lnTo>
                <a:lnTo>
                  <a:pt x="30972" y="513400"/>
                </a:lnTo>
                <a:lnTo>
                  <a:pt x="26806" y="561640"/>
                </a:lnTo>
                <a:lnTo>
                  <a:pt x="21452" y="609600"/>
                </a:lnTo>
                <a:lnTo>
                  <a:pt x="779298" y="609600"/>
                </a:lnTo>
                <a:lnTo>
                  <a:pt x="779298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9033194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79" h="609600">
                <a:moveTo>
                  <a:pt x="921081" y="0"/>
                </a:moveTo>
                <a:lnTo>
                  <a:pt x="0" y="0"/>
                </a:lnTo>
                <a:lnTo>
                  <a:pt x="2999" y="31357"/>
                </a:lnTo>
                <a:lnTo>
                  <a:pt x="8968" y="82133"/>
                </a:lnTo>
                <a:lnTo>
                  <a:pt x="16144" y="132478"/>
                </a:lnTo>
                <a:lnTo>
                  <a:pt x="24511" y="182380"/>
                </a:lnTo>
                <a:lnTo>
                  <a:pt x="34052" y="231827"/>
                </a:lnTo>
                <a:lnTo>
                  <a:pt x="44751" y="280807"/>
                </a:lnTo>
                <a:lnTo>
                  <a:pt x="56592" y="329309"/>
                </a:lnTo>
                <a:lnTo>
                  <a:pt x="69557" y="377320"/>
                </a:lnTo>
                <a:lnTo>
                  <a:pt x="83630" y="424829"/>
                </a:lnTo>
                <a:lnTo>
                  <a:pt x="98795" y="471823"/>
                </a:lnTo>
                <a:lnTo>
                  <a:pt x="115035" y="518291"/>
                </a:lnTo>
                <a:lnTo>
                  <a:pt x="132334" y="564221"/>
                </a:lnTo>
                <a:lnTo>
                  <a:pt x="150674" y="609600"/>
                </a:lnTo>
                <a:lnTo>
                  <a:pt x="942533" y="609600"/>
                </a:lnTo>
                <a:lnTo>
                  <a:pt x="947887" y="561640"/>
                </a:lnTo>
                <a:lnTo>
                  <a:pt x="952053" y="513400"/>
                </a:lnTo>
                <a:lnTo>
                  <a:pt x="955015" y="464895"/>
                </a:lnTo>
                <a:lnTo>
                  <a:pt x="956757" y="416141"/>
                </a:lnTo>
                <a:lnTo>
                  <a:pt x="957265" y="367153"/>
                </a:lnTo>
                <a:lnTo>
                  <a:pt x="956521" y="317948"/>
                </a:lnTo>
                <a:lnTo>
                  <a:pt x="954512" y="268540"/>
                </a:lnTo>
                <a:lnTo>
                  <a:pt x="951222" y="218945"/>
                </a:lnTo>
                <a:lnTo>
                  <a:pt x="946635" y="169178"/>
                </a:lnTo>
                <a:lnTo>
                  <a:pt x="940940" y="120862"/>
                </a:lnTo>
                <a:lnTo>
                  <a:pt x="934069" y="72962"/>
                </a:lnTo>
                <a:lnTo>
                  <a:pt x="926043" y="25487"/>
                </a:lnTo>
                <a:lnTo>
                  <a:pt x="921081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6010256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86872" y="0"/>
                </a:moveTo>
                <a:lnTo>
                  <a:pt x="0" y="0"/>
                </a:lnTo>
                <a:lnTo>
                  <a:pt x="11527" y="36407"/>
                </a:lnTo>
                <a:lnTo>
                  <a:pt x="28900" y="85282"/>
                </a:lnTo>
                <a:lnTo>
                  <a:pt x="47915" y="133418"/>
                </a:lnTo>
                <a:lnTo>
                  <a:pt x="68541" y="180779"/>
                </a:lnTo>
                <a:lnTo>
                  <a:pt x="90747" y="227328"/>
                </a:lnTo>
                <a:lnTo>
                  <a:pt x="114502" y="273030"/>
                </a:lnTo>
                <a:lnTo>
                  <a:pt x="139775" y="317849"/>
                </a:lnTo>
                <a:lnTo>
                  <a:pt x="166533" y="361750"/>
                </a:lnTo>
                <a:lnTo>
                  <a:pt x="194747" y="404697"/>
                </a:lnTo>
                <a:lnTo>
                  <a:pt x="224383" y="446654"/>
                </a:lnTo>
                <a:lnTo>
                  <a:pt x="255412" y="487586"/>
                </a:lnTo>
                <a:lnTo>
                  <a:pt x="287802" y="527456"/>
                </a:lnTo>
                <a:lnTo>
                  <a:pt x="285701" y="492140"/>
                </a:lnTo>
                <a:lnTo>
                  <a:pt x="284249" y="456925"/>
                </a:lnTo>
                <a:lnTo>
                  <a:pt x="283441" y="421812"/>
                </a:lnTo>
                <a:lnTo>
                  <a:pt x="283268" y="386803"/>
                </a:lnTo>
                <a:lnTo>
                  <a:pt x="254770" y="345609"/>
                </a:lnTo>
                <a:lnTo>
                  <a:pt x="227714" y="303433"/>
                </a:lnTo>
                <a:lnTo>
                  <a:pt x="202133" y="260311"/>
                </a:lnTo>
                <a:lnTo>
                  <a:pt x="178061" y="216280"/>
                </a:lnTo>
                <a:lnTo>
                  <a:pt x="155528" y="171377"/>
                </a:lnTo>
                <a:lnTo>
                  <a:pt x="134568" y="125639"/>
                </a:lnTo>
                <a:lnTo>
                  <a:pt x="115214" y="79101"/>
                </a:lnTo>
                <a:lnTo>
                  <a:pt x="97498" y="31802"/>
                </a:lnTo>
                <a:lnTo>
                  <a:pt x="8687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6260200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0" y="0"/>
                </a:moveTo>
                <a:lnTo>
                  <a:pt x="981" y="70121"/>
                </a:lnTo>
                <a:lnTo>
                  <a:pt x="4533" y="140652"/>
                </a:lnTo>
                <a:lnTo>
                  <a:pt x="40917" y="182386"/>
                </a:lnTo>
                <a:lnTo>
                  <a:pt x="78816" y="222796"/>
                </a:lnTo>
                <a:lnTo>
                  <a:pt x="197650" y="222796"/>
                </a:lnTo>
                <a:lnTo>
                  <a:pt x="161536" y="188503"/>
                </a:lnTo>
                <a:lnTo>
                  <a:pt x="126649" y="153025"/>
                </a:lnTo>
                <a:lnTo>
                  <a:pt x="93019" y="116398"/>
                </a:lnTo>
                <a:lnTo>
                  <a:pt x="60680" y="78660"/>
                </a:lnTo>
                <a:lnTo>
                  <a:pt x="29662" y="39848"/>
                </a:lnTo>
                <a:lnTo>
                  <a:pt x="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8171667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479885" y="0"/>
                </a:moveTo>
                <a:lnTo>
                  <a:pt x="392570" y="0"/>
                </a:lnTo>
                <a:lnTo>
                  <a:pt x="381887" y="32282"/>
                </a:lnTo>
                <a:lnTo>
                  <a:pt x="364293" y="79635"/>
                </a:lnTo>
                <a:lnTo>
                  <a:pt x="345066" y="126180"/>
                </a:lnTo>
                <a:lnTo>
                  <a:pt x="324242" y="171883"/>
                </a:lnTo>
                <a:lnTo>
                  <a:pt x="301858" y="216711"/>
                </a:lnTo>
                <a:lnTo>
                  <a:pt x="277948" y="260632"/>
                </a:lnTo>
                <a:lnTo>
                  <a:pt x="252549" y="303611"/>
                </a:lnTo>
                <a:lnTo>
                  <a:pt x="225695" y="345616"/>
                </a:lnTo>
                <a:lnTo>
                  <a:pt x="197423" y="386615"/>
                </a:lnTo>
                <a:lnTo>
                  <a:pt x="167768" y="426572"/>
                </a:lnTo>
                <a:lnTo>
                  <a:pt x="136766" y="465457"/>
                </a:lnTo>
                <a:lnTo>
                  <a:pt x="104453" y="503235"/>
                </a:lnTo>
                <a:lnTo>
                  <a:pt x="70863" y="539874"/>
                </a:lnTo>
                <a:lnTo>
                  <a:pt x="36033" y="575340"/>
                </a:lnTo>
                <a:lnTo>
                  <a:pt x="0" y="609600"/>
                </a:lnTo>
                <a:lnTo>
                  <a:pt x="120687" y="609600"/>
                </a:lnTo>
                <a:lnTo>
                  <a:pt x="154648" y="573436"/>
                </a:lnTo>
                <a:lnTo>
                  <a:pt x="187302" y="536312"/>
                </a:lnTo>
                <a:lnTo>
                  <a:pt x="218633" y="498260"/>
                </a:lnTo>
                <a:lnTo>
                  <a:pt x="248625" y="459311"/>
                </a:lnTo>
                <a:lnTo>
                  <a:pt x="277263" y="419498"/>
                </a:lnTo>
                <a:lnTo>
                  <a:pt x="304532" y="378851"/>
                </a:lnTo>
                <a:lnTo>
                  <a:pt x="330416" y="337401"/>
                </a:lnTo>
                <a:lnTo>
                  <a:pt x="354899" y="295182"/>
                </a:lnTo>
                <a:lnTo>
                  <a:pt x="377966" y="252222"/>
                </a:lnTo>
                <a:lnTo>
                  <a:pt x="399602" y="208555"/>
                </a:lnTo>
                <a:lnTo>
                  <a:pt x="419791" y="164211"/>
                </a:lnTo>
                <a:lnTo>
                  <a:pt x="438517" y="119223"/>
                </a:lnTo>
                <a:lnTo>
                  <a:pt x="455766" y="73620"/>
                </a:lnTo>
                <a:lnTo>
                  <a:pt x="471522" y="27435"/>
                </a:lnTo>
                <a:lnTo>
                  <a:pt x="47988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1773790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5" h="95250">
                <a:moveTo>
                  <a:pt x="411391" y="0"/>
                </a:moveTo>
                <a:lnTo>
                  <a:pt x="356617" y="1590"/>
                </a:lnTo>
                <a:lnTo>
                  <a:pt x="302618" y="6299"/>
                </a:lnTo>
                <a:lnTo>
                  <a:pt x="249484" y="14037"/>
                </a:lnTo>
                <a:lnTo>
                  <a:pt x="197308" y="24711"/>
                </a:lnTo>
                <a:lnTo>
                  <a:pt x="146180" y="38228"/>
                </a:lnTo>
                <a:lnTo>
                  <a:pt x="96192" y="54499"/>
                </a:lnTo>
                <a:lnTo>
                  <a:pt x="47435" y="73431"/>
                </a:lnTo>
                <a:lnTo>
                  <a:pt x="0" y="94932"/>
                </a:lnTo>
                <a:lnTo>
                  <a:pt x="268668" y="94932"/>
                </a:lnTo>
                <a:lnTo>
                  <a:pt x="303758" y="89737"/>
                </a:lnTo>
                <a:lnTo>
                  <a:pt x="339253" y="85934"/>
                </a:lnTo>
                <a:lnTo>
                  <a:pt x="375137" y="83598"/>
                </a:lnTo>
                <a:lnTo>
                  <a:pt x="411391" y="82804"/>
                </a:lnTo>
                <a:lnTo>
                  <a:pt x="799191" y="82804"/>
                </a:lnTo>
                <a:lnTo>
                  <a:pt x="779995" y="74113"/>
                </a:lnTo>
                <a:lnTo>
                  <a:pt x="732684" y="55675"/>
                </a:lnTo>
                <a:lnTo>
                  <a:pt x="684118" y="39707"/>
                </a:lnTo>
                <a:lnTo>
                  <a:pt x="634368" y="26301"/>
                </a:lnTo>
                <a:lnTo>
                  <a:pt x="583504" y="15548"/>
                </a:lnTo>
                <a:lnTo>
                  <a:pt x="531595" y="7537"/>
                </a:lnTo>
                <a:lnTo>
                  <a:pt x="478713" y="2362"/>
                </a:lnTo>
                <a:lnTo>
                  <a:pt x="428180" y="149"/>
                </a:lnTo>
                <a:lnTo>
                  <a:pt x="411391" y="0"/>
                </a:lnTo>
                <a:close/>
              </a:path>
              <a:path w="826135" h="95250">
                <a:moveTo>
                  <a:pt x="799191" y="82804"/>
                </a:moveTo>
                <a:lnTo>
                  <a:pt x="411391" y="82804"/>
                </a:lnTo>
                <a:lnTo>
                  <a:pt x="426738" y="82941"/>
                </a:lnTo>
                <a:lnTo>
                  <a:pt x="442148" y="83350"/>
                </a:lnTo>
                <a:lnTo>
                  <a:pt x="494090" y="86710"/>
                </a:lnTo>
                <a:lnTo>
                  <a:pt x="535891" y="91713"/>
                </a:lnTo>
                <a:lnTo>
                  <a:pt x="556539" y="94932"/>
                </a:lnTo>
                <a:lnTo>
                  <a:pt x="825982" y="94932"/>
                </a:lnTo>
                <a:lnTo>
                  <a:pt x="799191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1658470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1658470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599069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2266458" y="0"/>
                </a:moveTo>
                <a:lnTo>
                  <a:pt x="1778803" y="0"/>
                </a:lnTo>
                <a:lnTo>
                  <a:pt x="1825737" y="21244"/>
                </a:lnTo>
                <a:lnTo>
                  <a:pt x="1871975" y="43748"/>
                </a:lnTo>
                <a:lnTo>
                  <a:pt x="1917490" y="67491"/>
                </a:lnTo>
                <a:lnTo>
                  <a:pt x="1962258" y="92453"/>
                </a:lnTo>
                <a:lnTo>
                  <a:pt x="2006255" y="118614"/>
                </a:lnTo>
                <a:lnTo>
                  <a:pt x="2049455" y="145954"/>
                </a:lnTo>
                <a:lnTo>
                  <a:pt x="2059040" y="152400"/>
                </a:lnTo>
                <a:lnTo>
                  <a:pt x="2339426" y="152400"/>
                </a:lnTo>
                <a:lnTo>
                  <a:pt x="2330939" y="136779"/>
                </a:lnTo>
                <a:lnTo>
                  <a:pt x="2308199" y="91922"/>
                </a:lnTo>
                <a:lnTo>
                  <a:pt x="2286698" y="46323"/>
                </a:lnTo>
                <a:lnTo>
                  <a:pt x="2266458" y="0"/>
                </a:lnTo>
                <a:close/>
              </a:path>
              <a:path w="2339975" h="152400">
                <a:moveTo>
                  <a:pt x="288521" y="0"/>
                </a:moveTo>
                <a:lnTo>
                  <a:pt x="1882" y="0"/>
                </a:lnTo>
                <a:lnTo>
                  <a:pt x="2211" y="13199"/>
                </a:lnTo>
                <a:lnTo>
                  <a:pt x="2464" y="26417"/>
                </a:lnTo>
                <a:lnTo>
                  <a:pt x="2625" y="39656"/>
                </a:lnTo>
                <a:lnTo>
                  <a:pt x="2683" y="52920"/>
                </a:lnTo>
                <a:lnTo>
                  <a:pt x="2498" y="79021"/>
                </a:lnTo>
                <a:lnTo>
                  <a:pt x="1949" y="105030"/>
                </a:lnTo>
                <a:lnTo>
                  <a:pt x="1043" y="130946"/>
                </a:lnTo>
                <a:lnTo>
                  <a:pt x="0" y="152400"/>
                </a:lnTo>
                <a:lnTo>
                  <a:pt x="6579" y="152400"/>
                </a:lnTo>
                <a:lnTo>
                  <a:pt x="45569" y="127318"/>
                </a:lnTo>
                <a:lnTo>
                  <a:pt x="92322" y="99160"/>
                </a:lnTo>
                <a:lnTo>
                  <a:pt x="140020" y="72321"/>
                </a:lnTo>
                <a:lnTo>
                  <a:pt x="188637" y="46830"/>
                </a:lnTo>
                <a:lnTo>
                  <a:pt x="238146" y="22713"/>
                </a:lnTo>
                <a:lnTo>
                  <a:pt x="288521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1658471" y="6723531"/>
            <a:ext cx="0" cy="134471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7"/>
                </a:lnTo>
              </a:path>
            </a:pathLst>
          </a:custGeom>
          <a:ln w="3175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1664420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5" h="152400">
                <a:moveTo>
                  <a:pt x="1307630" y="0"/>
                </a:moveTo>
                <a:lnTo>
                  <a:pt x="0" y="0"/>
                </a:lnTo>
                <a:lnTo>
                  <a:pt x="0" y="152400"/>
                </a:lnTo>
                <a:lnTo>
                  <a:pt x="1309575" y="152400"/>
                </a:lnTo>
                <a:lnTo>
                  <a:pt x="1307606" y="106294"/>
                </a:lnTo>
                <a:lnTo>
                  <a:pt x="1306842" y="52920"/>
                </a:lnTo>
                <a:lnTo>
                  <a:pt x="1306896" y="39656"/>
                </a:lnTo>
                <a:lnTo>
                  <a:pt x="1307050" y="26417"/>
                </a:lnTo>
                <a:lnTo>
                  <a:pt x="1307298" y="13199"/>
                </a:lnTo>
                <a:lnTo>
                  <a:pt x="1307630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3555324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5" h="152400">
                <a:moveTo>
                  <a:pt x="2761970" y="0"/>
                </a:moveTo>
                <a:lnTo>
                  <a:pt x="0" y="0"/>
                </a:lnTo>
                <a:lnTo>
                  <a:pt x="29062" y="42556"/>
                </a:lnTo>
                <a:lnTo>
                  <a:pt x="57102" y="85888"/>
                </a:lnTo>
                <a:lnTo>
                  <a:pt x="84099" y="129982"/>
                </a:lnTo>
                <a:lnTo>
                  <a:pt x="97061" y="152400"/>
                </a:lnTo>
                <a:lnTo>
                  <a:pt x="2760087" y="152400"/>
                </a:lnTo>
                <a:lnTo>
                  <a:pt x="2761164" y="129982"/>
                </a:lnTo>
                <a:lnTo>
                  <a:pt x="2762037" y="105030"/>
                </a:lnTo>
                <a:lnTo>
                  <a:pt x="2762586" y="79021"/>
                </a:lnTo>
                <a:lnTo>
                  <a:pt x="2762770" y="52920"/>
                </a:lnTo>
                <a:lnTo>
                  <a:pt x="2762713" y="39656"/>
                </a:lnTo>
                <a:lnTo>
                  <a:pt x="2762551" y="26417"/>
                </a:lnTo>
                <a:lnTo>
                  <a:pt x="2762299" y="13199"/>
                </a:lnTo>
                <a:lnTo>
                  <a:pt x="27619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3081020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537543" y="0"/>
                </a:moveTo>
                <a:lnTo>
                  <a:pt x="266017" y="0"/>
                </a:lnTo>
                <a:lnTo>
                  <a:pt x="223472" y="27980"/>
                </a:lnTo>
                <a:lnTo>
                  <a:pt x="180232" y="54930"/>
                </a:lnTo>
                <a:lnTo>
                  <a:pt x="136315" y="80833"/>
                </a:lnTo>
                <a:lnTo>
                  <a:pt x="91735" y="105673"/>
                </a:lnTo>
                <a:lnTo>
                  <a:pt x="46511" y="129433"/>
                </a:lnTo>
                <a:lnTo>
                  <a:pt x="657" y="152095"/>
                </a:lnTo>
                <a:lnTo>
                  <a:pt x="0" y="152400"/>
                </a:lnTo>
                <a:lnTo>
                  <a:pt x="634605" y="152400"/>
                </a:lnTo>
                <a:lnTo>
                  <a:pt x="621642" y="129982"/>
                </a:lnTo>
                <a:lnTo>
                  <a:pt x="594646" y="85888"/>
                </a:lnTo>
                <a:lnTo>
                  <a:pt x="566605" y="42556"/>
                </a:lnTo>
                <a:lnTo>
                  <a:pt x="537543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817541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4625" y="0"/>
                </a:moveTo>
                <a:lnTo>
                  <a:pt x="758" y="0"/>
                </a:lnTo>
                <a:lnTo>
                  <a:pt x="426" y="13199"/>
                </a:lnTo>
                <a:lnTo>
                  <a:pt x="160" y="27980"/>
                </a:lnTo>
                <a:lnTo>
                  <a:pt x="24" y="39656"/>
                </a:lnTo>
                <a:lnTo>
                  <a:pt x="0" y="54930"/>
                </a:lnTo>
                <a:lnTo>
                  <a:pt x="735" y="106301"/>
                </a:lnTo>
                <a:lnTo>
                  <a:pt x="2704" y="152399"/>
                </a:lnTo>
                <a:lnTo>
                  <a:pt x="298608" y="152399"/>
                </a:lnTo>
                <a:lnTo>
                  <a:pt x="345119" y="129433"/>
                </a:lnTo>
                <a:lnTo>
                  <a:pt x="390344" y="105673"/>
                </a:lnTo>
                <a:lnTo>
                  <a:pt x="434923" y="80833"/>
                </a:lnTo>
                <a:lnTo>
                  <a:pt x="478841" y="54930"/>
                </a:lnTo>
                <a:lnTo>
                  <a:pt x="522080" y="27980"/>
                </a:lnTo>
                <a:lnTo>
                  <a:pt x="564625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7990511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20240" y="46323"/>
                </a:lnTo>
                <a:lnTo>
                  <a:pt x="41741" y="91922"/>
                </a:lnTo>
                <a:lnTo>
                  <a:pt x="64481" y="136779"/>
                </a:lnTo>
                <a:lnTo>
                  <a:pt x="72968" y="152400"/>
                </a:lnTo>
                <a:lnTo>
                  <a:pt x="2002549" y="152400"/>
                </a:lnTo>
                <a:lnTo>
                  <a:pt x="2008674" y="105975"/>
                </a:lnTo>
                <a:lnTo>
                  <a:pt x="2017078" y="52852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5996501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2224" y="0"/>
                </a:moveTo>
                <a:lnTo>
                  <a:pt x="281942" y="0"/>
                </a:lnTo>
                <a:lnTo>
                  <a:pt x="231567" y="22713"/>
                </a:lnTo>
                <a:lnTo>
                  <a:pt x="182058" y="46830"/>
                </a:lnTo>
                <a:lnTo>
                  <a:pt x="133441" y="72321"/>
                </a:lnTo>
                <a:lnTo>
                  <a:pt x="85743" y="99160"/>
                </a:lnTo>
                <a:lnTo>
                  <a:pt x="38990" y="127318"/>
                </a:lnTo>
                <a:lnTo>
                  <a:pt x="0" y="152400"/>
                </a:lnTo>
                <a:lnTo>
                  <a:pt x="2052461" y="152400"/>
                </a:lnTo>
                <a:lnTo>
                  <a:pt x="1999676" y="118614"/>
                </a:lnTo>
                <a:lnTo>
                  <a:pt x="1955679" y="92453"/>
                </a:lnTo>
                <a:lnTo>
                  <a:pt x="1910911" y="67491"/>
                </a:lnTo>
                <a:lnTo>
                  <a:pt x="1865395" y="43748"/>
                </a:lnTo>
                <a:lnTo>
                  <a:pt x="1819158" y="21244"/>
                </a:lnTo>
                <a:lnTo>
                  <a:pt x="1772224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9757464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09" h="152400">
                <a:moveTo>
                  <a:pt x="879540" y="0"/>
                </a:moveTo>
                <a:lnTo>
                  <a:pt x="24305" y="0"/>
                </a:lnTo>
                <a:lnTo>
                  <a:pt x="14533" y="52852"/>
                </a:lnTo>
                <a:lnTo>
                  <a:pt x="6126" y="105975"/>
                </a:lnTo>
                <a:lnTo>
                  <a:pt x="0" y="152400"/>
                </a:lnTo>
                <a:lnTo>
                  <a:pt x="879540" y="152400"/>
                </a:lnTo>
                <a:lnTo>
                  <a:pt x="879540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 txBox="1"/>
          <p:nvPr/>
        </p:nvSpPr>
        <p:spPr>
          <a:xfrm>
            <a:off x="2386853" y="251587"/>
            <a:ext cx="240534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LONG-TERM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124" y="251587"/>
            <a:ext cx="208989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4" dirty="0">
                <a:solidFill>
                  <a:srgbClr val="FFFFFF"/>
                </a:solidFill>
                <a:latin typeface="Lucida Sans"/>
                <a:cs typeface="Lucida Sans"/>
              </a:rPr>
              <a:t>30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8470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152400"/>
                </a:moveTo>
                <a:lnTo>
                  <a:pt x="685800" y="152400"/>
                </a:lnTo>
                <a:lnTo>
                  <a:pt x="685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 txBox="1"/>
          <p:nvPr/>
        </p:nvSpPr>
        <p:spPr>
          <a:xfrm>
            <a:off x="8894979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061883" y="739589"/>
          <a:ext cx="8068236" cy="5522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65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i="1" spc="5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SCREENING</a:t>
                      </a:r>
                      <a:r>
                        <a:rPr sz="700" b="1" i="1" spc="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b="1" i="1" spc="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(continued)</a:t>
                      </a:r>
                      <a:endParaRPr sz="700" dirty="0">
                        <a:latin typeface="Gill Sans MT"/>
                        <a:cs typeface="Gill Sans MT"/>
                      </a:endParaRPr>
                    </a:p>
                  </a:txBody>
                  <a:tcPr marL="0" marR="0" marT="8965" marB="0">
                    <a:solidFill>
                      <a:srgbClr val="3B8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8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Behavioral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signs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behavioral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emotional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disturbances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toddler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solidFill>
                      <a:srgbClr val="DEE6F5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61925" marR="615315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Educate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behavioral 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emotional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disturbances: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Attention</a:t>
                      </a:r>
                      <a:r>
                        <a:rPr sz="8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Internalizing</a:t>
                      </a:r>
                      <a:r>
                        <a:rPr sz="8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Autism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Schizophrenia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7625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alerting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provider  regarding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65">
                <a:tc>
                  <a:txBody>
                    <a:bodyPr/>
                    <a:lstStyle/>
                    <a:p>
                      <a:pPr marL="50800">
                        <a:lnSpc>
                          <a:spcPts val="994"/>
                        </a:lnSpc>
                      </a:pP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ts val="994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family’s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coping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abilities.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ts val="99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59">
                <a:tc>
                  <a:txBody>
                    <a:bodyPr/>
                    <a:lstStyle/>
                    <a:p>
                      <a:pPr marL="50800">
                        <a:lnSpc>
                          <a:spcPts val="96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solidFill>
                      <a:srgbClr val="DE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77, </a:t>
                      </a:r>
                      <a:r>
                        <a:rPr sz="7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86,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106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801" marB="0"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DE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05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Maternal </a:t>
                      </a:r>
                      <a:r>
                        <a:rPr sz="800" b="1" i="1" spc="-3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Screening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36, </a:t>
                      </a:r>
                      <a:r>
                        <a:rPr sz="8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37,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38, </a:t>
                      </a:r>
                      <a:r>
                        <a:rPr sz="800" i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39,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40,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</a:t>
                      </a:r>
                      <a:r>
                        <a:rPr sz="800" i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41462" marB="0"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370205" indent="-114935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ingestion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illicit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drugs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other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substances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 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rehabilitation program, if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supplements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concern,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identified.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history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(present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members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program.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8265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who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quit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just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pregnancy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avoid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relapse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(high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period).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720725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illness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(including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847090" indent="-114935">
                        <a:lnSpc>
                          <a:spcPct val="112799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separated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 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birth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(e.g.,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cesarean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delivery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NICU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admission)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perinatal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</a:t>
                      </a:r>
                      <a:r>
                        <a:rPr sz="800" spc="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48945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mood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disorders in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first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months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postpartum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(three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higher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term</a:t>
                      </a:r>
                      <a:r>
                        <a:rPr sz="800" spc="20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treatment if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mother’s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R w="6350">
                      <a:solidFill>
                        <a:srgbClr val="3B8CCB"/>
                      </a:solidFill>
                      <a:prstDash val="solid"/>
                    </a:lnR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285115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cessation,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treatment,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psychiatric,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41910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importance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providing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smoke-free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children,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especially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those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Secondhand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exposure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associated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63830">
                        <a:lnSpc>
                          <a:spcPct val="112799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apnea,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Sudden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 Death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Syndrome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(SIDS),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  disorders,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oppositional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defiant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sleep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abnormalities,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upper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respiratory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infections.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3086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Explain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and supplements,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276225" marR="124460" indent="-114935">
                        <a:lnSpc>
                          <a:spcPct val="112700"/>
                        </a:lnSpc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encourage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medications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compatible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breastfeeding,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possible.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Reference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LactMed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at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http://toxnet.nlm.nih.gov/cgi-bin/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sis/htmlgen?LAC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20065" indent="-114300" algn="just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postpartum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depression  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stress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encourage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seek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help if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4323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contact information 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local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assistance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parenting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substance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abuse,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domestic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violence,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3B8CCB"/>
                      </a:solidFill>
                      <a:prstDash val="solid"/>
                    </a:lnL>
                    <a:lnT w="6350">
                      <a:solidFill>
                        <a:srgbClr val="3B8CCB"/>
                      </a:solidFill>
                      <a:prstDash val="solid"/>
                    </a:lnT>
                    <a:lnB w="6350">
                      <a:solidFill>
                        <a:srgbClr val="3B8CCB"/>
                      </a:solidFill>
                      <a:prstDash val="solid"/>
                    </a:lnB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96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3603" y="0"/>
            <a:ext cx="1170454" cy="537882"/>
          </a:xfrm>
          <a:custGeom>
            <a:avLst/>
            <a:gdLst/>
            <a:ahLst/>
            <a:cxnLst/>
            <a:rect l="l" t="t" r="r" b="b"/>
            <a:pathLst>
              <a:path w="1326515" h="609600">
                <a:moveTo>
                  <a:pt x="1325916" y="0"/>
                </a:moveTo>
                <a:lnTo>
                  <a:pt x="411068" y="0"/>
                </a:lnTo>
                <a:lnTo>
                  <a:pt x="398631" y="27585"/>
                </a:lnTo>
                <a:lnTo>
                  <a:pt x="376517" y="73674"/>
                </a:lnTo>
                <a:lnTo>
                  <a:pt x="353360" y="119132"/>
                </a:lnTo>
                <a:lnTo>
                  <a:pt x="329177" y="163944"/>
                </a:lnTo>
                <a:lnTo>
                  <a:pt x="303984" y="208093"/>
                </a:lnTo>
                <a:lnTo>
                  <a:pt x="277796" y="251564"/>
                </a:lnTo>
                <a:lnTo>
                  <a:pt x="250630" y="294340"/>
                </a:lnTo>
                <a:lnTo>
                  <a:pt x="222501" y="336405"/>
                </a:lnTo>
                <a:lnTo>
                  <a:pt x="193426" y="377744"/>
                </a:lnTo>
                <a:lnTo>
                  <a:pt x="163420" y="418339"/>
                </a:lnTo>
                <a:lnTo>
                  <a:pt x="132501" y="458174"/>
                </a:lnTo>
                <a:lnTo>
                  <a:pt x="100682" y="497235"/>
                </a:lnTo>
                <a:lnTo>
                  <a:pt x="67982" y="535503"/>
                </a:lnTo>
                <a:lnTo>
                  <a:pt x="34415" y="572964"/>
                </a:lnTo>
                <a:lnTo>
                  <a:pt x="0" y="609600"/>
                </a:lnTo>
                <a:lnTo>
                  <a:pt x="369241" y="609600"/>
                </a:lnTo>
                <a:lnTo>
                  <a:pt x="415225" y="588782"/>
                </a:lnTo>
                <a:lnTo>
                  <a:pt x="462536" y="570344"/>
                </a:lnTo>
                <a:lnTo>
                  <a:pt x="511102" y="554376"/>
                </a:lnTo>
                <a:lnTo>
                  <a:pt x="560852" y="540970"/>
                </a:lnTo>
                <a:lnTo>
                  <a:pt x="611716" y="530217"/>
                </a:lnTo>
                <a:lnTo>
                  <a:pt x="663625" y="522207"/>
                </a:lnTo>
                <a:lnTo>
                  <a:pt x="716507" y="517031"/>
                </a:lnTo>
                <a:lnTo>
                  <a:pt x="767040" y="514818"/>
                </a:lnTo>
                <a:lnTo>
                  <a:pt x="1325916" y="514669"/>
                </a:lnTo>
                <a:lnTo>
                  <a:pt x="1325916" y="0"/>
                </a:lnTo>
                <a:close/>
              </a:path>
              <a:path w="1326515" h="609600">
                <a:moveTo>
                  <a:pt x="783829" y="597473"/>
                </a:moveTo>
                <a:lnTo>
                  <a:pt x="737654" y="598694"/>
                </a:lnTo>
                <a:lnTo>
                  <a:pt x="680145" y="603635"/>
                </a:lnTo>
                <a:lnTo>
                  <a:pt x="638691" y="609600"/>
                </a:lnTo>
                <a:lnTo>
                  <a:pt x="926541" y="609600"/>
                </a:lnTo>
                <a:lnTo>
                  <a:pt x="891462" y="604406"/>
                </a:lnTo>
                <a:lnTo>
                  <a:pt x="855967" y="600603"/>
                </a:lnTo>
                <a:lnTo>
                  <a:pt x="820083" y="598267"/>
                </a:lnTo>
                <a:lnTo>
                  <a:pt x="783829" y="597473"/>
                </a:lnTo>
                <a:close/>
              </a:path>
              <a:path w="1326515" h="609600">
                <a:moveTo>
                  <a:pt x="1325916" y="514669"/>
                </a:moveTo>
                <a:lnTo>
                  <a:pt x="783829" y="514669"/>
                </a:lnTo>
                <a:lnTo>
                  <a:pt x="838603" y="516259"/>
                </a:lnTo>
                <a:lnTo>
                  <a:pt x="892602" y="520969"/>
                </a:lnTo>
                <a:lnTo>
                  <a:pt x="945736" y="528706"/>
                </a:lnTo>
                <a:lnTo>
                  <a:pt x="997912" y="539380"/>
                </a:lnTo>
                <a:lnTo>
                  <a:pt x="1049039" y="552898"/>
                </a:lnTo>
                <a:lnTo>
                  <a:pt x="1099028" y="569168"/>
                </a:lnTo>
                <a:lnTo>
                  <a:pt x="1147785" y="588100"/>
                </a:lnTo>
                <a:lnTo>
                  <a:pt x="1195217" y="609600"/>
                </a:lnTo>
                <a:lnTo>
                  <a:pt x="1325916" y="609600"/>
                </a:lnTo>
                <a:lnTo>
                  <a:pt x="1325916" y="514669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" name="object 3"/>
          <p:cNvSpPr/>
          <p:nvPr/>
        </p:nvSpPr>
        <p:spPr>
          <a:xfrm>
            <a:off x="8244467" y="0"/>
            <a:ext cx="402851" cy="308162"/>
          </a:xfrm>
          <a:custGeom>
            <a:avLst/>
            <a:gdLst/>
            <a:ahLst/>
            <a:cxnLst/>
            <a:rect l="l" t="t" r="r" b="b"/>
            <a:pathLst>
              <a:path w="456565" h="349250">
                <a:moveTo>
                  <a:pt x="456250" y="0"/>
                </a:moveTo>
                <a:lnTo>
                  <a:pt x="0" y="0"/>
                </a:lnTo>
                <a:lnTo>
                  <a:pt x="10469" y="18829"/>
                </a:lnTo>
                <a:lnTo>
                  <a:pt x="34431" y="64396"/>
                </a:lnTo>
                <a:lnTo>
                  <a:pt x="57335" y="110522"/>
                </a:lnTo>
                <a:lnTo>
                  <a:pt x="79169" y="157187"/>
                </a:lnTo>
                <a:lnTo>
                  <a:pt x="99924" y="204371"/>
                </a:lnTo>
                <a:lnTo>
                  <a:pt x="119590" y="252052"/>
                </a:lnTo>
                <a:lnTo>
                  <a:pt x="138158" y="300211"/>
                </a:lnTo>
                <a:lnTo>
                  <a:pt x="155617" y="348826"/>
                </a:lnTo>
                <a:lnTo>
                  <a:pt x="183987" y="308641"/>
                </a:lnTo>
                <a:lnTo>
                  <a:pt x="213238" y="269161"/>
                </a:lnTo>
                <a:lnTo>
                  <a:pt x="243355" y="230401"/>
                </a:lnTo>
                <a:lnTo>
                  <a:pt x="274324" y="192375"/>
                </a:lnTo>
                <a:lnTo>
                  <a:pt x="306130" y="155100"/>
                </a:lnTo>
                <a:lnTo>
                  <a:pt x="338759" y="118589"/>
                </a:lnTo>
                <a:lnTo>
                  <a:pt x="372194" y="82859"/>
                </a:lnTo>
                <a:lnTo>
                  <a:pt x="406423" y="47923"/>
                </a:lnTo>
                <a:lnTo>
                  <a:pt x="441430" y="13797"/>
                </a:lnTo>
                <a:lnTo>
                  <a:pt x="456250" y="0"/>
                </a:lnTo>
                <a:close/>
              </a:path>
            </a:pathLst>
          </a:custGeom>
          <a:solidFill>
            <a:srgbClr val="C5A9D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8381775" y="0"/>
            <a:ext cx="1344706" cy="537882"/>
          </a:xfrm>
          <a:custGeom>
            <a:avLst/>
            <a:gdLst/>
            <a:ahLst/>
            <a:cxnLst/>
            <a:rect l="l" t="t" r="r" b="b"/>
            <a:pathLst>
              <a:path w="1524000" h="609600">
                <a:moveTo>
                  <a:pt x="1523805" y="0"/>
                </a:moveTo>
                <a:lnTo>
                  <a:pt x="300631" y="0"/>
                </a:lnTo>
                <a:lnTo>
                  <a:pt x="285812" y="13795"/>
                </a:lnTo>
                <a:lnTo>
                  <a:pt x="250806" y="47920"/>
                </a:lnTo>
                <a:lnTo>
                  <a:pt x="216577" y="82855"/>
                </a:lnTo>
                <a:lnTo>
                  <a:pt x="183142" y="118585"/>
                </a:lnTo>
                <a:lnTo>
                  <a:pt x="150513" y="155096"/>
                </a:lnTo>
                <a:lnTo>
                  <a:pt x="118707" y="192373"/>
                </a:lnTo>
                <a:lnTo>
                  <a:pt x="87738" y="230400"/>
                </a:lnTo>
                <a:lnTo>
                  <a:pt x="57620" y="269162"/>
                </a:lnTo>
                <a:lnTo>
                  <a:pt x="28369" y="308644"/>
                </a:lnTo>
                <a:lnTo>
                  <a:pt x="0" y="348832"/>
                </a:lnTo>
                <a:lnTo>
                  <a:pt x="17051" y="400129"/>
                </a:lnTo>
                <a:lnTo>
                  <a:pt x="32870" y="451879"/>
                </a:lnTo>
                <a:lnTo>
                  <a:pt x="47442" y="504058"/>
                </a:lnTo>
                <a:lnTo>
                  <a:pt x="60755" y="556640"/>
                </a:lnTo>
                <a:lnTo>
                  <a:pt x="72796" y="609600"/>
                </a:lnTo>
                <a:lnTo>
                  <a:pt x="1112737" y="609600"/>
                </a:lnTo>
                <a:lnTo>
                  <a:pt x="1147152" y="572964"/>
                </a:lnTo>
                <a:lnTo>
                  <a:pt x="1180719" y="535503"/>
                </a:lnTo>
                <a:lnTo>
                  <a:pt x="1213420" y="497235"/>
                </a:lnTo>
                <a:lnTo>
                  <a:pt x="1245238" y="458174"/>
                </a:lnTo>
                <a:lnTo>
                  <a:pt x="1276158" y="418339"/>
                </a:lnTo>
                <a:lnTo>
                  <a:pt x="1306163" y="377744"/>
                </a:lnTo>
                <a:lnTo>
                  <a:pt x="1335238" y="336405"/>
                </a:lnTo>
                <a:lnTo>
                  <a:pt x="1363367" y="294340"/>
                </a:lnTo>
                <a:lnTo>
                  <a:pt x="1390533" y="251564"/>
                </a:lnTo>
                <a:lnTo>
                  <a:pt x="1416721" y="208093"/>
                </a:lnTo>
                <a:lnTo>
                  <a:pt x="1441915" y="163944"/>
                </a:lnTo>
                <a:lnTo>
                  <a:pt x="1466098" y="119132"/>
                </a:lnTo>
                <a:lnTo>
                  <a:pt x="1489254" y="73674"/>
                </a:lnTo>
                <a:lnTo>
                  <a:pt x="1511368" y="27585"/>
                </a:lnTo>
                <a:lnTo>
                  <a:pt x="1523805" y="0"/>
                </a:lnTo>
                <a:close/>
              </a:path>
            </a:pathLst>
          </a:custGeom>
          <a:solidFill>
            <a:srgbClr val="C9ACD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5895460" y="0"/>
            <a:ext cx="833718" cy="537882"/>
          </a:xfrm>
          <a:custGeom>
            <a:avLst/>
            <a:gdLst/>
            <a:ahLst/>
            <a:cxnLst/>
            <a:rect l="l" t="t" r="r" b="b"/>
            <a:pathLst>
              <a:path w="944879" h="609600">
                <a:moveTo>
                  <a:pt x="533291" y="0"/>
                </a:moveTo>
                <a:lnTo>
                  <a:pt x="324452" y="0"/>
                </a:lnTo>
                <a:lnTo>
                  <a:pt x="312925" y="36404"/>
                </a:lnTo>
                <a:lnTo>
                  <a:pt x="295552" y="85279"/>
                </a:lnTo>
                <a:lnTo>
                  <a:pt x="276537" y="133414"/>
                </a:lnTo>
                <a:lnTo>
                  <a:pt x="255911" y="180775"/>
                </a:lnTo>
                <a:lnTo>
                  <a:pt x="233704" y="227325"/>
                </a:lnTo>
                <a:lnTo>
                  <a:pt x="209949" y="273028"/>
                </a:lnTo>
                <a:lnTo>
                  <a:pt x="184677" y="317848"/>
                </a:lnTo>
                <a:lnTo>
                  <a:pt x="157919" y="361750"/>
                </a:lnTo>
                <a:lnTo>
                  <a:pt x="129705" y="404698"/>
                </a:lnTo>
                <a:lnTo>
                  <a:pt x="100069" y="446655"/>
                </a:lnTo>
                <a:lnTo>
                  <a:pt x="69040" y="487587"/>
                </a:lnTo>
                <a:lnTo>
                  <a:pt x="36650" y="527457"/>
                </a:lnTo>
                <a:lnTo>
                  <a:pt x="35367" y="545026"/>
                </a:lnTo>
                <a:lnTo>
                  <a:pt x="30541" y="597866"/>
                </a:lnTo>
                <a:lnTo>
                  <a:pt x="29588" y="605677"/>
                </a:lnTo>
                <a:lnTo>
                  <a:pt x="29144" y="609600"/>
                </a:lnTo>
                <a:lnTo>
                  <a:pt x="944368" y="609600"/>
                </a:lnTo>
                <a:lnTo>
                  <a:pt x="909950" y="572964"/>
                </a:lnTo>
                <a:lnTo>
                  <a:pt x="876382" y="535503"/>
                </a:lnTo>
                <a:lnTo>
                  <a:pt x="843680" y="497235"/>
                </a:lnTo>
                <a:lnTo>
                  <a:pt x="811862" y="458174"/>
                </a:lnTo>
                <a:lnTo>
                  <a:pt x="780941" y="418339"/>
                </a:lnTo>
                <a:lnTo>
                  <a:pt x="750935" y="377744"/>
                </a:lnTo>
                <a:lnTo>
                  <a:pt x="721860" y="336405"/>
                </a:lnTo>
                <a:lnTo>
                  <a:pt x="693731" y="294340"/>
                </a:lnTo>
                <a:lnTo>
                  <a:pt x="666565" y="251564"/>
                </a:lnTo>
                <a:lnTo>
                  <a:pt x="640377" y="208093"/>
                </a:lnTo>
                <a:lnTo>
                  <a:pt x="615184" y="163944"/>
                </a:lnTo>
                <a:lnTo>
                  <a:pt x="591000" y="119132"/>
                </a:lnTo>
                <a:lnTo>
                  <a:pt x="567843" y="73674"/>
                </a:lnTo>
                <a:lnTo>
                  <a:pt x="545729" y="27585"/>
                </a:lnTo>
                <a:lnTo>
                  <a:pt x="533291" y="0"/>
                </a:lnTo>
                <a:close/>
              </a:path>
              <a:path w="944879" h="609600">
                <a:moveTo>
                  <a:pt x="237580" y="0"/>
                </a:moveTo>
                <a:lnTo>
                  <a:pt x="0" y="0"/>
                </a:lnTo>
                <a:lnTo>
                  <a:pt x="6657" y="32343"/>
                </a:lnTo>
                <a:lnTo>
                  <a:pt x="15531" y="82000"/>
                </a:lnTo>
                <a:lnTo>
                  <a:pt x="23118" y="132014"/>
                </a:lnTo>
                <a:lnTo>
                  <a:pt x="29402" y="182368"/>
                </a:lnTo>
                <a:lnTo>
                  <a:pt x="34366" y="233042"/>
                </a:lnTo>
                <a:lnTo>
                  <a:pt x="37996" y="284019"/>
                </a:lnTo>
                <a:lnTo>
                  <a:pt x="40273" y="335279"/>
                </a:lnTo>
                <a:lnTo>
                  <a:pt x="41184" y="386805"/>
                </a:lnTo>
                <a:lnTo>
                  <a:pt x="69682" y="345611"/>
                </a:lnTo>
                <a:lnTo>
                  <a:pt x="96738" y="303434"/>
                </a:lnTo>
                <a:lnTo>
                  <a:pt x="122318" y="260312"/>
                </a:lnTo>
                <a:lnTo>
                  <a:pt x="146391" y="216282"/>
                </a:lnTo>
                <a:lnTo>
                  <a:pt x="168924" y="171379"/>
                </a:lnTo>
                <a:lnTo>
                  <a:pt x="189884" y="125640"/>
                </a:lnTo>
                <a:lnTo>
                  <a:pt x="209238" y="79103"/>
                </a:lnTo>
                <a:lnTo>
                  <a:pt x="226954" y="31804"/>
                </a:lnTo>
                <a:lnTo>
                  <a:pt x="237580" y="0"/>
                </a:lnTo>
                <a:close/>
              </a:path>
            </a:pathLst>
          </a:custGeom>
          <a:solidFill>
            <a:srgbClr val="C7D6B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/>
          <p:nvPr/>
        </p:nvSpPr>
        <p:spPr>
          <a:xfrm>
            <a:off x="6366012" y="0"/>
            <a:ext cx="2015938" cy="537882"/>
          </a:xfrm>
          <a:custGeom>
            <a:avLst/>
            <a:gdLst/>
            <a:ahLst/>
            <a:cxnLst/>
            <a:rect l="l" t="t" r="r" b="b"/>
            <a:pathLst>
              <a:path w="2284729" h="609600">
                <a:moveTo>
                  <a:pt x="2128911" y="0"/>
                </a:moveTo>
                <a:lnTo>
                  <a:pt x="0" y="0"/>
                </a:lnTo>
                <a:lnTo>
                  <a:pt x="12437" y="27585"/>
                </a:lnTo>
                <a:lnTo>
                  <a:pt x="34552" y="73674"/>
                </a:lnTo>
                <a:lnTo>
                  <a:pt x="57709" y="119132"/>
                </a:lnTo>
                <a:lnTo>
                  <a:pt x="81892" y="163944"/>
                </a:lnTo>
                <a:lnTo>
                  <a:pt x="107085" y="208093"/>
                </a:lnTo>
                <a:lnTo>
                  <a:pt x="133273" y="251564"/>
                </a:lnTo>
                <a:lnTo>
                  <a:pt x="160440" y="294340"/>
                </a:lnTo>
                <a:lnTo>
                  <a:pt x="188568" y="336405"/>
                </a:lnTo>
                <a:lnTo>
                  <a:pt x="217644" y="377744"/>
                </a:lnTo>
                <a:lnTo>
                  <a:pt x="247649" y="418339"/>
                </a:lnTo>
                <a:lnTo>
                  <a:pt x="278570" y="458174"/>
                </a:lnTo>
                <a:lnTo>
                  <a:pt x="310389" y="497235"/>
                </a:lnTo>
                <a:lnTo>
                  <a:pt x="343090" y="535503"/>
                </a:lnTo>
                <a:lnTo>
                  <a:pt x="376659" y="572964"/>
                </a:lnTo>
                <a:lnTo>
                  <a:pt x="411076" y="609600"/>
                </a:lnTo>
                <a:lnTo>
                  <a:pt x="2130798" y="609600"/>
                </a:lnTo>
                <a:lnTo>
                  <a:pt x="2153940" y="564478"/>
                </a:lnTo>
                <a:lnTo>
                  <a:pt x="2178094" y="520001"/>
                </a:lnTo>
                <a:lnTo>
                  <a:pt x="2203245" y="476183"/>
                </a:lnTo>
                <a:lnTo>
                  <a:pt x="2229378" y="433039"/>
                </a:lnTo>
                <a:lnTo>
                  <a:pt x="2256478" y="390584"/>
                </a:lnTo>
                <a:lnTo>
                  <a:pt x="2284531" y="348832"/>
                </a:lnTo>
                <a:lnTo>
                  <a:pt x="2267072" y="300217"/>
                </a:lnTo>
                <a:lnTo>
                  <a:pt x="2248505" y="252058"/>
                </a:lnTo>
                <a:lnTo>
                  <a:pt x="2228838" y="204377"/>
                </a:lnTo>
                <a:lnTo>
                  <a:pt x="2208083" y="157193"/>
                </a:lnTo>
                <a:lnTo>
                  <a:pt x="2186249" y="110528"/>
                </a:lnTo>
                <a:lnTo>
                  <a:pt x="2163345" y="64401"/>
                </a:lnTo>
                <a:lnTo>
                  <a:pt x="2139383" y="18835"/>
                </a:lnTo>
                <a:lnTo>
                  <a:pt x="2128911" y="0"/>
                </a:lnTo>
                <a:close/>
              </a:path>
            </a:pathLst>
          </a:custGeom>
          <a:solidFill>
            <a:srgbClr val="AB9AB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" name="object 7"/>
          <p:cNvSpPr/>
          <p:nvPr/>
        </p:nvSpPr>
        <p:spPr>
          <a:xfrm>
            <a:off x="8246129" y="307793"/>
            <a:ext cx="200025" cy="230281"/>
          </a:xfrm>
          <a:custGeom>
            <a:avLst/>
            <a:gdLst/>
            <a:ahLst/>
            <a:cxnLst/>
            <a:rect l="l" t="t" r="r" b="b"/>
            <a:pathLst>
              <a:path w="226695" h="260984">
                <a:moveTo>
                  <a:pt x="153733" y="0"/>
                </a:moveTo>
                <a:lnTo>
                  <a:pt x="125680" y="41752"/>
                </a:lnTo>
                <a:lnTo>
                  <a:pt x="98580" y="84207"/>
                </a:lnTo>
                <a:lnTo>
                  <a:pt x="72447" y="127350"/>
                </a:lnTo>
                <a:lnTo>
                  <a:pt x="47296" y="171168"/>
                </a:lnTo>
                <a:lnTo>
                  <a:pt x="23142" y="215646"/>
                </a:lnTo>
                <a:lnTo>
                  <a:pt x="0" y="260769"/>
                </a:lnTo>
                <a:lnTo>
                  <a:pt x="226529" y="260769"/>
                </a:lnTo>
                <a:lnTo>
                  <a:pt x="214489" y="207808"/>
                </a:lnTo>
                <a:lnTo>
                  <a:pt x="201176" y="155225"/>
                </a:lnTo>
                <a:lnTo>
                  <a:pt x="186603" y="103046"/>
                </a:lnTo>
                <a:lnTo>
                  <a:pt x="170784" y="51296"/>
                </a:lnTo>
                <a:lnTo>
                  <a:pt x="153733" y="0"/>
                </a:lnTo>
                <a:close/>
              </a:path>
            </a:pathLst>
          </a:custGeom>
          <a:solidFill>
            <a:srgbClr val="B39FC2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3025857" y="0"/>
            <a:ext cx="1937497" cy="537882"/>
          </a:xfrm>
          <a:custGeom>
            <a:avLst/>
            <a:gdLst/>
            <a:ahLst/>
            <a:cxnLst/>
            <a:rect l="l" t="t" r="r" b="b"/>
            <a:pathLst>
              <a:path w="2195829" h="609600">
                <a:moveTo>
                  <a:pt x="647186" y="0"/>
                </a:moveTo>
                <a:lnTo>
                  <a:pt x="150674" y="0"/>
                </a:lnTo>
                <a:lnTo>
                  <a:pt x="147674" y="31357"/>
                </a:lnTo>
                <a:lnTo>
                  <a:pt x="141706" y="82133"/>
                </a:lnTo>
                <a:lnTo>
                  <a:pt x="134530" y="132478"/>
                </a:lnTo>
                <a:lnTo>
                  <a:pt x="126163" y="182380"/>
                </a:lnTo>
                <a:lnTo>
                  <a:pt x="116622" y="231827"/>
                </a:lnTo>
                <a:lnTo>
                  <a:pt x="105922" y="280807"/>
                </a:lnTo>
                <a:lnTo>
                  <a:pt x="94082" y="329309"/>
                </a:lnTo>
                <a:lnTo>
                  <a:pt x="81117" y="377320"/>
                </a:lnTo>
                <a:lnTo>
                  <a:pt x="67044" y="424829"/>
                </a:lnTo>
                <a:lnTo>
                  <a:pt x="51879" y="471823"/>
                </a:lnTo>
                <a:lnTo>
                  <a:pt x="35541" y="518551"/>
                </a:lnTo>
                <a:lnTo>
                  <a:pt x="18340" y="564221"/>
                </a:lnTo>
                <a:lnTo>
                  <a:pt x="0" y="609600"/>
                </a:lnTo>
                <a:lnTo>
                  <a:pt x="1006384" y="609600"/>
                </a:lnTo>
                <a:lnTo>
                  <a:pt x="972423" y="573436"/>
                </a:lnTo>
                <a:lnTo>
                  <a:pt x="939769" y="536312"/>
                </a:lnTo>
                <a:lnTo>
                  <a:pt x="908438" y="498260"/>
                </a:lnTo>
                <a:lnTo>
                  <a:pt x="878446" y="459311"/>
                </a:lnTo>
                <a:lnTo>
                  <a:pt x="849808" y="419498"/>
                </a:lnTo>
                <a:lnTo>
                  <a:pt x="822539" y="378851"/>
                </a:lnTo>
                <a:lnTo>
                  <a:pt x="796655" y="337401"/>
                </a:lnTo>
                <a:lnTo>
                  <a:pt x="772172" y="295182"/>
                </a:lnTo>
                <a:lnTo>
                  <a:pt x="749105" y="252222"/>
                </a:lnTo>
                <a:lnTo>
                  <a:pt x="727469" y="208555"/>
                </a:lnTo>
                <a:lnTo>
                  <a:pt x="707280" y="164211"/>
                </a:lnTo>
                <a:lnTo>
                  <a:pt x="688554" y="119223"/>
                </a:lnTo>
                <a:lnTo>
                  <a:pt x="671305" y="73620"/>
                </a:lnTo>
                <a:lnTo>
                  <a:pt x="655549" y="27435"/>
                </a:lnTo>
                <a:lnTo>
                  <a:pt x="647186" y="0"/>
                </a:lnTo>
                <a:close/>
              </a:path>
              <a:path w="2195829" h="609600">
                <a:moveTo>
                  <a:pt x="2195619" y="0"/>
                </a:moveTo>
                <a:lnTo>
                  <a:pt x="734501" y="0"/>
                </a:lnTo>
                <a:lnTo>
                  <a:pt x="745184" y="32282"/>
                </a:lnTo>
                <a:lnTo>
                  <a:pt x="762778" y="79635"/>
                </a:lnTo>
                <a:lnTo>
                  <a:pt x="782005" y="126180"/>
                </a:lnTo>
                <a:lnTo>
                  <a:pt x="802829" y="171883"/>
                </a:lnTo>
                <a:lnTo>
                  <a:pt x="825213" y="216711"/>
                </a:lnTo>
                <a:lnTo>
                  <a:pt x="849123" y="260632"/>
                </a:lnTo>
                <a:lnTo>
                  <a:pt x="874522" y="303611"/>
                </a:lnTo>
                <a:lnTo>
                  <a:pt x="901376" y="345616"/>
                </a:lnTo>
                <a:lnTo>
                  <a:pt x="929648" y="386615"/>
                </a:lnTo>
                <a:lnTo>
                  <a:pt x="959303" y="426572"/>
                </a:lnTo>
                <a:lnTo>
                  <a:pt x="990305" y="465457"/>
                </a:lnTo>
                <a:lnTo>
                  <a:pt x="1022618" y="503235"/>
                </a:lnTo>
                <a:lnTo>
                  <a:pt x="1056208" y="539874"/>
                </a:lnTo>
                <a:lnTo>
                  <a:pt x="1091038" y="575340"/>
                </a:lnTo>
                <a:lnTo>
                  <a:pt x="1127071" y="609600"/>
                </a:lnTo>
                <a:lnTo>
                  <a:pt x="1967928" y="609600"/>
                </a:lnTo>
                <a:lnTo>
                  <a:pt x="1978201" y="564052"/>
                </a:lnTo>
                <a:lnTo>
                  <a:pt x="1989521" y="518291"/>
                </a:lnTo>
                <a:lnTo>
                  <a:pt x="2001697" y="473109"/>
                </a:lnTo>
                <a:lnTo>
                  <a:pt x="2014959" y="427742"/>
                </a:lnTo>
                <a:lnTo>
                  <a:pt x="2029256" y="382462"/>
                </a:lnTo>
                <a:lnTo>
                  <a:pt x="2045758" y="333932"/>
                </a:lnTo>
                <a:lnTo>
                  <a:pt x="2063262" y="286052"/>
                </a:lnTo>
                <a:lnTo>
                  <a:pt x="2081753" y="238830"/>
                </a:lnTo>
                <a:lnTo>
                  <a:pt x="2101214" y="192273"/>
                </a:lnTo>
                <a:lnTo>
                  <a:pt x="2121629" y="146390"/>
                </a:lnTo>
                <a:lnTo>
                  <a:pt x="2142982" y="101189"/>
                </a:lnTo>
                <a:lnTo>
                  <a:pt x="2165256" y="56678"/>
                </a:lnTo>
                <a:lnTo>
                  <a:pt x="2188435" y="12866"/>
                </a:lnTo>
                <a:lnTo>
                  <a:pt x="2195619" y="0"/>
                </a:lnTo>
                <a:close/>
              </a:path>
            </a:pathLst>
          </a:custGeom>
          <a:solidFill>
            <a:srgbClr val="BD9CC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4762264" y="0"/>
            <a:ext cx="1169894" cy="537882"/>
          </a:xfrm>
          <a:custGeom>
            <a:avLst/>
            <a:gdLst/>
            <a:ahLst/>
            <a:cxnLst/>
            <a:rect l="l" t="t" r="r" b="b"/>
            <a:pathLst>
              <a:path w="1325879" h="609600">
                <a:moveTo>
                  <a:pt x="1284289" y="0"/>
                </a:moveTo>
                <a:lnTo>
                  <a:pt x="227691" y="0"/>
                </a:lnTo>
                <a:lnTo>
                  <a:pt x="220507" y="12866"/>
                </a:lnTo>
                <a:lnTo>
                  <a:pt x="197327" y="56678"/>
                </a:lnTo>
                <a:lnTo>
                  <a:pt x="175053" y="101189"/>
                </a:lnTo>
                <a:lnTo>
                  <a:pt x="153701" y="146390"/>
                </a:lnTo>
                <a:lnTo>
                  <a:pt x="133286" y="192273"/>
                </a:lnTo>
                <a:lnTo>
                  <a:pt x="113825" y="238830"/>
                </a:lnTo>
                <a:lnTo>
                  <a:pt x="95334" y="286052"/>
                </a:lnTo>
                <a:lnTo>
                  <a:pt x="77829" y="333932"/>
                </a:lnTo>
                <a:lnTo>
                  <a:pt x="61327" y="382462"/>
                </a:lnTo>
                <a:lnTo>
                  <a:pt x="47031" y="427742"/>
                </a:lnTo>
                <a:lnTo>
                  <a:pt x="33769" y="473109"/>
                </a:lnTo>
                <a:lnTo>
                  <a:pt x="21523" y="518551"/>
                </a:lnTo>
                <a:lnTo>
                  <a:pt x="10273" y="564052"/>
                </a:lnTo>
                <a:lnTo>
                  <a:pt x="0" y="609600"/>
                </a:lnTo>
                <a:lnTo>
                  <a:pt x="1127824" y="609600"/>
                </a:lnTo>
                <a:lnTo>
                  <a:pt x="1163936" y="575309"/>
                </a:lnTo>
                <a:lnTo>
                  <a:pt x="1198824" y="539831"/>
                </a:lnTo>
                <a:lnTo>
                  <a:pt x="1232453" y="503204"/>
                </a:lnTo>
                <a:lnTo>
                  <a:pt x="1264793" y="465465"/>
                </a:lnTo>
                <a:lnTo>
                  <a:pt x="1295810" y="426653"/>
                </a:lnTo>
                <a:lnTo>
                  <a:pt x="1325473" y="386805"/>
                </a:lnTo>
                <a:lnTo>
                  <a:pt x="1324563" y="335279"/>
                </a:lnTo>
                <a:lnTo>
                  <a:pt x="1322285" y="284019"/>
                </a:lnTo>
                <a:lnTo>
                  <a:pt x="1318655" y="233042"/>
                </a:lnTo>
                <a:lnTo>
                  <a:pt x="1313691" y="182368"/>
                </a:lnTo>
                <a:lnTo>
                  <a:pt x="1307407" y="132014"/>
                </a:lnTo>
                <a:lnTo>
                  <a:pt x="1299820" y="82000"/>
                </a:lnTo>
                <a:lnTo>
                  <a:pt x="1290946" y="32343"/>
                </a:lnTo>
                <a:lnTo>
                  <a:pt x="1284289" y="0"/>
                </a:lnTo>
                <a:close/>
              </a:path>
              <a:path w="1325879" h="609600">
                <a:moveTo>
                  <a:pt x="1320939" y="527457"/>
                </a:moveTo>
                <a:lnTo>
                  <a:pt x="1302937" y="548488"/>
                </a:lnTo>
                <a:lnTo>
                  <a:pt x="1284555" y="569191"/>
                </a:lnTo>
                <a:lnTo>
                  <a:pt x="1265794" y="589563"/>
                </a:lnTo>
                <a:lnTo>
                  <a:pt x="1246658" y="609600"/>
                </a:lnTo>
                <a:lnTo>
                  <a:pt x="1313433" y="609600"/>
                </a:lnTo>
                <a:lnTo>
                  <a:pt x="1313878" y="605677"/>
                </a:lnTo>
                <a:lnTo>
                  <a:pt x="1314411" y="601791"/>
                </a:lnTo>
                <a:lnTo>
                  <a:pt x="1314830" y="597866"/>
                </a:lnTo>
                <a:lnTo>
                  <a:pt x="1316599" y="580234"/>
                </a:lnTo>
                <a:lnTo>
                  <a:pt x="1318208" y="562619"/>
                </a:lnTo>
                <a:lnTo>
                  <a:pt x="1319656" y="545026"/>
                </a:lnTo>
                <a:lnTo>
                  <a:pt x="1320939" y="527457"/>
                </a:lnTo>
                <a:close/>
              </a:path>
            </a:pathLst>
          </a:custGeom>
          <a:solidFill>
            <a:srgbClr val="AEBF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1658471" y="0"/>
            <a:ext cx="688041" cy="537882"/>
          </a:xfrm>
          <a:custGeom>
            <a:avLst/>
            <a:gdLst/>
            <a:ahLst/>
            <a:cxnLst/>
            <a:rect l="l" t="t" r="r" b="b"/>
            <a:pathLst>
              <a:path w="779780" h="609600">
                <a:moveTo>
                  <a:pt x="779304" y="0"/>
                </a:moveTo>
                <a:lnTo>
                  <a:pt x="0" y="0"/>
                </a:lnTo>
                <a:lnTo>
                  <a:pt x="0" y="609600"/>
                </a:lnTo>
                <a:lnTo>
                  <a:pt x="757846" y="609600"/>
                </a:lnTo>
                <a:lnTo>
                  <a:pt x="752492" y="561640"/>
                </a:lnTo>
                <a:lnTo>
                  <a:pt x="748326" y="513400"/>
                </a:lnTo>
                <a:lnTo>
                  <a:pt x="745364" y="464895"/>
                </a:lnTo>
                <a:lnTo>
                  <a:pt x="743622" y="416141"/>
                </a:lnTo>
                <a:lnTo>
                  <a:pt x="743115" y="367153"/>
                </a:lnTo>
                <a:lnTo>
                  <a:pt x="743858" y="317948"/>
                </a:lnTo>
                <a:lnTo>
                  <a:pt x="745867" y="268540"/>
                </a:lnTo>
                <a:lnTo>
                  <a:pt x="749157" y="218945"/>
                </a:lnTo>
                <a:lnTo>
                  <a:pt x="753745" y="169178"/>
                </a:lnTo>
                <a:lnTo>
                  <a:pt x="759440" y="120862"/>
                </a:lnTo>
                <a:lnTo>
                  <a:pt x="766313" y="72962"/>
                </a:lnTo>
                <a:lnTo>
                  <a:pt x="774341" y="25487"/>
                </a:lnTo>
                <a:lnTo>
                  <a:pt x="779304" y="0"/>
                </a:lnTo>
                <a:close/>
              </a:path>
            </a:pathLst>
          </a:custGeom>
          <a:solidFill>
            <a:srgbClr val="E7DDE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/>
          <p:nvPr/>
        </p:nvSpPr>
        <p:spPr>
          <a:xfrm>
            <a:off x="2314160" y="0"/>
            <a:ext cx="844924" cy="537882"/>
          </a:xfrm>
          <a:custGeom>
            <a:avLst/>
            <a:gdLst/>
            <a:ahLst/>
            <a:cxnLst/>
            <a:rect l="l" t="t" r="r" b="b"/>
            <a:pathLst>
              <a:path w="957580" h="609600">
                <a:moveTo>
                  <a:pt x="957265" y="0"/>
                </a:moveTo>
                <a:lnTo>
                  <a:pt x="36189" y="0"/>
                </a:lnTo>
                <a:lnTo>
                  <a:pt x="31226" y="25487"/>
                </a:lnTo>
                <a:lnTo>
                  <a:pt x="23198" y="72962"/>
                </a:lnTo>
                <a:lnTo>
                  <a:pt x="16325" y="120862"/>
                </a:lnTo>
                <a:lnTo>
                  <a:pt x="10629" y="169178"/>
                </a:lnTo>
                <a:lnTo>
                  <a:pt x="6042" y="218945"/>
                </a:lnTo>
                <a:lnTo>
                  <a:pt x="2752" y="268540"/>
                </a:lnTo>
                <a:lnTo>
                  <a:pt x="743" y="317948"/>
                </a:lnTo>
                <a:lnTo>
                  <a:pt x="0" y="367153"/>
                </a:lnTo>
                <a:lnTo>
                  <a:pt x="507" y="416141"/>
                </a:lnTo>
                <a:lnTo>
                  <a:pt x="2249" y="464895"/>
                </a:lnTo>
                <a:lnTo>
                  <a:pt x="5211" y="513400"/>
                </a:lnTo>
                <a:lnTo>
                  <a:pt x="9377" y="561640"/>
                </a:lnTo>
                <a:lnTo>
                  <a:pt x="14731" y="609600"/>
                </a:lnTo>
                <a:lnTo>
                  <a:pt x="806590" y="609600"/>
                </a:lnTo>
                <a:lnTo>
                  <a:pt x="824930" y="564221"/>
                </a:lnTo>
                <a:lnTo>
                  <a:pt x="842229" y="518291"/>
                </a:lnTo>
                <a:lnTo>
                  <a:pt x="858469" y="471823"/>
                </a:lnTo>
                <a:lnTo>
                  <a:pt x="873634" y="424829"/>
                </a:lnTo>
                <a:lnTo>
                  <a:pt x="887707" y="377320"/>
                </a:lnTo>
                <a:lnTo>
                  <a:pt x="900672" y="329309"/>
                </a:lnTo>
                <a:lnTo>
                  <a:pt x="912513" y="280807"/>
                </a:lnTo>
                <a:lnTo>
                  <a:pt x="923212" y="231827"/>
                </a:lnTo>
                <a:lnTo>
                  <a:pt x="932753" y="182380"/>
                </a:lnTo>
                <a:lnTo>
                  <a:pt x="941120" y="132478"/>
                </a:lnTo>
                <a:lnTo>
                  <a:pt x="948296" y="82133"/>
                </a:lnTo>
                <a:lnTo>
                  <a:pt x="954265" y="31357"/>
                </a:lnTo>
                <a:lnTo>
                  <a:pt x="957265" y="0"/>
                </a:lnTo>
                <a:close/>
              </a:path>
            </a:pathLst>
          </a:custGeom>
          <a:solidFill>
            <a:srgbClr val="C6A8C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2" name="object 12"/>
          <p:cNvSpPr/>
          <p:nvPr/>
        </p:nvSpPr>
        <p:spPr>
          <a:xfrm>
            <a:off x="5927799" y="1"/>
            <a:ext cx="254374" cy="465604"/>
          </a:xfrm>
          <a:custGeom>
            <a:avLst/>
            <a:gdLst/>
            <a:ahLst/>
            <a:cxnLst/>
            <a:rect l="l" t="t" r="r" b="b"/>
            <a:pathLst>
              <a:path w="288289" h="527685">
                <a:moveTo>
                  <a:pt x="287802" y="0"/>
                </a:moveTo>
                <a:lnTo>
                  <a:pt x="200930" y="0"/>
                </a:lnTo>
                <a:lnTo>
                  <a:pt x="190304" y="31802"/>
                </a:lnTo>
                <a:lnTo>
                  <a:pt x="172588" y="79101"/>
                </a:lnTo>
                <a:lnTo>
                  <a:pt x="153233" y="125639"/>
                </a:lnTo>
                <a:lnTo>
                  <a:pt x="132274" y="171377"/>
                </a:lnTo>
                <a:lnTo>
                  <a:pt x="109741" y="216280"/>
                </a:lnTo>
                <a:lnTo>
                  <a:pt x="85668" y="260311"/>
                </a:lnTo>
                <a:lnTo>
                  <a:pt x="60088" y="303433"/>
                </a:lnTo>
                <a:lnTo>
                  <a:pt x="33032" y="345609"/>
                </a:lnTo>
                <a:lnTo>
                  <a:pt x="4533" y="386803"/>
                </a:lnTo>
                <a:lnTo>
                  <a:pt x="4361" y="421812"/>
                </a:lnTo>
                <a:lnTo>
                  <a:pt x="3552" y="456925"/>
                </a:lnTo>
                <a:lnTo>
                  <a:pt x="2101" y="492140"/>
                </a:lnTo>
                <a:lnTo>
                  <a:pt x="0" y="527456"/>
                </a:lnTo>
                <a:lnTo>
                  <a:pt x="32389" y="487586"/>
                </a:lnTo>
                <a:lnTo>
                  <a:pt x="63418" y="446654"/>
                </a:lnTo>
                <a:lnTo>
                  <a:pt x="93055" y="404697"/>
                </a:lnTo>
                <a:lnTo>
                  <a:pt x="121268" y="361750"/>
                </a:lnTo>
                <a:lnTo>
                  <a:pt x="148027" y="317849"/>
                </a:lnTo>
                <a:lnTo>
                  <a:pt x="173299" y="273030"/>
                </a:lnTo>
                <a:lnTo>
                  <a:pt x="197054" y="227328"/>
                </a:lnTo>
                <a:lnTo>
                  <a:pt x="219261" y="180779"/>
                </a:lnTo>
                <a:lnTo>
                  <a:pt x="239887" y="133418"/>
                </a:lnTo>
                <a:lnTo>
                  <a:pt x="258902" y="85282"/>
                </a:lnTo>
                <a:lnTo>
                  <a:pt x="276274" y="36407"/>
                </a:lnTo>
                <a:lnTo>
                  <a:pt x="287802" y="0"/>
                </a:lnTo>
                <a:close/>
              </a:path>
            </a:pathLst>
          </a:custGeom>
          <a:solidFill>
            <a:srgbClr val="E1E8D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3" name="object 13"/>
          <p:cNvSpPr/>
          <p:nvPr/>
        </p:nvSpPr>
        <p:spPr>
          <a:xfrm>
            <a:off x="5757402" y="341299"/>
            <a:ext cx="174812" cy="196663"/>
          </a:xfrm>
          <a:custGeom>
            <a:avLst/>
            <a:gdLst/>
            <a:ahLst/>
            <a:cxnLst/>
            <a:rect l="l" t="t" r="r" b="b"/>
            <a:pathLst>
              <a:path w="198120" h="222884">
                <a:moveTo>
                  <a:pt x="197650" y="0"/>
                </a:moveTo>
                <a:lnTo>
                  <a:pt x="167987" y="39848"/>
                </a:lnTo>
                <a:lnTo>
                  <a:pt x="136969" y="78660"/>
                </a:lnTo>
                <a:lnTo>
                  <a:pt x="104630" y="116398"/>
                </a:lnTo>
                <a:lnTo>
                  <a:pt x="71000" y="153025"/>
                </a:lnTo>
                <a:lnTo>
                  <a:pt x="36113" y="188503"/>
                </a:lnTo>
                <a:lnTo>
                  <a:pt x="0" y="222796"/>
                </a:lnTo>
                <a:lnTo>
                  <a:pt x="118833" y="222796"/>
                </a:lnTo>
                <a:lnTo>
                  <a:pt x="156732" y="182386"/>
                </a:lnTo>
                <a:lnTo>
                  <a:pt x="193116" y="140652"/>
                </a:lnTo>
                <a:lnTo>
                  <a:pt x="196669" y="70121"/>
                </a:lnTo>
                <a:lnTo>
                  <a:pt x="197477" y="35008"/>
                </a:lnTo>
                <a:lnTo>
                  <a:pt x="197650" y="0"/>
                </a:lnTo>
                <a:close/>
              </a:path>
            </a:pathLst>
          </a:custGeom>
          <a:solidFill>
            <a:srgbClr val="D4DCD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4" name="object 14"/>
          <p:cNvSpPr/>
          <p:nvPr/>
        </p:nvSpPr>
        <p:spPr>
          <a:xfrm>
            <a:off x="3596905" y="0"/>
            <a:ext cx="423581" cy="537882"/>
          </a:xfrm>
          <a:custGeom>
            <a:avLst/>
            <a:gdLst/>
            <a:ahLst/>
            <a:cxnLst/>
            <a:rect l="l" t="t" r="r" b="b"/>
            <a:pathLst>
              <a:path w="480060" h="609600">
                <a:moveTo>
                  <a:pt x="87315" y="0"/>
                </a:moveTo>
                <a:lnTo>
                  <a:pt x="0" y="0"/>
                </a:lnTo>
                <a:lnTo>
                  <a:pt x="8363" y="27435"/>
                </a:lnTo>
                <a:lnTo>
                  <a:pt x="24119" y="73620"/>
                </a:lnTo>
                <a:lnTo>
                  <a:pt x="41367" y="119223"/>
                </a:lnTo>
                <a:lnTo>
                  <a:pt x="60094" y="164211"/>
                </a:lnTo>
                <a:lnTo>
                  <a:pt x="80283" y="208555"/>
                </a:lnTo>
                <a:lnTo>
                  <a:pt x="101919" y="252222"/>
                </a:lnTo>
                <a:lnTo>
                  <a:pt x="124986" y="295182"/>
                </a:lnTo>
                <a:lnTo>
                  <a:pt x="149469" y="337401"/>
                </a:lnTo>
                <a:lnTo>
                  <a:pt x="175353" y="378851"/>
                </a:lnTo>
                <a:lnTo>
                  <a:pt x="202621" y="419498"/>
                </a:lnTo>
                <a:lnTo>
                  <a:pt x="231260" y="459311"/>
                </a:lnTo>
                <a:lnTo>
                  <a:pt x="261252" y="498260"/>
                </a:lnTo>
                <a:lnTo>
                  <a:pt x="292583" y="536312"/>
                </a:lnTo>
                <a:lnTo>
                  <a:pt x="325237" y="573436"/>
                </a:lnTo>
                <a:lnTo>
                  <a:pt x="359197" y="609600"/>
                </a:lnTo>
                <a:lnTo>
                  <a:pt x="479885" y="609600"/>
                </a:lnTo>
                <a:lnTo>
                  <a:pt x="443852" y="575340"/>
                </a:lnTo>
                <a:lnTo>
                  <a:pt x="409022" y="539874"/>
                </a:lnTo>
                <a:lnTo>
                  <a:pt x="375432" y="503235"/>
                </a:lnTo>
                <a:lnTo>
                  <a:pt x="343118" y="465457"/>
                </a:lnTo>
                <a:lnTo>
                  <a:pt x="312116" y="426572"/>
                </a:lnTo>
                <a:lnTo>
                  <a:pt x="282461" y="386615"/>
                </a:lnTo>
                <a:lnTo>
                  <a:pt x="254189" y="345616"/>
                </a:lnTo>
                <a:lnTo>
                  <a:pt x="227336" y="303611"/>
                </a:lnTo>
                <a:lnTo>
                  <a:pt x="201936" y="260632"/>
                </a:lnTo>
                <a:lnTo>
                  <a:pt x="178027" y="216711"/>
                </a:lnTo>
                <a:lnTo>
                  <a:pt x="155642" y="171883"/>
                </a:lnTo>
                <a:lnTo>
                  <a:pt x="134819" y="126180"/>
                </a:lnTo>
                <a:lnTo>
                  <a:pt x="115592" y="79635"/>
                </a:lnTo>
                <a:lnTo>
                  <a:pt x="97998" y="32282"/>
                </a:lnTo>
                <a:lnTo>
                  <a:pt x="87315" y="0"/>
                </a:lnTo>
                <a:close/>
              </a:path>
            </a:pathLst>
          </a:custGeom>
          <a:solidFill>
            <a:srgbClr val="DAC9E3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5" name="object 15"/>
          <p:cNvSpPr/>
          <p:nvPr/>
        </p:nvSpPr>
        <p:spPr>
          <a:xfrm>
            <a:off x="9689401" y="454119"/>
            <a:ext cx="728943" cy="84044"/>
          </a:xfrm>
          <a:custGeom>
            <a:avLst/>
            <a:gdLst/>
            <a:ahLst/>
            <a:cxnLst/>
            <a:rect l="l" t="t" r="r" b="b"/>
            <a:pathLst>
              <a:path w="826134" h="95250">
                <a:moveTo>
                  <a:pt x="414591" y="0"/>
                </a:moveTo>
                <a:lnTo>
                  <a:pt x="364079" y="1334"/>
                </a:lnTo>
                <a:lnTo>
                  <a:pt x="294386" y="7537"/>
                </a:lnTo>
                <a:lnTo>
                  <a:pt x="242478" y="15548"/>
                </a:lnTo>
                <a:lnTo>
                  <a:pt x="191614" y="26301"/>
                </a:lnTo>
                <a:lnTo>
                  <a:pt x="141863" y="39707"/>
                </a:lnTo>
                <a:lnTo>
                  <a:pt x="93298" y="55675"/>
                </a:lnTo>
                <a:lnTo>
                  <a:pt x="45986" y="74113"/>
                </a:lnTo>
                <a:lnTo>
                  <a:pt x="0" y="94932"/>
                </a:lnTo>
                <a:lnTo>
                  <a:pt x="269443" y="94932"/>
                </a:lnTo>
                <a:lnTo>
                  <a:pt x="290091" y="91713"/>
                </a:lnTo>
                <a:lnTo>
                  <a:pt x="310907" y="88966"/>
                </a:lnTo>
                <a:lnTo>
                  <a:pt x="353047" y="84963"/>
                </a:lnTo>
                <a:lnTo>
                  <a:pt x="399244" y="82941"/>
                </a:lnTo>
                <a:lnTo>
                  <a:pt x="799224" y="82804"/>
                </a:lnTo>
                <a:lnTo>
                  <a:pt x="778547" y="73431"/>
                </a:lnTo>
                <a:lnTo>
                  <a:pt x="729789" y="54499"/>
                </a:lnTo>
                <a:lnTo>
                  <a:pt x="679801" y="38228"/>
                </a:lnTo>
                <a:lnTo>
                  <a:pt x="628673" y="24711"/>
                </a:lnTo>
                <a:lnTo>
                  <a:pt x="576497" y="14037"/>
                </a:lnTo>
                <a:lnTo>
                  <a:pt x="523364" y="6299"/>
                </a:lnTo>
                <a:lnTo>
                  <a:pt x="469365" y="1590"/>
                </a:lnTo>
                <a:lnTo>
                  <a:pt x="414591" y="0"/>
                </a:lnTo>
                <a:close/>
              </a:path>
              <a:path w="826134" h="95250">
                <a:moveTo>
                  <a:pt x="799224" y="82804"/>
                </a:moveTo>
                <a:lnTo>
                  <a:pt x="414591" y="82804"/>
                </a:lnTo>
                <a:lnTo>
                  <a:pt x="450845" y="83598"/>
                </a:lnTo>
                <a:lnTo>
                  <a:pt x="486729" y="85934"/>
                </a:lnTo>
                <a:lnTo>
                  <a:pt x="522224" y="89737"/>
                </a:lnTo>
                <a:lnTo>
                  <a:pt x="557314" y="94932"/>
                </a:lnTo>
                <a:lnTo>
                  <a:pt x="825982" y="94932"/>
                </a:lnTo>
                <a:lnTo>
                  <a:pt x="799224" y="82804"/>
                </a:lnTo>
                <a:close/>
              </a:path>
            </a:pathLst>
          </a:custGeom>
          <a:solidFill>
            <a:srgbClr val="F1ECF5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9928412" y="0"/>
            <a:ext cx="605118" cy="679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9928412" y="0"/>
            <a:ext cx="605118" cy="537322"/>
          </a:xfrm>
          <a:custGeom>
            <a:avLst/>
            <a:gdLst/>
            <a:ahLst/>
            <a:cxnLst/>
            <a:rect l="l" t="t" r="r" b="b"/>
            <a:pathLst>
              <a:path w="685800" h="608965">
                <a:moveTo>
                  <a:pt x="0" y="608825"/>
                </a:moveTo>
                <a:lnTo>
                  <a:pt x="685800" y="608825"/>
                </a:lnTo>
                <a:lnTo>
                  <a:pt x="685800" y="0"/>
                </a:lnTo>
                <a:lnTo>
                  <a:pt x="0" y="0"/>
                </a:lnTo>
                <a:lnTo>
                  <a:pt x="0" y="608825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9928412" y="6723532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DD8C5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4137105" y="6723529"/>
            <a:ext cx="2064684" cy="134471"/>
          </a:xfrm>
          <a:custGeom>
            <a:avLst/>
            <a:gdLst/>
            <a:ahLst/>
            <a:cxnLst/>
            <a:rect l="l" t="t" r="r" b="b"/>
            <a:pathLst>
              <a:path w="2339975" h="152400">
                <a:moveTo>
                  <a:pt x="560622" y="0"/>
                </a:moveTo>
                <a:lnTo>
                  <a:pt x="72968" y="0"/>
                </a:lnTo>
                <a:lnTo>
                  <a:pt x="52727" y="46323"/>
                </a:lnTo>
                <a:lnTo>
                  <a:pt x="31227" y="91922"/>
                </a:lnTo>
                <a:lnTo>
                  <a:pt x="8487" y="136779"/>
                </a:lnTo>
                <a:lnTo>
                  <a:pt x="0" y="152400"/>
                </a:lnTo>
                <a:lnTo>
                  <a:pt x="280385" y="152400"/>
                </a:lnTo>
                <a:lnTo>
                  <a:pt x="333170" y="118614"/>
                </a:lnTo>
                <a:lnTo>
                  <a:pt x="377167" y="92453"/>
                </a:lnTo>
                <a:lnTo>
                  <a:pt x="421935" y="67491"/>
                </a:lnTo>
                <a:lnTo>
                  <a:pt x="467451" y="43748"/>
                </a:lnTo>
                <a:lnTo>
                  <a:pt x="513688" y="21244"/>
                </a:lnTo>
                <a:lnTo>
                  <a:pt x="560622" y="0"/>
                </a:lnTo>
                <a:close/>
              </a:path>
              <a:path w="2339975" h="152400">
                <a:moveTo>
                  <a:pt x="2337543" y="0"/>
                </a:moveTo>
                <a:lnTo>
                  <a:pt x="2050904" y="0"/>
                </a:lnTo>
                <a:lnTo>
                  <a:pt x="2101279" y="22713"/>
                </a:lnTo>
                <a:lnTo>
                  <a:pt x="2150788" y="46830"/>
                </a:lnTo>
                <a:lnTo>
                  <a:pt x="2199405" y="72321"/>
                </a:lnTo>
                <a:lnTo>
                  <a:pt x="2247103" y="99160"/>
                </a:lnTo>
                <a:lnTo>
                  <a:pt x="2293856" y="127318"/>
                </a:lnTo>
                <a:lnTo>
                  <a:pt x="2332847" y="152400"/>
                </a:lnTo>
                <a:lnTo>
                  <a:pt x="2339426" y="152400"/>
                </a:lnTo>
                <a:lnTo>
                  <a:pt x="2337476" y="105030"/>
                </a:lnTo>
                <a:lnTo>
                  <a:pt x="2336800" y="39656"/>
                </a:lnTo>
                <a:lnTo>
                  <a:pt x="2336962" y="26417"/>
                </a:lnTo>
                <a:lnTo>
                  <a:pt x="2337214" y="13199"/>
                </a:lnTo>
                <a:lnTo>
                  <a:pt x="2337543" y="0"/>
                </a:lnTo>
                <a:close/>
              </a:path>
            </a:pathLst>
          </a:custGeom>
          <a:solidFill>
            <a:srgbClr val="9E83B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9928412" y="6790766"/>
            <a:ext cx="599515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679056" y="0"/>
                </a:moveTo>
                <a:lnTo>
                  <a:pt x="0" y="0"/>
                </a:lnTo>
              </a:path>
            </a:pathLst>
          </a:custGeom>
          <a:ln w="152397">
            <a:solidFill>
              <a:srgbClr val="9983AC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9372072" y="6723529"/>
            <a:ext cx="1155887" cy="134471"/>
          </a:xfrm>
          <a:custGeom>
            <a:avLst/>
            <a:gdLst/>
            <a:ahLst/>
            <a:cxnLst/>
            <a:rect l="l" t="t" r="r" b="b"/>
            <a:pathLst>
              <a:path w="1310004" h="152400">
                <a:moveTo>
                  <a:pt x="1309575" y="0"/>
                </a:moveTo>
                <a:lnTo>
                  <a:pt x="1945" y="0"/>
                </a:lnTo>
                <a:lnTo>
                  <a:pt x="2277" y="13199"/>
                </a:lnTo>
                <a:lnTo>
                  <a:pt x="2525" y="26417"/>
                </a:lnTo>
                <a:lnTo>
                  <a:pt x="2679" y="39656"/>
                </a:lnTo>
                <a:lnTo>
                  <a:pt x="2733" y="52920"/>
                </a:lnTo>
                <a:lnTo>
                  <a:pt x="1969" y="106294"/>
                </a:lnTo>
                <a:lnTo>
                  <a:pt x="0" y="152400"/>
                </a:lnTo>
                <a:lnTo>
                  <a:pt x="1309575" y="152400"/>
                </a:lnTo>
                <a:lnTo>
                  <a:pt x="1309575" y="0"/>
                </a:lnTo>
                <a:close/>
              </a:path>
            </a:pathLst>
          </a:custGeom>
          <a:solidFill>
            <a:srgbClr val="9880A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6198937" y="6723529"/>
            <a:ext cx="2437840" cy="134471"/>
          </a:xfrm>
          <a:custGeom>
            <a:avLst/>
            <a:gdLst/>
            <a:ahLst/>
            <a:cxnLst/>
            <a:rect l="l" t="t" r="r" b="b"/>
            <a:pathLst>
              <a:path w="2762884" h="152400">
                <a:moveTo>
                  <a:pt x="2762770" y="0"/>
                </a:moveTo>
                <a:lnTo>
                  <a:pt x="800" y="0"/>
                </a:lnTo>
                <a:lnTo>
                  <a:pt x="471" y="13199"/>
                </a:lnTo>
                <a:lnTo>
                  <a:pt x="219" y="26417"/>
                </a:lnTo>
                <a:lnTo>
                  <a:pt x="57" y="39656"/>
                </a:lnTo>
                <a:lnTo>
                  <a:pt x="0" y="52920"/>
                </a:lnTo>
                <a:lnTo>
                  <a:pt x="184" y="79021"/>
                </a:lnTo>
                <a:lnTo>
                  <a:pt x="733" y="105030"/>
                </a:lnTo>
                <a:lnTo>
                  <a:pt x="1639" y="130946"/>
                </a:lnTo>
                <a:lnTo>
                  <a:pt x="2683" y="152400"/>
                </a:lnTo>
                <a:lnTo>
                  <a:pt x="2665708" y="152400"/>
                </a:lnTo>
                <a:lnTo>
                  <a:pt x="2678671" y="129982"/>
                </a:lnTo>
                <a:lnTo>
                  <a:pt x="2705667" y="85888"/>
                </a:lnTo>
                <a:lnTo>
                  <a:pt x="2733708" y="42556"/>
                </a:lnTo>
                <a:lnTo>
                  <a:pt x="2762770" y="0"/>
                </a:lnTo>
                <a:close/>
              </a:path>
            </a:pathLst>
          </a:custGeom>
          <a:solidFill>
            <a:srgbClr val="9577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8551033" y="6723529"/>
            <a:ext cx="560294" cy="134471"/>
          </a:xfrm>
          <a:custGeom>
            <a:avLst/>
            <a:gdLst/>
            <a:ahLst/>
            <a:cxnLst/>
            <a:rect l="l" t="t" r="r" b="b"/>
            <a:pathLst>
              <a:path w="635000" h="152400">
                <a:moveTo>
                  <a:pt x="368587" y="0"/>
                </a:moveTo>
                <a:lnTo>
                  <a:pt x="97061" y="0"/>
                </a:lnTo>
                <a:lnTo>
                  <a:pt x="67999" y="42556"/>
                </a:lnTo>
                <a:lnTo>
                  <a:pt x="39958" y="85888"/>
                </a:lnTo>
                <a:lnTo>
                  <a:pt x="12962" y="129982"/>
                </a:lnTo>
                <a:lnTo>
                  <a:pt x="0" y="152400"/>
                </a:lnTo>
                <a:lnTo>
                  <a:pt x="634605" y="152400"/>
                </a:lnTo>
                <a:lnTo>
                  <a:pt x="633947" y="152095"/>
                </a:lnTo>
                <a:lnTo>
                  <a:pt x="588094" y="129433"/>
                </a:lnTo>
                <a:lnTo>
                  <a:pt x="542869" y="105673"/>
                </a:lnTo>
                <a:lnTo>
                  <a:pt x="498290" y="80833"/>
                </a:lnTo>
                <a:lnTo>
                  <a:pt x="454372" y="54930"/>
                </a:lnTo>
                <a:lnTo>
                  <a:pt x="411133" y="27980"/>
                </a:lnTo>
                <a:lnTo>
                  <a:pt x="368587" y="0"/>
                </a:lnTo>
                <a:close/>
              </a:path>
            </a:pathLst>
          </a:custGeom>
          <a:solidFill>
            <a:srgbClr val="937AA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8876259" y="6723529"/>
            <a:ext cx="498662" cy="134471"/>
          </a:xfrm>
          <a:custGeom>
            <a:avLst/>
            <a:gdLst/>
            <a:ahLst/>
            <a:cxnLst/>
            <a:rect l="l" t="t" r="r" b="b"/>
            <a:pathLst>
              <a:path w="565150" h="152400">
                <a:moveTo>
                  <a:pt x="563867" y="0"/>
                </a:moveTo>
                <a:lnTo>
                  <a:pt x="0" y="0"/>
                </a:lnTo>
                <a:lnTo>
                  <a:pt x="42545" y="27980"/>
                </a:lnTo>
                <a:lnTo>
                  <a:pt x="85784" y="54930"/>
                </a:lnTo>
                <a:lnTo>
                  <a:pt x="129702" y="80833"/>
                </a:lnTo>
                <a:lnTo>
                  <a:pt x="174281" y="105673"/>
                </a:lnTo>
                <a:lnTo>
                  <a:pt x="219506" y="129433"/>
                </a:lnTo>
                <a:lnTo>
                  <a:pt x="265360" y="152095"/>
                </a:lnTo>
                <a:lnTo>
                  <a:pt x="266017" y="152399"/>
                </a:lnTo>
                <a:lnTo>
                  <a:pt x="561921" y="152399"/>
                </a:lnTo>
                <a:lnTo>
                  <a:pt x="563890" y="106301"/>
                </a:lnTo>
                <a:lnTo>
                  <a:pt x="564625" y="54930"/>
                </a:lnTo>
                <a:lnTo>
                  <a:pt x="564601" y="39656"/>
                </a:lnTo>
                <a:lnTo>
                  <a:pt x="564446" y="26417"/>
                </a:lnTo>
                <a:lnTo>
                  <a:pt x="564199" y="13199"/>
                </a:lnTo>
                <a:lnTo>
                  <a:pt x="563867" y="0"/>
                </a:lnTo>
                <a:close/>
              </a:path>
            </a:pathLst>
          </a:custGeom>
          <a:solidFill>
            <a:srgbClr val="957CA9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413097" y="6723529"/>
            <a:ext cx="1788459" cy="134471"/>
          </a:xfrm>
          <a:custGeom>
            <a:avLst/>
            <a:gdLst/>
            <a:ahLst/>
            <a:cxnLst/>
            <a:rect l="l" t="t" r="r" b="b"/>
            <a:pathLst>
              <a:path w="2026920" h="152400">
                <a:moveTo>
                  <a:pt x="2026843" y="0"/>
                </a:moveTo>
                <a:lnTo>
                  <a:pt x="0" y="0"/>
                </a:lnTo>
                <a:lnTo>
                  <a:pt x="9765" y="52852"/>
                </a:lnTo>
                <a:lnTo>
                  <a:pt x="18169" y="105975"/>
                </a:lnTo>
                <a:lnTo>
                  <a:pt x="24293" y="152400"/>
                </a:lnTo>
                <a:lnTo>
                  <a:pt x="1953875" y="152400"/>
                </a:lnTo>
                <a:lnTo>
                  <a:pt x="1962362" y="136779"/>
                </a:lnTo>
                <a:lnTo>
                  <a:pt x="1985102" y="91922"/>
                </a:lnTo>
                <a:lnTo>
                  <a:pt x="2006603" y="46323"/>
                </a:lnTo>
                <a:lnTo>
                  <a:pt x="2026843" y="0"/>
                </a:lnTo>
                <a:close/>
              </a:path>
            </a:pathLst>
          </a:custGeom>
          <a:solidFill>
            <a:srgbClr val="947EA8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4384505" y="6723529"/>
            <a:ext cx="1811431" cy="134471"/>
          </a:xfrm>
          <a:custGeom>
            <a:avLst/>
            <a:gdLst/>
            <a:ahLst/>
            <a:cxnLst/>
            <a:rect l="l" t="t" r="r" b="b"/>
            <a:pathLst>
              <a:path w="2052954" h="152400">
                <a:moveTo>
                  <a:pt x="1770518" y="0"/>
                </a:moveTo>
                <a:lnTo>
                  <a:pt x="280236" y="0"/>
                </a:lnTo>
                <a:lnTo>
                  <a:pt x="233302" y="21244"/>
                </a:lnTo>
                <a:lnTo>
                  <a:pt x="187065" y="43748"/>
                </a:lnTo>
                <a:lnTo>
                  <a:pt x="141549" y="67491"/>
                </a:lnTo>
                <a:lnTo>
                  <a:pt x="96781" y="92453"/>
                </a:lnTo>
                <a:lnTo>
                  <a:pt x="52784" y="118614"/>
                </a:lnTo>
                <a:lnTo>
                  <a:pt x="9584" y="145954"/>
                </a:lnTo>
                <a:lnTo>
                  <a:pt x="0" y="152400"/>
                </a:lnTo>
                <a:lnTo>
                  <a:pt x="2052461" y="152400"/>
                </a:lnTo>
                <a:lnTo>
                  <a:pt x="2013470" y="127318"/>
                </a:lnTo>
                <a:lnTo>
                  <a:pt x="1966717" y="99160"/>
                </a:lnTo>
                <a:lnTo>
                  <a:pt x="1919019" y="72321"/>
                </a:lnTo>
                <a:lnTo>
                  <a:pt x="1870402" y="46830"/>
                </a:lnTo>
                <a:lnTo>
                  <a:pt x="1820893" y="22713"/>
                </a:lnTo>
                <a:lnTo>
                  <a:pt x="1770518" y="0"/>
                </a:lnTo>
                <a:close/>
              </a:path>
            </a:pathLst>
          </a:custGeom>
          <a:solidFill>
            <a:srgbClr val="997CA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1658470" y="6723529"/>
            <a:ext cx="776568" cy="134471"/>
          </a:xfrm>
          <a:custGeom>
            <a:avLst/>
            <a:gdLst/>
            <a:ahLst/>
            <a:cxnLst/>
            <a:rect l="l" t="t" r="r" b="b"/>
            <a:pathLst>
              <a:path w="880110" h="152400">
                <a:moveTo>
                  <a:pt x="855247" y="0"/>
                </a:moveTo>
                <a:lnTo>
                  <a:pt x="0" y="0"/>
                </a:lnTo>
                <a:lnTo>
                  <a:pt x="0" y="152400"/>
                </a:lnTo>
                <a:lnTo>
                  <a:pt x="879541" y="152400"/>
                </a:lnTo>
                <a:lnTo>
                  <a:pt x="873416" y="105975"/>
                </a:lnTo>
                <a:lnTo>
                  <a:pt x="865013" y="52852"/>
                </a:lnTo>
                <a:lnTo>
                  <a:pt x="855247" y="0"/>
                </a:lnTo>
                <a:close/>
              </a:path>
            </a:pathLst>
          </a:custGeom>
          <a:solidFill>
            <a:srgbClr val="957FAA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 txBox="1"/>
          <p:nvPr/>
        </p:nvSpPr>
        <p:spPr>
          <a:xfrm>
            <a:off x="7400099" y="251587"/>
            <a:ext cx="2405343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LONG-TERM </a:t>
            </a:r>
            <a:r>
              <a:rPr sz="1147" b="1" spc="35" dirty="0">
                <a:solidFill>
                  <a:srgbClr val="FFFFFF"/>
                </a:solidFill>
                <a:latin typeface="Lucida Sans"/>
                <a:cs typeface="Lucida Sans"/>
              </a:rPr>
              <a:t>FOLLOW-UP</a:t>
            </a:r>
            <a:r>
              <a:rPr sz="1147" b="1" spc="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47" b="1" spc="22" dirty="0">
                <a:solidFill>
                  <a:srgbClr val="FFFFFF"/>
                </a:solidFill>
                <a:latin typeface="Lucida Sans"/>
                <a:cs typeface="Lucida Sans"/>
              </a:rPr>
              <a:t>CARE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31108" y="251587"/>
            <a:ext cx="201146" cy="18783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47" b="1" spc="-35" dirty="0">
                <a:solidFill>
                  <a:srgbClr val="FFFFFF"/>
                </a:solidFill>
                <a:latin typeface="Lucida Sans"/>
                <a:cs typeface="Lucida Sans"/>
              </a:rPr>
              <a:t>31</a:t>
            </a:r>
            <a:endParaRPr sz="1147" dirty="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928412" y="6723529"/>
            <a:ext cx="605118" cy="134471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685800" y="0"/>
                </a:moveTo>
                <a:lnTo>
                  <a:pt x="0" y="0"/>
                </a:lnTo>
                <a:lnTo>
                  <a:pt x="0" y="152400"/>
                </a:lnTo>
                <a:lnTo>
                  <a:pt x="6858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744D91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2050677" y="303598"/>
            <a:ext cx="124665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4" dirty="0">
                <a:solidFill>
                  <a:srgbClr val="231F20"/>
                </a:solidFill>
                <a:latin typeface="Arial"/>
                <a:cs typeface="Arial"/>
              </a:rPr>
              <a:t>National </a:t>
            </a:r>
            <a:r>
              <a:rPr sz="706" spc="-4" dirty="0">
                <a:solidFill>
                  <a:srgbClr val="231F20"/>
                </a:solidFill>
                <a:latin typeface="Arial"/>
                <a:cs typeface="Arial"/>
              </a:rPr>
              <a:t>Perinatal</a:t>
            </a:r>
            <a:r>
              <a:rPr sz="706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6" dirty="0">
                <a:solidFill>
                  <a:srgbClr val="231F20"/>
                </a:solidFill>
                <a:latin typeface="Arial"/>
                <a:cs typeface="Arial"/>
              </a:rPr>
              <a:t>Association</a:t>
            </a:r>
            <a:endParaRPr sz="706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061883" y="739588"/>
          <a:ext cx="8068236" cy="4772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5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HEALTHCARE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spc="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TEAM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R w="6350">
                      <a:solidFill>
                        <a:srgbClr val="9D9FA2"/>
                      </a:solidFill>
                      <a:prstDash val="solid"/>
                    </a:lnR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spc="-1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spc="0" dirty="0">
                          <a:solidFill>
                            <a:srgbClr val="9D9FA2"/>
                          </a:solidFill>
                          <a:latin typeface="Lucida Sans"/>
                          <a:cs typeface="Lucida Sans"/>
                        </a:rPr>
                        <a:t>EDUCATION*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6724" marB="0">
                    <a:lnL w="6350">
                      <a:solidFill>
                        <a:srgbClr val="9D9FA2"/>
                      </a:solidFill>
                      <a:prstDash val="solid"/>
                    </a:lnL>
                    <a:lnT w="6350">
                      <a:solidFill>
                        <a:srgbClr val="9D9F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1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1937" marB="0">
                    <a:solidFill>
                      <a:srgbClr val="88B1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</a:t>
                      </a:r>
                      <a:r>
                        <a:rPr sz="800" b="1" i="1" spc="1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Factors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50800" marR="526415">
                        <a:lnSpc>
                          <a:spcPct val="119800"/>
                        </a:lnSpc>
                      </a:pPr>
                      <a:r>
                        <a:rPr sz="700" i="1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References:  </a:t>
                      </a:r>
                      <a:r>
                        <a:rPr sz="700" i="1" spc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41, </a:t>
                      </a:r>
                      <a:r>
                        <a:rPr sz="700" i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57, </a:t>
                      </a:r>
                      <a:r>
                        <a:rPr sz="700" i="1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76,</a:t>
                      </a:r>
                      <a:r>
                        <a:rPr sz="700" i="1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i="1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77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44263" marB="0"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9EBD8A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factors 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800" spc="1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alcohol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Smokers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Domestic</a:t>
                      </a:r>
                      <a:r>
                        <a:rPr sz="8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violence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Social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involvement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parents’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understanding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00" spc="1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made.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B w="6350">
                      <a:solidFill>
                        <a:srgbClr val="9EBD8A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51484" indent="-114300">
                        <a:lnSpc>
                          <a:spcPct val="112799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where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professional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88B172"/>
                      </a:solidFill>
                      <a:prstDash val="solid"/>
                    </a:lnL>
                    <a:lnB w="6350">
                      <a:solidFill>
                        <a:srgbClr val="9EBD8A"/>
                      </a:solidFill>
                      <a:prstDash val="solid"/>
                    </a:lnB>
                    <a:solidFill>
                      <a:srgbClr val="E9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50800" marR="88265">
                        <a:lnSpc>
                          <a:spcPct val="112700"/>
                        </a:lnSpc>
                        <a:spcBef>
                          <a:spcPts val="240"/>
                        </a:spcBef>
                      </a:pP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Developmental 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Risk  Factors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26894" marB="0"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9EBD8A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853440" indent="-114300">
                        <a:lnSpc>
                          <a:spcPct val="112700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fine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gross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R w="6350">
                      <a:solidFill>
                        <a:srgbClr val="88B172"/>
                      </a:solidFill>
                      <a:prstDash val="solid"/>
                    </a:lnR>
                    <a:lnT w="6350">
                      <a:solidFill>
                        <a:srgbClr val="9EBD8A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59436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Review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fine 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gross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motor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behaviors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lead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potential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Hyperactivity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Seizure</a:t>
                      </a:r>
                      <a:r>
                        <a:rPr sz="8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disorder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88B172"/>
                      </a:solidFill>
                      <a:prstDash val="solid"/>
                    </a:lnL>
                    <a:lnT w="6350">
                      <a:solidFill>
                        <a:srgbClr val="9EBD8A"/>
                      </a:solidFill>
                      <a:prstDash val="solid"/>
                    </a:lnT>
                    <a:solidFill>
                      <a:srgbClr val="F2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24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1100" dirty="0">
                        <a:latin typeface="Lucida Sans"/>
                        <a:cs typeface="Lucida Sans"/>
                      </a:endParaRPr>
                    </a:p>
                  </a:txBody>
                  <a:tcPr marL="0" marR="0" marT="36419" marB="0">
                    <a:solidFill>
                      <a:srgbClr val="FDB9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4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Infant</a:t>
                      </a:r>
                      <a:r>
                        <a:rPr sz="800" b="1" i="1" spc="-4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4263" marB="0">
                    <a:lnR w="6350">
                      <a:solidFill>
                        <a:srgbClr val="FDB913"/>
                      </a:solidFill>
                      <a:prstDash val="solid"/>
                    </a:lnR>
                    <a:lnB w="6350">
                      <a:solidFill>
                        <a:srgbClr val="FFC54E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specialized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make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referrals, 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indicated: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Physical,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occupational,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speech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Subspecialty</a:t>
                      </a:r>
                      <a:r>
                        <a:rPr sz="8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childhood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(0–3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School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disability programs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(ages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89280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(free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screenings, available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states)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children who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early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00" spc="1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3"/>
                        </a:rPr>
                        <a:t>www.childfindidea.org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22909" indent="-114935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such 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National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Dissemination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Center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Children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Disabilities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  <a:hlinkClick r:id="rId4"/>
                        </a:rPr>
                        <a:t>www.nichcy.org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).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4263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lnB w="6350">
                      <a:solidFill>
                        <a:srgbClr val="FFC54E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438150" indent="-114300">
                        <a:lnSpc>
                          <a:spcPct val="112700"/>
                        </a:lnSpc>
                        <a:spcBef>
                          <a:spcPts val="26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LPI’s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need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specialized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547370" indent="-114300">
                        <a:lnSpc>
                          <a:spcPct val="112700"/>
                        </a:lnSpc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 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FDB913"/>
                      </a:solidFill>
                      <a:prstDash val="solid"/>
                    </a:lnL>
                    <a:lnB w="6350">
                      <a:solidFill>
                        <a:srgbClr val="FFC54E"/>
                      </a:solidFill>
                      <a:prstDash val="solid"/>
                    </a:lnB>
                    <a:solidFill>
                      <a:srgbClr val="FFF1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i="1" spc="-55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Family</a:t>
                      </a:r>
                      <a:r>
                        <a:rPr sz="800" b="1" i="1" spc="-4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800" b="1" i="1" spc="-30" dirty="0">
                          <a:solidFill>
                            <a:srgbClr val="231F20"/>
                          </a:solidFill>
                          <a:latin typeface="Lucida Sans"/>
                          <a:cs typeface="Lucida Sans"/>
                        </a:rPr>
                        <a:t>Support</a:t>
                      </a:r>
                      <a:endParaRPr sz="800" dirty="0">
                        <a:latin typeface="Lucida Sans"/>
                        <a:cs typeface="Lucida Sans"/>
                      </a:endParaRPr>
                    </a:p>
                  </a:txBody>
                  <a:tcPr marL="0" marR="0" marT="41462" marB="0">
                    <a:lnR w="6350">
                      <a:solidFill>
                        <a:srgbClr val="FDB913"/>
                      </a:solidFill>
                      <a:prstDash val="solid"/>
                    </a:lnR>
                    <a:lnT w="6350">
                      <a:solidFill>
                        <a:srgbClr val="FFC54E"/>
                      </a:solidFill>
                      <a:prstDash val="solid"/>
                    </a:lnT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Assess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adequacy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family’s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system.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family’s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needs: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groups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800" spc="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disabilities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parent-to-parent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groups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other parenting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800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»  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 training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Ask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parents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if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any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concerns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already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addressed.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935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1925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call-back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number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general questions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come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home.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FDB913"/>
                      </a:solidFill>
                      <a:prstDash val="solid"/>
                    </a:lnL>
                    <a:lnR w="6350">
                      <a:solidFill>
                        <a:srgbClr val="FDB913"/>
                      </a:solidFill>
                      <a:prstDash val="solid"/>
                    </a:lnR>
                    <a:lnT w="6350">
                      <a:solidFill>
                        <a:srgbClr val="FFC54E"/>
                      </a:solidFill>
                      <a:prstDash val="solid"/>
                    </a:lnT>
                    <a:solidFill>
                      <a:srgbClr val="FFF6E8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750" indent="-114300">
                        <a:lnSpc>
                          <a:spcPct val="112799"/>
                        </a:lnSpc>
                        <a:spcBef>
                          <a:spcPts val="240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Reinforce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increased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risk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 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specialized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family 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support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needs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indent="-11430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Calibri"/>
                        <a:buChar char="•"/>
                        <a:tabLst>
                          <a:tab pos="162560" algn="l"/>
                        </a:tabLst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Provide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verbal and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how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61925" marR="415290">
                        <a:lnSpc>
                          <a:spcPct val="112799"/>
                        </a:lnSpc>
                      </a:pPr>
                      <a:r>
                        <a:rPr sz="8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find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state and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resources </a:t>
                      </a:r>
                      <a:r>
                        <a:rPr sz="800" spc="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families 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infants 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born </a:t>
                      </a:r>
                      <a:r>
                        <a:rPr sz="800" spc="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prematurely.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6350">
                      <a:solidFill>
                        <a:srgbClr val="FDB913"/>
                      </a:solidFill>
                      <a:prstDash val="solid"/>
                    </a:lnL>
                    <a:lnT w="6350">
                      <a:solidFill>
                        <a:srgbClr val="FFC54E"/>
                      </a:solidFill>
                      <a:prstDash val="solid"/>
                    </a:lnT>
                    <a:solidFill>
                      <a:srgbClr val="F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74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B664-2CE6-4E9A-A087-4301AF5E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95CB2-1845-4555-86E4-0DB45ECB1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7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C23DE-07FC-42E6-9261-5207A94E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104900"/>
            <a:ext cx="61912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501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/>
          <a:lstStyle/>
          <a:p>
            <a:r>
              <a:rPr lang="en-US" b="1" dirty="0"/>
              <a:t>Term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Early Term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21230" y="3542664"/>
            <a:ext cx="6016752" cy="430887"/>
          </a:xfrm>
        </p:spPr>
        <p:txBody>
          <a:bodyPr/>
          <a:lstStyle/>
          <a:p>
            <a:r>
              <a:rPr lang="en-US" b="1" dirty="0"/>
              <a:t>Late Preterm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710576" y="5144313"/>
            <a:ext cx="6016752" cy="430887"/>
          </a:xfrm>
        </p:spPr>
        <p:txBody>
          <a:bodyPr/>
          <a:lstStyle/>
          <a:p>
            <a:r>
              <a:rPr lang="en-US" b="1" dirty="0"/>
              <a:t>“Moderate” Preterm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EECF051-82C8-443A-88D8-91849A9F4A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9657"/>
          <a:stretch>
            <a:fillRect/>
          </a:stretch>
        </p:blipFill>
        <p:spPr>
          <a:xfrm>
            <a:off x="1468580" y="361896"/>
            <a:ext cx="1371600" cy="1371600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029665D-F733-4021-BEF8-994462A109D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2688" r="23580" b="-2688"/>
          <a:stretch/>
        </p:blipFill>
        <p:spPr>
          <a:xfrm>
            <a:off x="2729565" y="1598195"/>
            <a:ext cx="1371600" cy="137160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F8AEB6A-C77A-4198-8AC6-3C71FEFAE6CA}"/>
              </a:ext>
            </a:extLst>
          </p:cNvPr>
          <p:cNvSpPr/>
          <p:nvPr/>
        </p:nvSpPr>
        <p:spPr>
          <a:xfrm>
            <a:off x="5970714" y="567450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http://www.secretsofbabybehavior.com/2013/10/in-news-full-term-pregnancy-is-now.html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88ED3A-1AF8-47FF-8DB9-8DE2C99DB8E7}"/>
              </a:ext>
            </a:extLst>
          </p:cNvPr>
          <p:cNvSpPr/>
          <p:nvPr/>
        </p:nvSpPr>
        <p:spPr>
          <a:xfrm>
            <a:off x="5970714" y="59064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http://www.newkidscenter.com/Babies-Born-at-37-Weeks.html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74C8FCA3-7F03-49B3-9AD9-410178B2A3E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-13889" r="33724" b="13889"/>
          <a:stretch/>
        </p:blipFill>
        <p:spPr>
          <a:xfrm>
            <a:off x="3594772" y="3072308"/>
            <a:ext cx="1371600" cy="1371600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8DC4564-C22F-403E-A8DC-F8760073E630}"/>
              </a:ext>
            </a:extLst>
          </p:cNvPr>
          <p:cNvSpPr/>
          <p:nvPr/>
        </p:nvSpPr>
        <p:spPr>
          <a:xfrm>
            <a:off x="5970714" y="61629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https://www.verywell.com/health-concerns-of-the-late-preterm-infant-2748610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23126D-827D-4381-B206-935C4FC2BF9E}"/>
              </a:ext>
            </a:extLst>
          </p:cNvPr>
          <p:cNvSpPr/>
          <p:nvPr/>
        </p:nvSpPr>
        <p:spPr>
          <a:xfrm>
            <a:off x="5970714" y="638466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http://www.marketwire.com/library/MwGo/2014/11/5/11G025552/Images/2014_Premature_Baby_Photo_Copyright_March_of_Dimes-767396815372.JPG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DD35FE31-6B37-47B0-96D1-70981DECD86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1766" r="26281" b="-1766"/>
          <a:stretch/>
        </p:blipFill>
        <p:spPr>
          <a:xfrm>
            <a:off x="4215384" y="4673925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17782073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milyTree04_16x9.potx" id="{B964823B-9989-4770-AD4F-CD518EC6023C}" vid="{1B7A11DD-A8BF-4C0B-8348-71949B7D9CE2}"/>
    </a:ext>
  </a:extLst>
</a:theme>
</file>

<file path=ppt/theme/theme2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3.xml><?xml version="1.0" encoding="utf-8"?>
<a:theme xmlns:a="http://schemas.openxmlformats.org/drawingml/2006/main" name="Office Theme">
  <a:themeElements>
    <a:clrScheme name="Office Theme 7">
      <a:dk1>
        <a:srgbClr val="82979A"/>
      </a:dk1>
      <a:lt1>
        <a:srgbClr val="FFFFFF"/>
      </a:lt1>
      <a:dk2>
        <a:srgbClr val="FF5BAD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6E8083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82979A"/>
        </a:dk1>
        <a:lt1>
          <a:srgbClr val="FFFFFF"/>
        </a:lt1>
        <a:dk2>
          <a:srgbClr val="FF5BAD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6E8083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A562F9-1426-469A-842D-A8882B635E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tree chart (vertical, green, red, widescreen)</Template>
  <TotalTime>0</TotalTime>
  <Words>15326</Words>
  <Application>Microsoft Office PowerPoint</Application>
  <PresentationFormat>Widescreen</PresentationFormat>
  <Paragraphs>1729</Paragraphs>
  <Slides>77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Arial</vt:lpstr>
      <vt:lpstr>Calibri</vt:lpstr>
      <vt:lpstr>Calibri Light</vt:lpstr>
      <vt:lpstr>Century Gothic</vt:lpstr>
      <vt:lpstr>Gill Sans MT</vt:lpstr>
      <vt:lpstr>Lucida Sans</vt:lpstr>
      <vt:lpstr>Symbol</vt:lpstr>
      <vt:lpstr>Times New Roman</vt:lpstr>
      <vt:lpstr>Wingdings</vt:lpstr>
      <vt:lpstr>Wingdings 3</vt:lpstr>
      <vt:lpstr>Wisp</vt:lpstr>
      <vt:lpstr>World Presentation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Preterm Infants… not quite Term</vt:lpstr>
      <vt:lpstr>PowerPoint Presentation</vt:lpstr>
      <vt:lpstr>PowerPoint Presentation</vt:lpstr>
      <vt:lpstr>PowerPoint Presentation</vt:lpstr>
      <vt:lpstr>Early Term… 370/7 to 386/7 weeks</vt:lpstr>
      <vt:lpstr>Early Term...</vt:lpstr>
      <vt:lpstr>PowerPoint Presentation</vt:lpstr>
      <vt:lpstr>Stillbirth Reduction Efforts and Impact of Early Births… Clinics in Perinatology, 2013.</vt:lpstr>
      <vt:lpstr>ACOG… Recommendations for the Timing of Delivery Committee Opinion, Number 560, April 2013 (Reaffirmed 2017)</vt:lpstr>
      <vt:lpstr>ACOG… Recommendations for the Timing of Delivery Committee Opinion, Number 560, April 2013 (Reaffirmed 2017)</vt:lpstr>
      <vt:lpstr>ACOG… Recommendations for the Timing of Delivery Committee Opinion, Number 560, April 2013 (Reaffirmed 2017)</vt:lpstr>
      <vt:lpstr>ACOG… Recommendations for the Timing of Delivery Committee Opinion, Number 560, April 2013 (Reaffirmed 2017)</vt:lpstr>
      <vt:lpstr>PowerPoint Presentation</vt:lpstr>
      <vt:lpstr>PowerPoint Presentation</vt:lpstr>
      <vt:lpstr>Archaic Terminology</vt:lpstr>
      <vt:lpstr>Late Preterm Infants…</vt:lpstr>
      <vt:lpstr>Late Preterm Infants… Mortality</vt:lpstr>
      <vt:lpstr>Late Preterm…</vt:lpstr>
      <vt:lpstr>Late Preterm… complications</vt:lpstr>
      <vt:lpstr>Late Preterm… complications</vt:lpstr>
      <vt:lpstr>Late Preterm… Temperature instability</vt:lpstr>
      <vt:lpstr>Late Preterm… Temperature instability</vt:lpstr>
      <vt:lpstr>Extremely Preterm… Skin-to-Skin Care</vt:lpstr>
      <vt:lpstr>Late Preterm… Respiratory Distress</vt:lpstr>
      <vt:lpstr>PowerPoint Presentation</vt:lpstr>
      <vt:lpstr>Late Preterm… Respiratory Distress</vt:lpstr>
      <vt:lpstr>PowerPoint Presentation</vt:lpstr>
      <vt:lpstr>Late Preterm… Respiratory Distress</vt:lpstr>
      <vt:lpstr>Late Preterm… Respiratory Distress</vt:lpstr>
      <vt:lpstr>Late Preterm… Respiratory Distress</vt:lpstr>
      <vt:lpstr>Late Preterm… Respiratory Distress</vt:lpstr>
      <vt:lpstr>Late Preterm… Sepsis</vt:lpstr>
      <vt:lpstr>Late Preterm… Hypoglycemia</vt:lpstr>
      <vt:lpstr>Late Preterm… Feeding difficulties</vt:lpstr>
      <vt:lpstr>PowerPoint Presentation</vt:lpstr>
      <vt:lpstr>Late Preterm… Hyperbilirubinemia</vt:lpstr>
      <vt:lpstr>Late Preterm… Long-term outcomes</vt:lpstr>
      <vt:lpstr>PowerPoint Presentation</vt:lpstr>
      <vt:lpstr>PowerPoint Presentation</vt:lpstr>
      <vt:lpstr>PowerPoint Presentation</vt:lpstr>
      <vt:lpstr>Late Preterm… Neurodevelopment</vt:lpstr>
      <vt:lpstr>Late Preterm… Neurodevelopment</vt:lpstr>
      <vt:lpstr>PowerPoint Presentation</vt:lpstr>
      <vt:lpstr>Multidisciplinary Guidelines for the Care of Late Preterm Infants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2017-10-11T13:40:21Z</dcterms:created>
  <dcterms:modified xsi:type="dcterms:W3CDTF">2017-10-17T22:15:34Z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TC040010539991</vt:lpwstr>
  </property>
</Properties>
</file>