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sldIdLst>
    <p:sldId id="264" r:id="rId2"/>
    <p:sldId id="302" r:id="rId3"/>
    <p:sldId id="268" r:id="rId4"/>
    <p:sldId id="265" r:id="rId5"/>
    <p:sldId id="269" r:id="rId6"/>
    <p:sldId id="270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301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263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D3959-E2FB-D749-BF55-C3EB6C51714C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366AF-3A51-B044-9594-E9302EB39C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191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71C27-866E-4791-A8DE-5A0E8164B93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71C27-866E-4791-A8DE-5A0E8164B93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51.7 % felt that the substance using mother was more concerned with themselves</a:t>
            </a:r>
            <a:r>
              <a:rPr lang="en-US" baseline="0" dirty="0" smtClean="0"/>
              <a:t> than their babies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71C27-866E-4791-A8DE-5A0E8164B93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74.3 % felt</a:t>
            </a:r>
            <a:r>
              <a:rPr lang="en-US" baseline="0" dirty="0" smtClean="0"/>
              <a:t> prenatal drug use should be considered child abuse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71C27-866E-4791-A8DE-5A0E8164B93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44.6 % admit that they experience feelings of anger toward</a:t>
            </a:r>
            <a:r>
              <a:rPr lang="en-US" baseline="0" dirty="0" smtClean="0"/>
              <a:t> the  mother when they hear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71C27-866E-4791-A8DE-5A0E8164B93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53.9% feel they are able to maintain feelings</a:t>
            </a:r>
            <a:r>
              <a:rPr lang="en-US" baseline="0" dirty="0" smtClean="0"/>
              <a:t> of empathy, concern and helpfulness for the substance using mothers.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71C27-866E-4791-A8DE-5A0E8164B93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Nearly equally divided when it comes to feelings of anger toward the substance using pregnant woman.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71C27-866E-4791-A8DE-5A0E8164B93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83.3 % feel it is important to foster</a:t>
            </a:r>
            <a:r>
              <a:rPr lang="en-US" baseline="0" dirty="0" smtClean="0"/>
              <a:t> attachment between mother/infant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71C27-866E-4791-A8DE-5A0E8164B93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92.6% would like to see the mothers referred</a:t>
            </a:r>
            <a:r>
              <a:rPr lang="en-US" baseline="0" dirty="0" smtClean="0"/>
              <a:t> to a treatment program.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71C27-866E-4791-A8DE-5A0E8164B93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63.5 %</a:t>
            </a:r>
            <a:r>
              <a:rPr lang="en-US" baseline="0" dirty="0" smtClean="0"/>
              <a:t> find substance using parents more demanding.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71C27-866E-4791-A8DE-5A0E8164B93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97 % report that they do not refuse to be</a:t>
            </a:r>
            <a:r>
              <a:rPr lang="en-US" baseline="0" dirty="0" smtClean="0"/>
              <a:t> the primary nurse for the substance exposed infant.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71C27-866E-4791-A8DE-5A0E8164B93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366AF-3A51-B044-9594-E9302EB39C9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majority 70% do</a:t>
            </a:r>
            <a:r>
              <a:rPr lang="en-US" baseline="0" dirty="0" smtClean="0"/>
              <a:t> not feel that they become judgmental or punitive to the substance using mother.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97.2% say they will be the primary nurse for the infant.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71C27-866E-4791-A8DE-5A0E8164B93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64.1 % voiced</a:t>
            </a:r>
            <a:r>
              <a:rPr lang="en-US" baseline="0" dirty="0" smtClean="0"/>
              <a:t> frustration with the lack of visitation by the parents of the substance exposed newborn.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71C27-866E-4791-A8DE-5A0E8164B93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71C27-866E-4791-A8DE-5A0E8164B93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Only 47.5 %</a:t>
            </a:r>
            <a:r>
              <a:rPr lang="en-US" baseline="0" dirty="0" smtClean="0"/>
              <a:t> of nurses believe there is good communication between the staff and Child protective Services.    Looks like an opportunity for improvement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71C27-866E-4791-A8DE-5A0E8164B93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71C27-866E-4791-A8DE-5A0E8164B93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85.1% consistent</a:t>
            </a:r>
            <a:r>
              <a:rPr lang="en-US" baseline="0" dirty="0" smtClean="0"/>
              <a:t> caregivers.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71C27-866E-4791-A8DE-5A0E8164B93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64.4% feel they have received enough information/training</a:t>
            </a:r>
            <a:r>
              <a:rPr lang="en-US" baseline="0" dirty="0" smtClean="0"/>
              <a:t> to care for substance exposed infants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71C27-866E-4791-A8DE-5A0E8164B93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71C27-866E-4791-A8DE-5A0E8164B93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71C27-866E-4791-A8DE-5A0E8164B93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71C27-866E-4791-A8DE-5A0E8164B93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Literature regarding the impact of substance</a:t>
            </a:r>
            <a:r>
              <a:rPr lang="en-US" baseline="0" dirty="0" smtClean="0"/>
              <a:t> use in pregnancy upon the nurses caring for the mother and infant is limited.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71C27-866E-4791-A8DE-5A0E8164B93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71C27-866E-4791-A8DE-5A0E8164B93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71C27-866E-4791-A8DE-5A0E8164B93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71C27-866E-4791-A8DE-5A0E8164B93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71C27-866E-4791-A8DE-5A0E8164B93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71C27-866E-4791-A8DE-5A0E8164B93B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56.7% of those completing</a:t>
            </a:r>
            <a:r>
              <a:rPr lang="en-US" baseline="0" dirty="0" smtClean="0"/>
              <a:t> the survey had been a nurse for 10 years or greater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71C27-866E-4791-A8DE-5A0E8164B93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Compared to 44% in 2009</a:t>
            </a:r>
          </a:p>
          <a:p>
            <a:endParaRPr lang="en-US" dirty="0" smtClean="0"/>
          </a:p>
          <a:p>
            <a:r>
              <a:rPr lang="en-US" dirty="0" smtClean="0"/>
              <a:t>Majority of participants</a:t>
            </a:r>
            <a:r>
              <a:rPr lang="en-US" baseline="0" dirty="0" smtClean="0"/>
              <a:t> reported working in an Obstetrics or Mother baby unit.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Most reported that the patient to nurse ratio for substance exposed babies was 3:1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71C27-866E-4791-A8DE-5A0E8164B93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67%</a:t>
            </a:r>
            <a:r>
              <a:rPr lang="en-US" baseline="0" dirty="0" smtClean="0"/>
              <a:t> say they find it a challenge to care for substance exposed neonates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71C27-866E-4791-A8DE-5A0E8164B93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53.5</a:t>
            </a:r>
            <a:r>
              <a:rPr lang="en-US" baseline="0" dirty="0" smtClean="0"/>
              <a:t> % feel that this places an unfair burden on society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71C27-866E-4791-A8DE-5A0E8164B93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Nearly 82% disagree</a:t>
            </a:r>
            <a:r>
              <a:rPr lang="en-US" baseline="0" dirty="0" smtClean="0"/>
              <a:t> that their attitude toward substance exposure impacts the care provided to the infant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71C27-866E-4791-A8DE-5A0E8164B93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90% agree or strongly agree that substance exposed infants</a:t>
            </a:r>
            <a:r>
              <a:rPr lang="en-US" baseline="0" dirty="0" smtClean="0"/>
              <a:t> are more demanding than other infants.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71C27-866E-4791-A8DE-5A0E8164B93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570413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 userDrawn="1"/>
        </p:nvSpPr>
        <p:spPr>
          <a:xfrm flipH="1" flipV="1">
            <a:off x="0" y="0"/>
            <a:ext cx="9144000" cy="5704132"/>
          </a:xfrm>
          <a:prstGeom prst="rtTriangle">
            <a:avLst/>
          </a:prstGeom>
          <a:gradFill flip="none" rotWithShape="1">
            <a:gsLst>
              <a:gs pos="61000">
                <a:schemeClr val="tx2">
                  <a:lumMod val="50000"/>
                  <a:alpha val="20000"/>
                </a:schemeClr>
              </a:gs>
              <a:gs pos="100000">
                <a:srgbClr val="FFFFFF">
                  <a:alpha val="20000"/>
                </a:srgbClr>
              </a:gs>
            </a:gsLst>
            <a:lin ang="822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9389" y="1841556"/>
            <a:ext cx="8191439" cy="1066389"/>
          </a:xfrm>
        </p:spPr>
        <p:txBody>
          <a:bodyPr anchor="b"/>
          <a:lstStyle>
            <a:lvl1pPr algn="l">
              <a:lnSpc>
                <a:spcPct val="90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9389" y="2987643"/>
            <a:ext cx="8191439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815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A1C99E-4079-42F8-96AF-7AC9194B4DC1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AAD01E-DCBC-45D4-9D5F-63C556784C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652" y="272166"/>
            <a:ext cx="8235147" cy="1100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5054"/>
            <a:ext cx="8229600" cy="38443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615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023420"/>
            <a:ext cx="7772400" cy="1362075"/>
          </a:xfrm>
        </p:spPr>
        <p:txBody>
          <a:bodyPr anchor="t">
            <a:normAutofit/>
          </a:bodyPr>
          <a:lstStyle>
            <a:lvl1pPr algn="l">
              <a:defRPr sz="4400" b="1" cap="none" baseline="0"/>
            </a:lvl1pPr>
          </a:lstStyle>
          <a:p>
            <a:r>
              <a:rPr lang="en-US" dirty="0" smtClean="0"/>
              <a:t>Insert your focus area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1701035"/>
            <a:ext cx="7772400" cy="1277025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ln>
                  <a:noFill/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This is a template for a section heading</a:t>
            </a:r>
          </a:p>
        </p:txBody>
      </p:sp>
    </p:spTree>
    <p:extLst>
      <p:ext uri="{BB962C8B-B14F-4D97-AF65-F5344CB8AC3E}">
        <p14:creationId xmlns:p14="http://schemas.microsoft.com/office/powerpoint/2010/main" val="2372772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35054"/>
            <a:ext cx="4038600" cy="439110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054"/>
            <a:ext cx="4038600" cy="439110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718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533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25402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41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or Statist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9144000" cy="570413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Triangle 14"/>
          <p:cNvSpPr/>
          <p:nvPr userDrawn="1"/>
        </p:nvSpPr>
        <p:spPr>
          <a:xfrm flipH="1" flipV="1">
            <a:off x="0" y="0"/>
            <a:ext cx="9144000" cy="5704132"/>
          </a:xfrm>
          <a:prstGeom prst="rtTriangle">
            <a:avLst/>
          </a:prstGeom>
          <a:gradFill flip="none" rotWithShape="1">
            <a:gsLst>
              <a:gs pos="61000">
                <a:schemeClr val="tx2">
                  <a:lumMod val="50000"/>
                  <a:alpha val="20000"/>
                </a:schemeClr>
              </a:gs>
              <a:gs pos="100000">
                <a:srgbClr val="FFFFFF">
                  <a:alpha val="20000"/>
                </a:srgbClr>
              </a:gs>
            </a:gsLst>
            <a:lin ang="822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5020" y="567011"/>
            <a:ext cx="7847029" cy="3662892"/>
          </a:xfrm>
        </p:spPr>
        <p:txBody>
          <a:bodyPr anchor="b">
            <a:normAutofit/>
          </a:bodyPr>
          <a:lstStyle>
            <a:lvl1pPr marL="0" indent="0">
              <a:buNone/>
              <a:defRPr sz="4400" b="1" baseline="0">
                <a:solidFill>
                  <a:schemeClr val="bg1"/>
                </a:solidFill>
                <a:latin typeface="Myriad Pro"/>
                <a:cs typeface="Myriad Pro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Use a slide like this to draw emphasis to a statistic, quote, or other bit of succinct and powerful text.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635020" y="4365986"/>
            <a:ext cx="7847029" cy="1326141"/>
          </a:xfrm>
        </p:spPr>
        <p:txBody>
          <a:bodyPr>
            <a:noAutofit/>
          </a:bodyPr>
          <a:lstStyle>
            <a:lvl1pPr marL="0" indent="0" algn="r">
              <a:buNone/>
              <a:defRPr sz="2400" i="1">
                <a:solidFill>
                  <a:schemeClr val="accent1"/>
                </a:solidFill>
              </a:defRPr>
            </a:lvl1pPr>
            <a:lvl2pPr marL="457200" indent="0" algn="r">
              <a:buNone/>
              <a:defRPr sz="2400" i="1"/>
            </a:lvl2pPr>
            <a:lvl3pPr marL="914400" indent="0" algn="r">
              <a:buNone/>
              <a:defRPr sz="2400" i="1"/>
            </a:lvl3pPr>
            <a:lvl4pPr marL="1371600" indent="0" algn="r">
              <a:buNone/>
              <a:defRPr sz="2400" i="1"/>
            </a:lvl4pPr>
            <a:lvl5pPr marL="1828800" indent="0" algn="r">
              <a:buNone/>
              <a:defRPr sz="2400" i="1"/>
            </a:lvl5pPr>
          </a:lstStyle>
          <a:p>
            <a:pPr lvl="0"/>
            <a:r>
              <a:rPr lang="en-US" dirty="0" smtClean="0"/>
              <a:t>- Credit your source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232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57268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27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3585" y="306186"/>
            <a:ext cx="8198558" cy="1043301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3600"/>
            </a:lvl1pPr>
          </a:lstStyle>
          <a:p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3585" y="1950518"/>
            <a:ext cx="8198558" cy="1598972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208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1"/>
            <a:ext cx="9144000" cy="162165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1652" y="204124"/>
            <a:ext cx="8235147" cy="11793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Title of the slide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162"/>
            <a:ext cx="8229600" cy="36742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136856" y="6404943"/>
            <a:ext cx="3685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dirty="0" smtClean="0">
                <a:solidFill>
                  <a:schemeClr val="accent1"/>
                </a:solidFill>
                <a:latin typeface="Myriad Pro"/>
                <a:cs typeface="Myriad Pro"/>
              </a:rPr>
              <a:t>Working together for</a:t>
            </a:r>
            <a:r>
              <a:rPr lang="en-US" sz="1200" b="0" i="0" baseline="0" dirty="0" smtClean="0">
                <a:solidFill>
                  <a:schemeClr val="accent1"/>
                </a:solidFill>
                <a:latin typeface="Myriad Pro"/>
                <a:cs typeface="Myriad Pro"/>
              </a:rPr>
              <a:t> </a:t>
            </a:r>
            <a:r>
              <a:rPr lang="en-US" sz="1200" b="1" i="0" dirty="0" smtClean="0">
                <a:solidFill>
                  <a:schemeClr val="tx2"/>
                </a:solidFill>
                <a:latin typeface="Myriad Pro"/>
                <a:cs typeface="Myriad Pro"/>
              </a:rPr>
              <a:t>healthier mothers and babies</a:t>
            </a:r>
            <a:endParaRPr lang="en-US" sz="1200" b="1" i="0" dirty="0">
              <a:solidFill>
                <a:schemeClr val="tx2"/>
              </a:solidFill>
              <a:latin typeface="Myriad Pro"/>
              <a:cs typeface="Myriad Pro"/>
            </a:endParaRPr>
          </a:p>
        </p:txBody>
      </p:sp>
      <p:pic>
        <p:nvPicPr>
          <p:cNvPr id="29" name="Picture 28" descr="WV Perinatal logo.jpg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4" t="5257" r="4981" b="14091"/>
          <a:stretch/>
        </p:blipFill>
        <p:spPr>
          <a:xfrm>
            <a:off x="417632" y="5886747"/>
            <a:ext cx="1260636" cy="781575"/>
          </a:xfrm>
          <a:prstGeom prst="rect">
            <a:avLst/>
          </a:prstGeom>
        </p:spPr>
      </p:pic>
      <p:cxnSp>
        <p:nvCxnSpPr>
          <p:cNvPr id="37" name="Straight Connector 36"/>
          <p:cNvCxnSpPr/>
          <p:nvPr/>
        </p:nvCxnSpPr>
        <p:spPr>
          <a:xfrm>
            <a:off x="1678268" y="6382264"/>
            <a:ext cx="7008532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1054586" y="1530930"/>
            <a:ext cx="8100753" cy="21546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335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9" r:id="rId7"/>
    <p:sldLayoutId id="2147483657" r:id="rId8"/>
    <p:sldLayoutId id="2147483658" r:id="rId9"/>
    <p:sldLayoutId id="2147483660" r:id="rId10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i="0" kern="1200">
          <a:solidFill>
            <a:srgbClr val="FFFFFF"/>
          </a:solidFill>
          <a:latin typeface="Myriad Pro"/>
          <a:ea typeface="+mj-ea"/>
          <a:cs typeface="Myriad Pro"/>
        </a:defRPr>
      </a:lvl1pPr>
    </p:titleStyle>
    <p:bodyStyle>
      <a:lvl1pPr marL="342900" indent="-342900" algn="l" defTabSz="457200" rtl="0" eaLnBrk="1" latinLnBrk="0" hangingPunct="1">
        <a:lnSpc>
          <a:spcPct val="90000"/>
        </a:lnSpc>
        <a:spcBef>
          <a:spcPts val="1968"/>
        </a:spcBef>
        <a:buClr>
          <a:schemeClr val="accent1"/>
        </a:buClr>
        <a:buSzPct val="80000"/>
        <a:buFontTx/>
        <a:buBlip>
          <a:blip r:embed="rId13"/>
        </a:buBlip>
        <a:defRPr sz="3200" kern="1200">
          <a:solidFill>
            <a:schemeClr val="tx1"/>
          </a:solidFill>
          <a:latin typeface="Myriad Pro"/>
          <a:ea typeface="+mn-ea"/>
          <a:cs typeface="Myriad Pro"/>
        </a:defRPr>
      </a:lvl1pPr>
      <a:lvl2pPr marL="742950" indent="-285750" algn="l" defTabSz="457200" rtl="0" eaLnBrk="1" latinLnBrk="0" hangingPunct="1">
        <a:lnSpc>
          <a:spcPct val="90000"/>
        </a:lnSpc>
        <a:spcBef>
          <a:spcPts val="1968"/>
        </a:spcBef>
        <a:buClr>
          <a:schemeClr val="accent1"/>
        </a:buClr>
        <a:buFont typeface="Arial"/>
        <a:buChar char="–"/>
        <a:defRPr sz="2800" kern="1200">
          <a:solidFill>
            <a:schemeClr val="tx1"/>
          </a:solidFill>
          <a:latin typeface="Myriad Pro"/>
          <a:ea typeface="+mn-ea"/>
          <a:cs typeface="Myriad Pro"/>
        </a:defRPr>
      </a:lvl2pPr>
      <a:lvl3pPr marL="1143000" indent="-228600" algn="l" defTabSz="457200" rtl="0" eaLnBrk="1" latinLnBrk="0" hangingPunct="1">
        <a:lnSpc>
          <a:spcPct val="90000"/>
        </a:lnSpc>
        <a:spcBef>
          <a:spcPts val="1968"/>
        </a:spcBef>
        <a:buClr>
          <a:schemeClr val="accent1"/>
        </a:buClr>
        <a:buFont typeface="Arial"/>
        <a:buChar char="•"/>
        <a:defRPr sz="2400" kern="1200">
          <a:solidFill>
            <a:schemeClr val="tx1"/>
          </a:solidFill>
          <a:latin typeface="Myriad Pro"/>
          <a:ea typeface="+mn-ea"/>
          <a:cs typeface="Myriad Pro"/>
        </a:defRPr>
      </a:lvl3pPr>
      <a:lvl4pPr marL="1600200" indent="-228600" algn="l" defTabSz="457200" rtl="0" eaLnBrk="1" latinLnBrk="0" hangingPunct="1">
        <a:lnSpc>
          <a:spcPct val="90000"/>
        </a:lnSpc>
        <a:spcBef>
          <a:spcPts val="1968"/>
        </a:spcBef>
        <a:buClr>
          <a:schemeClr val="accent1"/>
        </a:buClr>
        <a:buFont typeface="Arial"/>
        <a:buChar char="–"/>
        <a:defRPr sz="2000" kern="1200">
          <a:solidFill>
            <a:schemeClr val="tx1"/>
          </a:solidFill>
          <a:latin typeface="Myriad Pro"/>
          <a:ea typeface="+mn-ea"/>
          <a:cs typeface="Myriad Pro"/>
        </a:defRPr>
      </a:lvl4pPr>
      <a:lvl5pPr marL="2057400" indent="-228600" algn="l" defTabSz="457200" rtl="0" eaLnBrk="1" latinLnBrk="0" hangingPunct="1">
        <a:lnSpc>
          <a:spcPct val="90000"/>
        </a:lnSpc>
        <a:spcBef>
          <a:spcPts val="1968"/>
        </a:spcBef>
        <a:buClr>
          <a:schemeClr val="accent1"/>
        </a:buClr>
        <a:buFont typeface="Arial"/>
        <a:buChar char="»"/>
        <a:defRPr sz="2000" kern="1200">
          <a:solidFill>
            <a:schemeClr val="tx1"/>
          </a:solidFill>
          <a:latin typeface="Myriad Pro"/>
          <a:ea typeface="+mn-ea"/>
          <a:cs typeface="Myriad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vperinatal.org" TargetMode="Externa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Caring for Substance Exposed Infants 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Perspectives of West Virginia  Nurses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to the 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400" dirty="0" smtClean="0"/>
              <a:t>I find it a challenge to deal with the substance using mother/parent of a neonate</a:t>
            </a:r>
          </a:p>
          <a:p>
            <a:r>
              <a:rPr lang="en-US" sz="1400" dirty="0" smtClean="0"/>
              <a:t>Women who abuse substance during pregnancy are more concerned with themselves than with their babies</a:t>
            </a:r>
          </a:p>
          <a:p>
            <a:r>
              <a:rPr lang="en-US" sz="1400" dirty="0" smtClean="0"/>
              <a:t>Prenatal drug use should be considered a form of child abuse</a:t>
            </a:r>
          </a:p>
          <a:p>
            <a:r>
              <a:rPr lang="en-US" sz="1400" dirty="0" smtClean="0"/>
              <a:t>I feel angry with the mother when I hear about the effect of drug abuse on infants</a:t>
            </a:r>
          </a:p>
          <a:p>
            <a:r>
              <a:rPr lang="en-US" sz="1400" dirty="0" smtClean="0"/>
              <a:t>I find it difficult to maintain feelings of empathy, concern or helpfulness for mothers who are substance abusers</a:t>
            </a:r>
          </a:p>
          <a:p>
            <a:r>
              <a:rPr lang="en-US" sz="1400" dirty="0" smtClean="0"/>
              <a:t>I typically feel angry in reaction to a woman who uses drugs during pregnancy</a:t>
            </a:r>
          </a:p>
          <a:p>
            <a:r>
              <a:rPr lang="en-US" sz="1400" dirty="0" smtClean="0"/>
              <a:t>I feel it is important to foster mother/infant attachment during the infant’s stay in the hospital</a:t>
            </a:r>
          </a:p>
          <a:p>
            <a:r>
              <a:rPr lang="en-US" sz="1400" dirty="0" smtClean="0"/>
              <a:t>Women who abuse substances while pregnant should be referred to a treatment program</a:t>
            </a:r>
          </a:p>
          <a:p>
            <a:r>
              <a:rPr lang="en-US" sz="1400" dirty="0" smtClean="0"/>
              <a:t>Substance using parents are more demanding than other parents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Women who abuse substances during pregnancy are more concerned with themselves than with their babies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990600" y="5257800"/>
            <a:ext cx="7391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Counts/frequency:</a:t>
            </a:r>
            <a:r>
              <a:rPr lang="en-US" dirty="0" smtClean="0"/>
              <a:t> </a:t>
            </a:r>
            <a:r>
              <a:rPr lang="en-US" dirty="0"/>
              <a:t>Strongly Disagree</a:t>
            </a:r>
            <a:r>
              <a:rPr lang="en-US" dirty="0" smtClean="0"/>
              <a:t> (3, 0.7%), </a:t>
            </a:r>
            <a:r>
              <a:rPr lang="en-US" dirty="0"/>
              <a:t>Disagree</a:t>
            </a:r>
            <a:r>
              <a:rPr lang="en-US" dirty="0" smtClean="0"/>
              <a:t> (56, 13.6%), </a:t>
            </a:r>
            <a:r>
              <a:rPr lang="en-US" dirty="0"/>
              <a:t>Neither Disagree or Agree</a:t>
            </a:r>
            <a:r>
              <a:rPr lang="en-US" dirty="0" smtClean="0"/>
              <a:t> (133, 32.3%), </a:t>
            </a:r>
            <a:r>
              <a:rPr lang="en-US" dirty="0"/>
              <a:t>Agree</a:t>
            </a:r>
            <a:r>
              <a:rPr lang="en-US" dirty="0" smtClean="0"/>
              <a:t> (151, 36.7%), </a:t>
            </a:r>
            <a:r>
              <a:rPr lang="en-US" dirty="0"/>
              <a:t>Strongly Agree</a:t>
            </a:r>
            <a:r>
              <a:rPr lang="en-US" dirty="0" smtClean="0"/>
              <a:t> (62, 15%), </a:t>
            </a:r>
            <a:r>
              <a:rPr lang="en-US" dirty="0"/>
              <a:t>Prefer Not to Answer</a:t>
            </a:r>
            <a:r>
              <a:rPr lang="en-US" dirty="0" smtClean="0"/>
              <a:t> (7, 1.7%)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95350" y="1976387"/>
            <a:ext cx="6115250" cy="30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362200"/>
            <a:ext cx="29718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Prenatal drug use should be considered a form of child abuse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 rot="10800000" flipV="1">
            <a:off x="1143000" y="5350132"/>
            <a:ext cx="7162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Counts/frequency:</a:t>
            </a:r>
            <a:r>
              <a:rPr lang="en-US" dirty="0" smtClean="0"/>
              <a:t> </a:t>
            </a:r>
            <a:r>
              <a:rPr lang="en-US" dirty="0"/>
              <a:t>Strongly Disagree</a:t>
            </a:r>
            <a:r>
              <a:rPr lang="en-US" dirty="0" smtClean="0"/>
              <a:t> (8, 1.9%), </a:t>
            </a:r>
            <a:r>
              <a:rPr lang="en-US" dirty="0"/>
              <a:t>Disagree</a:t>
            </a:r>
            <a:r>
              <a:rPr lang="en-US" dirty="0" smtClean="0"/>
              <a:t> (21, 5.1%), </a:t>
            </a:r>
            <a:r>
              <a:rPr lang="en-US" dirty="0"/>
              <a:t>Neither Disagree or Agree</a:t>
            </a:r>
            <a:r>
              <a:rPr lang="en-US" dirty="0" smtClean="0"/>
              <a:t> (74, 18.0%), </a:t>
            </a:r>
            <a:r>
              <a:rPr lang="en-US" dirty="0"/>
              <a:t>Agree</a:t>
            </a:r>
            <a:r>
              <a:rPr lang="en-US" dirty="0" smtClean="0"/>
              <a:t> (177, 42.8%), </a:t>
            </a:r>
            <a:r>
              <a:rPr lang="en-US" dirty="0"/>
              <a:t>Strongly Agree</a:t>
            </a:r>
            <a:r>
              <a:rPr lang="en-US" dirty="0" smtClean="0"/>
              <a:t> (129, 31.3%), </a:t>
            </a:r>
            <a:r>
              <a:rPr lang="en-US" dirty="0"/>
              <a:t>Prefer Not to Answer</a:t>
            </a:r>
            <a:r>
              <a:rPr lang="en-US" dirty="0" smtClean="0"/>
              <a:t> (3, 0.7%) 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218" y="2200275"/>
            <a:ext cx="584835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1652" y="2200275"/>
            <a:ext cx="280987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I feel angry with the mother when I hear about the effects of drug abuse on infants</a:t>
            </a:r>
            <a:endParaRPr lang="en-US" sz="2800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905000"/>
            <a:ext cx="5715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5105400" y="3200400"/>
            <a:ext cx="3581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Counts/frequency:</a:t>
            </a:r>
            <a:r>
              <a:rPr lang="en-US" dirty="0" smtClean="0"/>
              <a:t> </a:t>
            </a:r>
            <a:r>
              <a:rPr lang="en-US" dirty="0"/>
              <a:t>Strongly Disagree</a:t>
            </a:r>
            <a:r>
              <a:rPr lang="en-US" dirty="0" smtClean="0"/>
              <a:t> (11, 2.7%), </a:t>
            </a:r>
            <a:r>
              <a:rPr lang="en-US" dirty="0"/>
              <a:t>Disagree</a:t>
            </a:r>
            <a:r>
              <a:rPr lang="en-US" dirty="0" smtClean="0"/>
              <a:t> (69, 16.8%), </a:t>
            </a:r>
            <a:r>
              <a:rPr lang="en-US" dirty="0"/>
              <a:t>Neither Disagree or Agree</a:t>
            </a:r>
            <a:r>
              <a:rPr lang="en-US" dirty="0" smtClean="0"/>
              <a:t> (145, 35.4%), </a:t>
            </a:r>
            <a:r>
              <a:rPr lang="en-US" dirty="0"/>
              <a:t>Agree</a:t>
            </a:r>
            <a:r>
              <a:rPr lang="en-US" dirty="0" smtClean="0"/>
              <a:t> (135, 32.9%), </a:t>
            </a:r>
            <a:r>
              <a:rPr lang="en-US" dirty="0"/>
              <a:t>Strongly Agree</a:t>
            </a:r>
            <a:r>
              <a:rPr lang="en-US" dirty="0" smtClean="0"/>
              <a:t> (48, 11.7%), </a:t>
            </a:r>
            <a:r>
              <a:rPr lang="en-US" dirty="0"/>
              <a:t>Prefer Not to Answer</a:t>
            </a:r>
            <a:r>
              <a:rPr lang="en-US" dirty="0" smtClean="0"/>
              <a:t> (2, 0.5%)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47796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I find it difficult to maintain feelings of empathy, concern or helpfulness for mothers who are substance abusers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752600"/>
            <a:ext cx="7315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1669983" y="5410200"/>
            <a:ext cx="6248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Counts/frequency:</a:t>
            </a:r>
            <a:r>
              <a:rPr lang="en-US" dirty="0" smtClean="0"/>
              <a:t> Strongly Disagree (45, 11.2%), Disagree (172, 42.7%), Neither Disagree or Agree (95, 23.6%), Agree (73, 18.1%), Strongly Agree (17, 4.2%), Prefer Not to Answer (1, 0.2%) 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514600"/>
            <a:ext cx="280987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smtClean="0"/>
              <a:t>I typically feel angry in reaction to a woman who uses drugs during pregnancy</a:t>
            </a:r>
            <a:endParaRPr lang="en-US" sz="32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1933575"/>
            <a:ext cx="6400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838200" y="5332396"/>
            <a:ext cx="7772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Counts/frequency:</a:t>
            </a:r>
            <a:r>
              <a:rPr lang="en-US" dirty="0" smtClean="0"/>
              <a:t> Strongly Disagree (27, 6.7%), Disagree (110, 27.3%), Neither Disagree or Agree (119, 29.5%), Agree (122, 30.3%), Strongly Agree (24, 6.0%), Prefer Not to Answer (1, 0.2%) 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209800"/>
            <a:ext cx="280987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6621" y="0"/>
            <a:ext cx="8382000" cy="1488707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I feel it is important to foster mother/infant attachment during the infant’s stay in the hospital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74838" y="1801729"/>
            <a:ext cx="7269162" cy="3634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936859" y="5148362"/>
            <a:ext cx="7848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Counts/frequency:</a:t>
            </a:r>
            <a:r>
              <a:rPr lang="en-US" dirty="0" smtClean="0"/>
              <a:t> Strongly Disagree (2, 0.5%), Disagree (13, 3.2%), Neither Disagree or Agree (45, 11.2%), Agree (215, 53.6%), Strongly Agree (119, 29.7%), Prefer Not to Answer (7, 1.7%) 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820" y="2242686"/>
            <a:ext cx="2604035" cy="270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652" y="423512"/>
            <a:ext cx="8235147" cy="1100001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Women who abuse substances while pregnant should be referred to a treatment program</a:t>
            </a:r>
            <a:endParaRPr lang="en-US" sz="32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1857375"/>
            <a:ext cx="65532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62000" y="5133975"/>
            <a:ext cx="7543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Counts/frequency:</a:t>
            </a:r>
            <a:r>
              <a:rPr lang="en-US" dirty="0" smtClean="0"/>
              <a:t> Strongly Disagree (4, 1.0%), Disagree (4, 1.0%), Neither Disagree or Agree (4, 1.0%), Agree (133, 33.0%), Strongly Agree (240, 59.6%), Prefer Not to Answer (18, 4.5%) 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209800"/>
            <a:ext cx="280987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Substance using parents are more demanding than other parents</a:t>
            </a:r>
            <a:endParaRPr lang="en-US" sz="36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799" y="1998445"/>
            <a:ext cx="647700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62000" y="5236945"/>
            <a:ext cx="7620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Counts/frequency:</a:t>
            </a:r>
            <a:r>
              <a:rPr lang="en-US" dirty="0" smtClean="0"/>
              <a:t> Strongly Disagree (5, 1.3%), Disagree (32, 8.0%), Neither Disagree or Agree (105, 26.3%), Agree (152, 38.0%), Strongly Agree (102, 25.5%), Prefer Not to Answer (4, 1.0%) 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828800"/>
            <a:ext cx="280987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Tensions within the Work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refuse to be the primary nurse for the substance exposed infant</a:t>
            </a:r>
          </a:p>
          <a:p>
            <a:r>
              <a:rPr lang="en-US" dirty="0" smtClean="0"/>
              <a:t>I become judgmental or punitive to the substance using mother</a:t>
            </a:r>
          </a:p>
          <a:p>
            <a:r>
              <a:rPr lang="en-US" dirty="0" smtClean="0"/>
              <a:t>I feel frustrated when parents of substance exposed newborns don’t visit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findings of recent survey of WV Nurses regarding Substance Exposed Neonates. </a:t>
            </a:r>
          </a:p>
          <a:p>
            <a:r>
              <a:rPr lang="en-US" dirty="0" smtClean="0"/>
              <a:t>Explore perceived needs of WV Perinatal Nurses with regard to Substance Exposed Neonates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n-US" b="0" dirty="0" smtClean="0">
                <a:solidFill>
                  <a:schemeClr val="bg1"/>
                </a:solidFill>
                <a:ea typeface="+mn-ea"/>
              </a:rPr>
              <a:t>I become judgmental or punitive to the substance using mother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22922" y="5791200"/>
            <a:ext cx="69638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Counts/frequency:</a:t>
            </a:r>
            <a:r>
              <a:rPr lang="en-US" sz="1400" dirty="0" smtClean="0"/>
              <a:t> Strongly Disagree (104, 25.8%), Disagree (178, 44.2%), Neither Disagree or Agree (85, 21.1%), Agree (31, 7.7%), Strongly Agree (4, 1.0%), Prefer Not to Answer (1, 0.2%) </a:t>
            </a:r>
            <a:endParaRPr lang="en-US" sz="1400" dirty="0"/>
          </a:p>
        </p:txBody>
      </p:sp>
      <p:sp>
        <p:nvSpPr>
          <p:cNvPr id="17" name="Text Placeholder 6"/>
          <p:cNvSpPr txBox="1">
            <a:spLocks/>
          </p:cNvSpPr>
          <p:nvPr/>
        </p:nvSpPr>
        <p:spPr>
          <a:xfrm>
            <a:off x="0" y="1855788"/>
            <a:ext cx="4040188" cy="638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90000"/>
              </a:lnSpc>
              <a:spcBef>
                <a:spcPts val="1968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Blip>
                <a:blip r:embed="rId3"/>
              </a:buBlip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yriad Pro"/>
              <a:ea typeface="+mn-ea"/>
              <a:cs typeface="Myriad Pro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571302" y="2034015"/>
            <a:ext cx="6115497" cy="305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4495" y="2034015"/>
            <a:ext cx="280987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I feel frustrated when parents of substance exposed newborns don't visit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1714500" y="5486400"/>
            <a:ext cx="6705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Counts/frequency:</a:t>
            </a:r>
            <a:r>
              <a:rPr lang="en-US" dirty="0" smtClean="0"/>
              <a:t> Strongly Disagree (17, 4.2%), Disagree (35, 8.7%), Neither Disagree or Agree (90, 22.3%), Agree (178, 44.2%), Strongly Agree (80, 19.9%), Prefer Not to Answer (3, 0.7%) 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010952" y="2082152"/>
            <a:ext cx="5675848" cy="283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495" y="2034015"/>
            <a:ext cx="280987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Nurses’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There is good communication between our staff and the child protective services personnel regarding the plan for substance exposed infants</a:t>
            </a:r>
          </a:p>
          <a:p>
            <a:r>
              <a:rPr lang="en-US" dirty="0" smtClean="0"/>
              <a:t>I feel there are enough trained staff to care for substance exposed newborns when the need arises</a:t>
            </a:r>
          </a:p>
          <a:p>
            <a:r>
              <a:rPr lang="en-US" dirty="0" smtClean="0"/>
              <a:t>I feel it would be of benefit for the substance exposed neonate to have consistent caregivers</a:t>
            </a:r>
          </a:p>
          <a:p>
            <a:r>
              <a:rPr lang="en-US" dirty="0" smtClean="0"/>
              <a:t>I feel that I have not had sufficient information/training to care competently for substance-exposed infants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256" y="500199"/>
            <a:ext cx="8970744" cy="1100001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There is a good communication between our staff and the child protective services personnel regarding the plan for substance exposed infants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1676400" y="5351646"/>
            <a:ext cx="71948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Counts/frequency:</a:t>
            </a:r>
            <a:r>
              <a:rPr lang="en-US" dirty="0" smtClean="0"/>
              <a:t> </a:t>
            </a:r>
            <a:r>
              <a:rPr lang="en-US" dirty="0"/>
              <a:t>Strongly Disagree</a:t>
            </a:r>
            <a:r>
              <a:rPr lang="en-US" dirty="0" smtClean="0"/>
              <a:t> (36, 8.8%), </a:t>
            </a:r>
            <a:r>
              <a:rPr lang="en-US" dirty="0"/>
              <a:t>Disagree</a:t>
            </a:r>
            <a:r>
              <a:rPr lang="en-US" dirty="0" smtClean="0"/>
              <a:t> (93, 22.6%), </a:t>
            </a:r>
            <a:r>
              <a:rPr lang="en-US" dirty="0"/>
              <a:t>Neither Disagree or Agree</a:t>
            </a:r>
            <a:r>
              <a:rPr lang="en-US" dirty="0" smtClean="0"/>
              <a:t> (81, 19.7%), </a:t>
            </a:r>
            <a:r>
              <a:rPr lang="en-US" dirty="0"/>
              <a:t>Agree</a:t>
            </a:r>
            <a:r>
              <a:rPr lang="en-US" dirty="0" smtClean="0"/>
              <a:t> (163, 39.7%), </a:t>
            </a:r>
            <a:r>
              <a:rPr lang="en-US" dirty="0"/>
              <a:t>Strongly Agree</a:t>
            </a:r>
            <a:r>
              <a:rPr lang="en-US" dirty="0" smtClean="0"/>
              <a:t> (32, 7.8%), </a:t>
            </a:r>
            <a:r>
              <a:rPr lang="en-US" dirty="0"/>
              <a:t>Prefer Not to Answer</a:t>
            </a:r>
            <a:r>
              <a:rPr lang="en-US" dirty="0" smtClean="0"/>
              <a:t> (6, 1.5%) 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34642" y="2111944"/>
            <a:ext cx="6036642" cy="3018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981200"/>
            <a:ext cx="280987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I feel there are enough trained staff to care for substance exposed newborns when the need arises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9571" y="2095500"/>
            <a:ext cx="6262838" cy="3131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914399" y="5226919"/>
            <a:ext cx="7772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Counts/frequency:</a:t>
            </a:r>
            <a:r>
              <a:rPr lang="en-US" dirty="0" smtClean="0"/>
              <a:t> Strongly Disagree (19, 4.7%), Disagree (95, 23.6%), Neither Disagree or Agree (65, 16.1%), Agree (182, 45.2%), Strongly Agree (38, 9.4%), Prefer Not to Answer (4, 1.0%) </a:t>
            </a:r>
            <a:endParaRPr 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1652" y="1905000"/>
            <a:ext cx="280987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756" y="449666"/>
            <a:ext cx="8816741" cy="1100001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I feel it would be of benefit for the substance exposed neonate to have consistent caregivers</a:t>
            </a: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361" y="2162175"/>
            <a:ext cx="6186438" cy="309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430955" y="5255394"/>
            <a:ext cx="72558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Counts/frequency:</a:t>
            </a:r>
            <a:r>
              <a:rPr lang="en-US" dirty="0" smtClean="0"/>
              <a:t> Strongly Disagree (3, 0.7%), Disagree (12, 3.0%), Neither Disagree or Agree (43, 10.7%), Agree (235, 58.3%), Strongly Agree (107, 26.6%), Prefer Not to Answer (3, 0.7%) </a:t>
            </a:r>
            <a:endParaRPr lang="en-US" dirty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9113" y="2331219"/>
            <a:ext cx="280987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652" y="420791"/>
            <a:ext cx="8235147" cy="1100001"/>
          </a:xfrm>
        </p:spPr>
        <p:txBody>
          <a:bodyPr>
            <a:noAutofit/>
          </a:bodyPr>
          <a:lstStyle/>
          <a:p>
            <a:r>
              <a:rPr lang="en-US" sz="3200" dirty="0" smtClean="0"/>
              <a:t>I feel that I have not had sufficient information/training to care competently for substance-exposed infants</a:t>
            </a:r>
            <a:endParaRPr lang="en-US" sz="3200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92944" y="1905000"/>
            <a:ext cx="6027018" cy="3013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295399" y="5255394"/>
            <a:ext cx="7391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Counts/frequency:</a:t>
            </a:r>
            <a:r>
              <a:rPr lang="en-US" dirty="0" smtClean="0"/>
              <a:t> Strongly Disagree (78, 19.4%), Disagree (181, 45.0%), Neither Disagree or Agree (68, 16.9%), Agree (56, 13.9%), Strongly Agree (17, 4.2%), Prefer Not to Answer (2, 0.5%) </a:t>
            </a:r>
            <a:endParaRPr lang="en-US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6031" y="2331219"/>
            <a:ext cx="280987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Making a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5054"/>
            <a:ext cx="8229600" cy="4463615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A multi-disciplinary team coordinates the plan of care for substance exposed newborns in my facility</a:t>
            </a:r>
          </a:p>
          <a:p>
            <a:r>
              <a:rPr lang="en-US" dirty="0" smtClean="0"/>
              <a:t>Allowing mothers and babies to “room in” would encourage/promote the mother’s participation in the baby’s care</a:t>
            </a:r>
          </a:p>
          <a:p>
            <a:r>
              <a:rPr lang="en-US" dirty="0" smtClean="0"/>
              <a:t>I feel it is my responsibility as a nurse to serve as an advocate for substance exposed infants and their families</a:t>
            </a:r>
          </a:p>
          <a:p>
            <a:r>
              <a:rPr lang="en-US" dirty="0" smtClean="0"/>
              <a:t>I think it is worthwhile to spend my time and energy caring for substance exposed infants</a:t>
            </a:r>
          </a:p>
          <a:p>
            <a:r>
              <a:rPr lang="en-US" dirty="0" smtClean="0"/>
              <a:t>I feel I am supportive of mothers who are honest regarding their substance use during pregnancy</a:t>
            </a:r>
          </a:p>
          <a:p>
            <a:r>
              <a:rPr lang="en-US" dirty="0" smtClean="0"/>
              <a:t>The environment where we care for substance exposed neonates I optimum for babies and their families and promotes bonding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A multi-disciplinary team coordinates the plan of care for substance exposed newborns in my facility</a:t>
            </a:r>
            <a:endParaRPr lang="en-US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5343" y="2209800"/>
            <a:ext cx="5829697" cy="2914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09600" y="5311540"/>
            <a:ext cx="8077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Counts/frequency:</a:t>
            </a:r>
            <a:r>
              <a:rPr lang="en-US" dirty="0" smtClean="0"/>
              <a:t> Strongly Disagree (17, 4.2%), Disagree (86, 21.4%), Neither Disagree or Agree (78, 19.4%), Agree (177, 44.0%), Strongly Agree (38, 9.5%), Prefer Not to Answer (6, 1.5%) </a:t>
            </a:r>
            <a:endParaRPr lang="en-US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2209800"/>
            <a:ext cx="280987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Allowing mothers and babies to “room in” would encourage/promote the mother’s participation in the baby’s care</a:t>
            </a:r>
            <a:endParaRPr lang="en-US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62250" y="1905000"/>
            <a:ext cx="600075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838200" y="5100935"/>
            <a:ext cx="8077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Counts/frequency:</a:t>
            </a:r>
            <a:r>
              <a:rPr lang="en-US" dirty="0" smtClean="0"/>
              <a:t> Strongly Disagree (7, 1.7%), Disagree (25, 6.2%), Neither Disagree or Agree (70, 17.4%), Agree (232, 57.6%), Strongly Agree (66, 16.4%), Prefer Not to Answer (3, 0.7%) </a:t>
            </a:r>
            <a:endParaRPr lang="en-US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1652" y="1981200"/>
            <a:ext cx="280987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Caring for drug exposed infants can be emotionally, physically, and mentally demanding upon the nurse.   Education may provide an understanding of the consequences of substance abuse on the newly born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		(</a:t>
            </a:r>
            <a:r>
              <a:rPr lang="en-US" dirty="0" err="1" smtClean="0"/>
              <a:t>Raeside</a:t>
            </a:r>
            <a:r>
              <a:rPr lang="en-US" dirty="0" smtClean="0"/>
              <a:t>, 2003).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I feel it is my responsibility as a nurse to serve as an advocate for substance exposed infants and their families</a:t>
            </a:r>
            <a:endParaRPr lang="en-US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0168" y="2057400"/>
            <a:ext cx="5715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222408" y="5120640"/>
            <a:ext cx="73440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Counts/frequency:</a:t>
            </a:r>
            <a:r>
              <a:rPr lang="en-US" dirty="0" smtClean="0"/>
              <a:t> Strongly Disagree (3, 0.7%), Disagree (0, 0.0%), Neither Disagree or Agree (29, 7.2%), Agree (252, 62.7%), Strongly Agree (115, 28.6%), Prefer Not to Answer (3, 0.7%) </a:t>
            </a:r>
            <a:endParaRPr lang="en-US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4611" y="2057400"/>
            <a:ext cx="280987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652" y="411165"/>
            <a:ext cx="8235147" cy="1100001"/>
          </a:xfrm>
        </p:spPr>
        <p:txBody>
          <a:bodyPr>
            <a:noAutofit/>
          </a:bodyPr>
          <a:lstStyle/>
          <a:p>
            <a:r>
              <a:rPr lang="en-US" sz="3200" dirty="0" smtClean="0"/>
              <a:t>I think it is worthwhile to spend my time and energy caring for substance exposed infants</a:t>
            </a:r>
            <a:endParaRPr lang="en-US" sz="3200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6211" y="2211804"/>
            <a:ext cx="6091989" cy="3045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62000" y="5257799"/>
            <a:ext cx="7696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Counts/frequency:</a:t>
            </a:r>
            <a:r>
              <a:rPr lang="en-US" dirty="0" smtClean="0"/>
              <a:t> Strongly Disagree (2, 0.5%), Disagree (6, 1.5%), Neither Disagree or Agree (62, 15.4%), Agree (211, 52.4%), Strongly Agree (120, 29.8%), Prefer Not to Answer (2, 0.5%) </a:t>
            </a:r>
            <a:endParaRPr lang="en-US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057400"/>
            <a:ext cx="280987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I feel I am supportive of mothers who are honest regarding their substance use during pregnancy</a:t>
            </a:r>
            <a:endParaRPr lang="en-US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9875" y="2064711"/>
            <a:ext cx="5876924" cy="293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751798" y="5410200"/>
            <a:ext cx="65066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Counts/frequency:</a:t>
            </a:r>
            <a:r>
              <a:rPr lang="en-US" dirty="0" smtClean="0"/>
              <a:t> Strongly Disagree (1, 0.2%), Disagree (4, 1.0%), Neither Disagree or Agree (40, 9.9%), Agree (248, 61.5%), Strongly Agree (108, 26.8%), Prefer Not to Answer (2, 0.5%) </a:t>
            </a:r>
            <a:endParaRPr lang="en-US" dirty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6860" y="2367756"/>
            <a:ext cx="280987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The environment where we care for substance exposed neonates is optimum for babies and their families and promotes bonding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 rot="10800000" flipV="1">
            <a:off x="1799923" y="5546372"/>
            <a:ext cx="68868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Counts/frequency:</a:t>
            </a:r>
            <a:r>
              <a:rPr lang="en-US" dirty="0" smtClean="0"/>
              <a:t> </a:t>
            </a:r>
            <a:r>
              <a:rPr lang="en-US" dirty="0"/>
              <a:t>Strongly Disagree</a:t>
            </a:r>
            <a:r>
              <a:rPr lang="en-US" dirty="0" smtClean="0"/>
              <a:t> (26, 6.3%), </a:t>
            </a:r>
            <a:r>
              <a:rPr lang="en-US" dirty="0"/>
              <a:t>Disagree</a:t>
            </a:r>
            <a:r>
              <a:rPr lang="en-US" dirty="0" smtClean="0"/>
              <a:t> (104, 25.4%), </a:t>
            </a:r>
            <a:r>
              <a:rPr lang="en-US" dirty="0"/>
              <a:t>Neither Disagree or Agree</a:t>
            </a:r>
            <a:r>
              <a:rPr lang="en-US" dirty="0" smtClean="0"/>
              <a:t> (107, 26.1%), </a:t>
            </a:r>
            <a:r>
              <a:rPr lang="en-US" dirty="0"/>
              <a:t>Agree</a:t>
            </a:r>
            <a:r>
              <a:rPr lang="en-US" dirty="0" smtClean="0"/>
              <a:t> (137, 33.4%), </a:t>
            </a:r>
            <a:r>
              <a:rPr lang="en-US" dirty="0"/>
              <a:t>Strongly Agree</a:t>
            </a:r>
            <a:r>
              <a:rPr lang="en-US" dirty="0" smtClean="0"/>
              <a:t> (34, 8.3%), </a:t>
            </a:r>
            <a:r>
              <a:rPr lang="en-US" dirty="0"/>
              <a:t>Prefer Not to Answer</a:t>
            </a:r>
            <a:r>
              <a:rPr lang="en-US" dirty="0" smtClean="0"/>
              <a:t> (2, 0.5%) </a:t>
            </a:r>
            <a:endParaRPr lang="en-US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5876" y="2261237"/>
            <a:ext cx="5762324" cy="2909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1652" y="2261237"/>
            <a:ext cx="280987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Caring for Substance exposed infants and their families is stressful</a:t>
            </a:r>
          </a:p>
          <a:p>
            <a:r>
              <a:rPr lang="en-US" dirty="0" smtClean="0"/>
              <a:t>Staff expressed feelings of frustration and anger</a:t>
            </a:r>
          </a:p>
          <a:p>
            <a:r>
              <a:rPr lang="en-US" dirty="0" smtClean="0"/>
              <a:t>There is always room for improvement in communication among the care team and CPS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 want them to be honest about substance use</a:t>
            </a:r>
          </a:p>
          <a:p>
            <a:r>
              <a:rPr lang="en-US" dirty="0" smtClean="0"/>
              <a:t>We want the moms to get treatment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Sandra Young, DNP, RN-BC</a:t>
            </a:r>
            <a:br>
              <a:rPr lang="en-US" dirty="0" smtClean="0"/>
            </a:br>
            <a:r>
              <a:rPr lang="en-US" dirty="0" smtClean="0"/>
              <a:t>Special Projects Consultant, WVPP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0353" y="1950518"/>
            <a:ext cx="7591790" cy="159897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Clinical Resources Director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Thomas Health/Thomas Memorial Hospital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4605 </a:t>
            </a:r>
            <a:r>
              <a:rPr lang="en-US" dirty="0" err="1" smtClean="0"/>
              <a:t>MacCorkle</a:t>
            </a:r>
            <a:r>
              <a:rPr lang="en-US" dirty="0" smtClean="0"/>
              <a:t> Ave SW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South Charleston, WV 25309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(304) 766-3983</a:t>
            </a:r>
            <a:br>
              <a:rPr lang="en-US" dirty="0" smtClean="0"/>
            </a:br>
            <a:r>
              <a:rPr lang="en-US" dirty="0" smtClean="0"/>
              <a:t>sandy.young@thomashealth.org </a:t>
            </a:r>
          </a:p>
          <a:p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060353" y="4610501"/>
            <a:ext cx="7591789" cy="32825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ts val="1968"/>
              </a:spcBef>
              <a:buFont typeface="Arial"/>
              <a:buNone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/>
                <a:ea typeface="+mn-ea"/>
                <a:cs typeface="Adobe Garamond Pro"/>
              </a:defRPr>
            </a:lvl1pPr>
            <a:lvl2pPr marL="457200" indent="0" algn="ctr" defTabSz="457200" rtl="0" eaLnBrk="1" latinLnBrk="0" hangingPunct="1">
              <a:lnSpc>
                <a:spcPct val="90000"/>
              </a:lnSpc>
              <a:spcBef>
                <a:spcPts val="1968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dobe Garamond Pro"/>
                <a:ea typeface="+mn-ea"/>
                <a:cs typeface="Adobe Garamond Pro"/>
              </a:defRPr>
            </a:lvl2pPr>
            <a:lvl3pPr marL="914400" indent="0" algn="ctr" defTabSz="457200" rtl="0" eaLnBrk="1" latinLnBrk="0" hangingPunct="1">
              <a:lnSpc>
                <a:spcPct val="90000"/>
              </a:lnSpc>
              <a:spcBef>
                <a:spcPts val="1968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dobe Garamond Pro"/>
                <a:ea typeface="+mn-ea"/>
                <a:cs typeface="Adobe Garamond Pro"/>
              </a:defRPr>
            </a:lvl3pPr>
            <a:lvl4pPr marL="1371600" indent="0" algn="ctr" defTabSz="457200" rtl="0" eaLnBrk="1" latinLnBrk="0" hangingPunct="1">
              <a:lnSpc>
                <a:spcPct val="90000"/>
              </a:lnSpc>
              <a:spcBef>
                <a:spcPts val="1968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Garamond Pro"/>
                <a:ea typeface="+mn-ea"/>
                <a:cs typeface="Adobe Garamond Pro"/>
              </a:defRPr>
            </a:lvl4pPr>
            <a:lvl5pPr marL="1828800" indent="0" algn="ctr" defTabSz="457200" rtl="0" eaLnBrk="1" latinLnBrk="0" hangingPunct="1">
              <a:lnSpc>
                <a:spcPct val="90000"/>
              </a:lnSpc>
              <a:spcBef>
                <a:spcPts val="1968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Garamond Pro"/>
                <a:ea typeface="+mn-ea"/>
                <a:cs typeface="Adobe Garamond 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chemeClr val="tx2"/>
                </a:solidFill>
                <a:latin typeface="Myriad Pro"/>
                <a:cs typeface="Myriad Pro"/>
                <a:hlinkClick r:id="rId2"/>
              </a:rPr>
              <a:t>www.wvperinatal.org</a:t>
            </a:r>
            <a:r>
              <a:rPr lang="en-US" b="1" dirty="0" smtClean="0">
                <a:latin typeface="Myriad Pro"/>
                <a:cs typeface="Myriad Pro"/>
              </a:rPr>
              <a:t> </a:t>
            </a:r>
          </a:p>
          <a:p>
            <a:r>
              <a:rPr lang="en-US" sz="1200" dirty="0">
                <a:latin typeface="Myriad Pro"/>
                <a:cs typeface="Myriad Pro"/>
              </a:rPr>
              <a:t>C</a:t>
            </a:r>
            <a:r>
              <a:rPr lang="en-US" sz="1200" dirty="0" smtClean="0">
                <a:latin typeface="Myriad Pro"/>
                <a:cs typeface="Myriad Pro"/>
              </a:rPr>
              <a:t>oordinated by the West Virginia Higher Education </a:t>
            </a:r>
            <a:br>
              <a:rPr lang="en-US" sz="1200" dirty="0" smtClean="0">
                <a:latin typeface="Myriad Pro"/>
                <a:cs typeface="Myriad Pro"/>
              </a:rPr>
            </a:br>
            <a:r>
              <a:rPr lang="en-US" sz="1200" dirty="0" smtClean="0">
                <a:latin typeface="Myriad Pro"/>
                <a:cs typeface="Myriad Pro"/>
              </a:rPr>
              <a:t>Policy Commission, Division of Health Sciences</a:t>
            </a:r>
            <a:endParaRPr lang="en-US" sz="1200" dirty="0"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648379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Participants  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8455" y="1753417"/>
            <a:ext cx="7981916" cy="4342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791326" y="5634335"/>
            <a:ext cx="22829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411/1413 =  29%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Most recent experience with a substance exposed infant</a:t>
            </a:r>
            <a:endParaRPr lang="en-US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0" y="2433638"/>
            <a:ext cx="5715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5791200" y="3352800"/>
            <a:ext cx="9906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943600" y="3429000"/>
            <a:ext cx="762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Today</a:t>
            </a:r>
          </a:p>
          <a:p>
            <a:r>
              <a:rPr lang="en-US" sz="1050" dirty="0" smtClean="0"/>
              <a:t>137 (33.3)</a:t>
            </a:r>
            <a:endParaRPr lang="en-US" sz="1050" dirty="0"/>
          </a:p>
        </p:txBody>
      </p:sp>
      <p:sp>
        <p:nvSpPr>
          <p:cNvPr id="8" name="TextBox 7"/>
          <p:cNvSpPr txBox="1"/>
          <p:nvPr/>
        </p:nvSpPr>
        <p:spPr>
          <a:xfrm>
            <a:off x="1295400" y="5449669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361 of 412 or 87.7% of respondents reported their most recent experience within the last 30 days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Relationship with the Infant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 find it a challenge to care for substance exposed neonates</a:t>
            </a:r>
          </a:p>
          <a:p>
            <a:r>
              <a:rPr lang="en-US" dirty="0" smtClean="0"/>
              <a:t>Taking care of infants who are born sick or dependent as the result of their mother’s drug abuse places an unfair burden on society</a:t>
            </a:r>
          </a:p>
          <a:p>
            <a:r>
              <a:rPr lang="en-US" dirty="0" smtClean="0"/>
              <a:t>My attitude toward substance exposure impacts the care I provide to the infant</a:t>
            </a:r>
          </a:p>
          <a:p>
            <a:r>
              <a:rPr lang="en-US" dirty="0" smtClean="0"/>
              <a:t>Substance exposed infants are more demanding than other infants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 smtClean="0"/>
              <a:t>Taking care of infants who are born sick or dependent as the result of their mother's drug abuse places an unfair burden on society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600200"/>
            <a:ext cx="7543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429000" y="1828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29, 7.1%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86200" y="2438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47, 11.4%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15000" y="3124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111, 27.0%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77000" y="3657600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142, 34.5%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24400" y="43434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78, 19.0%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514600" y="4953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4, 1%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My attitude toward substance exposure impacts the care I provide to the infant</a:t>
            </a:r>
            <a:endParaRPr lang="en-US" sz="32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752600"/>
            <a:ext cx="5715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105400" y="1905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206, 50.0%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62400" y="2590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131, 31.8%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67000" y="32004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44, 10.7%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09800" y="3810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17, 4.1%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09800" y="4495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12, 2.9%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981200" y="5105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2, 0.5%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Substance exposed infants are more demanding than other infants</a:t>
            </a:r>
            <a:endParaRPr lang="en-US" sz="3200" b="1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65811" y="1880536"/>
            <a:ext cx="6120988" cy="3096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66800" y="5011340"/>
            <a:ext cx="739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Counts/frequency:</a:t>
            </a:r>
            <a:r>
              <a:rPr lang="en-US" dirty="0" smtClean="0"/>
              <a:t> Strongly Disagree (5, 1.2%), Disagree (4, 1.0%), Neither Disagree or Agree (27, 6.6%), Agree (162, 39.3%), Strongly Agree (209, 50.7%), Prefer Not to Answer (5, 1.2%)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8200" y="3810000"/>
            <a:ext cx="228600" cy="228600"/>
          </a:xfrm>
          <a:prstGeom prst="rect">
            <a:avLst/>
          </a:prstGeom>
          <a:solidFill>
            <a:srgbClr val="AD38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66800" y="3810000"/>
            <a:ext cx="22561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Strongly Agree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838200" y="3429000"/>
            <a:ext cx="228600" cy="228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38200" y="3048000"/>
            <a:ext cx="228600" cy="228600"/>
          </a:xfrm>
          <a:prstGeom prst="rect">
            <a:avLst/>
          </a:prstGeom>
          <a:solidFill>
            <a:srgbClr val="FDA40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38200" y="2667000"/>
            <a:ext cx="228600" cy="228600"/>
          </a:xfrm>
          <a:prstGeom prst="rect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38200" y="2286000"/>
            <a:ext cx="228600" cy="228600"/>
          </a:xfrm>
          <a:prstGeom prst="rect">
            <a:avLst/>
          </a:prstGeom>
          <a:solidFill>
            <a:srgbClr val="0062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838200" y="4191000"/>
            <a:ext cx="228600" cy="228600"/>
          </a:xfrm>
          <a:prstGeom prst="rect">
            <a:avLst/>
          </a:prstGeom>
          <a:solidFill>
            <a:srgbClr val="769D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066800" y="4191000"/>
            <a:ext cx="228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Prefer Not to Answer 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1066800" y="3429000"/>
            <a:ext cx="7659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Agree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1066800" y="3048000"/>
            <a:ext cx="2308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Neither Agree or Disagree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1066800" y="2667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Disagree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1066800" y="2286000"/>
            <a:ext cx="15348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Strongly Disagree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3">
  <a:themeElements>
    <a:clrScheme name="Perinatal Partnership">
      <a:dk1>
        <a:srgbClr val="2B292B"/>
      </a:dk1>
      <a:lt1>
        <a:sysClr val="window" lastClr="FFFFFF"/>
      </a:lt1>
      <a:dk2>
        <a:srgbClr val="0973BA"/>
      </a:dk2>
      <a:lt2>
        <a:srgbClr val="C8F0E6"/>
      </a:lt2>
      <a:accent1>
        <a:srgbClr val="62CC6B"/>
      </a:accent1>
      <a:accent2>
        <a:srgbClr val="0973BA"/>
      </a:accent2>
      <a:accent3>
        <a:srgbClr val="05B1EA"/>
      </a:accent3>
      <a:accent4>
        <a:srgbClr val="C8F0E6"/>
      </a:accent4>
      <a:accent5>
        <a:srgbClr val="0F940F"/>
      </a:accent5>
      <a:accent6>
        <a:srgbClr val="FF7C92"/>
      </a:accent6>
      <a:hlink>
        <a:srgbClr val="0973BA"/>
      </a:hlink>
      <a:folHlink>
        <a:srgbClr val="05B1E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Template3</Template>
  <TotalTime>162</TotalTime>
  <Words>2358</Words>
  <Application>Microsoft Office PowerPoint</Application>
  <PresentationFormat>On-screen Show (4:3)</PresentationFormat>
  <Paragraphs>186</Paragraphs>
  <Slides>35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Calibri</vt:lpstr>
      <vt:lpstr>Myriad Pro</vt:lpstr>
      <vt:lpstr>Template3</vt:lpstr>
      <vt:lpstr>Caring for Substance Exposed Infants   </vt:lpstr>
      <vt:lpstr>Objectives</vt:lpstr>
      <vt:lpstr>PowerPoint Presentation</vt:lpstr>
      <vt:lpstr>Participants  </vt:lpstr>
      <vt:lpstr>Most recent experience with a substance exposed infant</vt:lpstr>
      <vt:lpstr>Relationship with the Infant</vt:lpstr>
      <vt:lpstr>Taking care of infants who are born sick or dependent as the result of their mother's drug abuse places an unfair burden on society</vt:lpstr>
      <vt:lpstr>My attitude toward substance exposure impacts the care I provide to the infant</vt:lpstr>
      <vt:lpstr>Substance exposed infants are more demanding than other infants</vt:lpstr>
      <vt:lpstr>Response to the Family</vt:lpstr>
      <vt:lpstr>Women who abuse substances during pregnancy are more concerned with themselves than with their babies</vt:lpstr>
      <vt:lpstr>Prenatal drug use should be considered a form of child abuse</vt:lpstr>
      <vt:lpstr>I feel angry with the mother when I hear about the effects of drug abuse on infants</vt:lpstr>
      <vt:lpstr>I find it difficult to maintain feelings of empathy, concern or helpfulness for mothers who are substance abusers </vt:lpstr>
      <vt:lpstr>I typically feel angry in reaction to a woman who uses drugs during pregnancy</vt:lpstr>
      <vt:lpstr>I feel it is important to foster mother/infant attachment during the infant’s stay in the hospital</vt:lpstr>
      <vt:lpstr>Women who abuse substances while pregnant should be referred to a treatment program</vt:lpstr>
      <vt:lpstr>Substance using parents are more demanding than other parents</vt:lpstr>
      <vt:lpstr>Tensions within the Work Environment</vt:lpstr>
      <vt:lpstr>I become judgmental or punitive to the substance using mother</vt:lpstr>
      <vt:lpstr>I feel frustrated when parents of substance exposed newborns don't visit</vt:lpstr>
      <vt:lpstr>Nurses’ Needs</vt:lpstr>
      <vt:lpstr>There is a good communication between our staff and the child protective services personnel regarding the plan for substance exposed infants</vt:lpstr>
      <vt:lpstr>I feel there are enough trained staff to care for substance exposed newborns when the need arises</vt:lpstr>
      <vt:lpstr>I feel it would be of benefit for the substance exposed neonate to have consistent caregivers</vt:lpstr>
      <vt:lpstr>I feel that I have not had sufficient information/training to care competently for substance-exposed infants</vt:lpstr>
      <vt:lpstr>Making a Difference</vt:lpstr>
      <vt:lpstr>A multi-disciplinary team coordinates the plan of care for substance exposed newborns in my facility</vt:lpstr>
      <vt:lpstr>Allowing mothers and babies to “room in” would encourage/promote the mother’s participation in the baby’s care</vt:lpstr>
      <vt:lpstr>I feel it is my responsibility as a nurse to serve as an advocate for substance exposed infants and their families</vt:lpstr>
      <vt:lpstr>I think it is worthwhile to spend my time and energy caring for substance exposed infants</vt:lpstr>
      <vt:lpstr>I feel I am supportive of mothers who are honest regarding their substance use during pregnancy</vt:lpstr>
      <vt:lpstr>The environment where we care for substance exposed neonates is optimum for babies and their families and promotes bonding</vt:lpstr>
      <vt:lpstr>Summary</vt:lpstr>
      <vt:lpstr>Sandra Young, DNP, RN-BC Special Projects Consultant, WVPP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presentation title</dc:title>
  <dc:creator>Amy</dc:creator>
  <cp:lastModifiedBy>Melanie Riley</cp:lastModifiedBy>
  <cp:revision>23</cp:revision>
  <dcterms:created xsi:type="dcterms:W3CDTF">2014-05-12T14:22:29Z</dcterms:created>
  <dcterms:modified xsi:type="dcterms:W3CDTF">2017-10-10T16:14:24Z</dcterms:modified>
</cp:coreProperties>
</file>