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2"/>
  </p:sldMasterIdLst>
  <p:notesMasterIdLst>
    <p:notesMasterId r:id="rId19"/>
  </p:notesMasterIdLst>
  <p:handoutMasterIdLst>
    <p:handoutMasterId r:id="rId20"/>
  </p:handoutMasterIdLst>
  <p:sldIdLst>
    <p:sldId id="257" r:id="rId3"/>
    <p:sldId id="258" r:id="rId4"/>
    <p:sldId id="274" r:id="rId5"/>
    <p:sldId id="259" r:id="rId6"/>
    <p:sldId id="273" r:id="rId7"/>
    <p:sldId id="275" r:id="rId8"/>
    <p:sldId id="281" r:id="rId9"/>
    <p:sldId id="260" r:id="rId10"/>
    <p:sldId id="278" r:id="rId11"/>
    <p:sldId id="279" r:id="rId12"/>
    <p:sldId id="282" r:id="rId13"/>
    <p:sldId id="283" r:id="rId14"/>
    <p:sldId id="261" r:id="rId15"/>
    <p:sldId id="284" r:id="rId16"/>
    <p:sldId id="285" r:id="rId17"/>
    <p:sldId id="262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88" d="100"/>
          <a:sy n="88" d="100"/>
        </p:scale>
        <p:origin x="53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5" d="100"/>
          <a:sy n="95" d="100"/>
        </p:scale>
        <p:origin x="358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1.xml"/><Relationship Id="rId16" Type="http://schemas.openxmlformats.org/officeDocument/2006/relationships/slide" Target="slides/slide14.xml"/><Relationship Id="rId20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A66B3E-0E9F-47BB-95C7-3A8734A4C744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4665B6-2736-48DE-BC9C-D0C5352A5DB3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21DBED-FDD1-49F3-8841-BA1304AA9CC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>
              <a:defRPr sz="54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>
              <a:spcBef>
                <a:spcPts val="800"/>
              </a:spcBef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>
              <a:buNone/>
              <a:defRPr sz="20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Picture Placeholder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6" name="Freeform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0" name="Group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Freeform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9" name="Freeform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Group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Freeform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Rectangle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Rectangle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Rectangle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Rectangle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Rectangle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Rectangle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Rectangle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Rectangle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Rectangle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Rectangle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Rectangle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Rectangle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5" name="Group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Freeform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Rectangle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Rectangle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Rectangle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6" name="Freeform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7" name="Freeform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>
              <a:defRPr sz="3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0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Horizont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Freeform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Freeform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15" name="Picture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Freeform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Freeform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2" name="Group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Group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Freeform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34" name="Freeform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35" name="Group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Freeform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Freeform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71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en-US" smtClean="0"/>
              <a:t>Click icon to add picture</a:t>
            </a:r>
            <a:endParaRPr lang="en-US" dirty="0"/>
          </a:p>
        </p:txBody>
      </p:sp>
      <p:grpSp>
        <p:nvGrpSpPr>
          <p:cNvPr id="720" name="Group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Freeform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Rectangle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Rectangle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Rectangle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Rectangle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Rectangle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Rectangle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7" name="Freeform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Freeform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5" name="Group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Freeform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Freeform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" name="Freeform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7" name="Freeform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68" name="Group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5" name="Group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Freeform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2" name="Freeform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Freeform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4" name="Group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Freeform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1" name="Freeform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Freeform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Freeform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Freeform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Freeform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" name="Freeform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Freeform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Freeform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Freeform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Freeform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Freeform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Rectangle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Freeform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Freeform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Freeform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Freeform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Freeform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Freeform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Freeform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Rectangle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6" name="Freeform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8" name="Freeform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Freeform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5" name="Freeform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7" name="Freeform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Freeform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Rectangle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Rectangle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Rectangle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Rectangle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1" name="Group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Rectangle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Rectangle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Rectangle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Rectangle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Rectangle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a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5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grpSp>
        <p:nvGrpSpPr>
          <p:cNvPr id="877" name="Group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a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9" name="Freeform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0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Ov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0" name="Freeform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1" name="Ova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Ova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Freeform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1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17" name="Freeform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8" name="Freeform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Freeform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5" name="Ova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6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627" name="Freeform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Freeform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0" name="Group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Freeform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3" name="Freeform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14" name="Group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  <p:grpSp>
        <p:nvGrpSpPr>
          <p:cNvPr id="619" name="Group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Freeform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Freeform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Rectangle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Rectangle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Rectangle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Rectangle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Rectangle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Rectangle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Rectangle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8" name="Group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Freeform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6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Horizontal and Vertical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5" name="Freeform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6" name="Group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Rectangle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Rectangle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Rectangle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7" name="Freeform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" name="Group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Freeform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Freeform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309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>
              <a:lnSpc>
                <a:spcPct val="100000"/>
              </a:lnSpc>
              <a:buFontTx/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>
              <a:defRPr sz="2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>
              <a:spcBef>
                <a:spcPts val="800"/>
              </a:spcBef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63E48B-EFCE-40D7-AA71-6BABF2BBC6C7}" type="datetimeFigureOut">
              <a:rPr lang="en-US" smtClean="0"/>
              <a:t>10/12/2017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A80CEA-FD2D-4EC2-A613-673FF48CDF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>
              <a:defRPr sz="44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6D63E48B-EFCE-40D7-AA71-6BABF2BBC6C7}" type="datetimeFigureOut">
              <a:rPr lang="en-US" smtClean="0"/>
              <a:pPr/>
              <a:t>10/12/2017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/>
                </a:solidFill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5.jpg"/><Relationship Id="rId5" Type="http://schemas.openxmlformats.org/officeDocument/2006/relationships/image" Target="../media/image24.jpg"/><Relationship Id="rId4" Type="http://schemas.openxmlformats.org/officeDocument/2006/relationships/image" Target="../media/image23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g"/><Relationship Id="rId3" Type="http://schemas.openxmlformats.org/officeDocument/2006/relationships/image" Target="../media/image6.emf"/><Relationship Id="rId7" Type="http://schemas.openxmlformats.org/officeDocument/2006/relationships/image" Target="../media/image10.emf"/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en.wikipedia.org/wiki/Adipose_tissue" TargetMode="External"/><Relationship Id="rId2" Type="http://schemas.openxmlformats.org/officeDocument/2006/relationships/hyperlink" Target="https://en.wikipedia.org/wiki/Disease" TargetMode="Externa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1112392"/>
          </a:xfrm>
        </p:spPr>
        <p:txBody>
          <a:bodyPr>
            <a:normAutofit fontScale="90000"/>
          </a:bodyPr>
          <a:lstStyle/>
          <a:p>
            <a: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  <a:t>Obesity and Pregnancy</a:t>
            </a:r>
            <a:br>
              <a:rPr lang="en-US" dirty="0" smtClean="0">
                <a:solidFill>
                  <a:schemeClr val="accent3">
                    <a:lumMod val="50000"/>
                  </a:schemeClr>
                </a:solidFill>
              </a:rPr>
            </a:br>
            <a:r>
              <a:rPr lang="en-US" sz="2000" dirty="0" smtClean="0">
                <a:solidFill>
                  <a:schemeClr val="accent3">
                    <a:lumMod val="50000"/>
                  </a:schemeClr>
                </a:solidFill>
              </a:rPr>
              <a:t>An everyday event</a:t>
            </a:r>
            <a:r>
              <a:rPr lang="en-US" dirty="0" smtClean="0"/>
              <a:t/>
            </a:r>
            <a:br>
              <a:rPr lang="en-US" dirty="0" smtClean="0"/>
            </a:b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846679" y="6303448"/>
            <a:ext cx="6498642" cy="311689"/>
          </a:xfrm>
        </p:spPr>
        <p:txBody>
          <a:bodyPr/>
          <a:lstStyle/>
          <a:p>
            <a:r>
              <a:rPr lang="en-US" dirty="0" smtClean="0"/>
              <a:t>Kimberly </a:t>
            </a:r>
            <a:r>
              <a:rPr lang="en-US" dirty="0" err="1" smtClean="0"/>
              <a:t>Farry</a:t>
            </a:r>
            <a:r>
              <a:rPr lang="en-US" dirty="0" smtClean="0"/>
              <a:t> MD    October  2017</a:t>
            </a:r>
            <a:endParaRPr lang="en-US" dirty="0"/>
          </a:p>
        </p:txBody>
      </p:sp>
      <p:pic>
        <p:nvPicPr>
          <p:cNvPr id="8" name="Picture Placeholder 7" descr="Sleeping baby with knit cap" title="Sample picture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Rounded Rectangle 8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52786" y="1189274"/>
            <a:ext cx="10578353" cy="44627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u="sng" dirty="0" smtClean="0">
                <a:solidFill>
                  <a:srgbClr val="92D050"/>
                </a:solidFill>
                <a:latin typeface="+mj-lt"/>
              </a:rPr>
              <a:t>Pregnancy:</a:t>
            </a:r>
            <a:r>
              <a:rPr lang="en-US" dirty="0" smtClean="0">
                <a:solidFill>
                  <a:srgbClr val="92D050"/>
                </a:solidFill>
                <a:latin typeface="+mj-lt"/>
              </a:rPr>
              <a:t/>
            </a:r>
            <a:br>
              <a:rPr lang="en-US" dirty="0" smtClean="0">
                <a:solidFill>
                  <a:srgbClr val="92D050"/>
                </a:solidFill>
                <a:latin typeface="+mj-lt"/>
              </a:rPr>
            </a:br>
            <a:endParaRPr lang="en-US" dirty="0" smtClean="0">
              <a:solidFill>
                <a:srgbClr val="92D050"/>
              </a:solidFill>
              <a:latin typeface="+mj-lt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Congenital anomalies  (especially NT defects) 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Decreased ultrasound  detection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Depression and Anxiety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Sleep apnea</a:t>
            </a:r>
            <a:endParaRPr lang="en-US" dirty="0">
              <a:solidFill>
                <a:srgbClr val="92D050"/>
              </a:solidFill>
              <a:latin typeface="+mj-lt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GDM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PIH/ Preeclampsia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Fetal growth abnormalities – both small and large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Preterm labor both spontaneous and induced for medical indications</a:t>
            </a:r>
            <a:endParaRPr lang="en-US" dirty="0">
              <a:solidFill>
                <a:srgbClr val="92D050"/>
              </a:solidFill>
              <a:latin typeface="+mj-lt"/>
            </a:endParaRP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Prolonged Pregnancy (Increased Induction)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92D050"/>
                </a:solidFill>
                <a:latin typeface="+mj-lt"/>
              </a:rPr>
              <a:t>IUFD (Still birth)</a:t>
            </a:r>
          </a:p>
          <a:p>
            <a:endParaRPr lang="en-US" dirty="0" smtClean="0">
              <a:solidFill>
                <a:srgbClr val="92D050"/>
              </a:solidFill>
            </a:endParaRPr>
          </a:p>
          <a:p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1957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90671" y="1113675"/>
            <a:ext cx="9144000" cy="4601136"/>
          </a:xfrm>
        </p:spPr>
        <p:txBody>
          <a:bodyPr/>
          <a:lstStyle/>
          <a:p>
            <a:pPr marL="0" indent="0">
              <a:buNone/>
            </a:pPr>
            <a:r>
              <a:rPr lang="en-US" sz="3200" u="sng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Intrapartum: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Prolonged labor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Unsuccessful TOLAC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Increased cesarean section – BMI dependent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Post vaginal delivery Hemorrhage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Increased OR times, intra-op bleeding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Anesthesia complications</a:t>
            </a:r>
          </a:p>
          <a:p>
            <a:pPr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en-US" sz="1800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Maternal death</a:t>
            </a:r>
          </a:p>
          <a:p>
            <a:pPr marL="0" indent="0">
              <a:lnSpc>
                <a:spcPct val="100000"/>
              </a:lnSpc>
              <a:buNone/>
            </a:pPr>
            <a:endParaRPr lang="en-US" sz="1800" dirty="0"/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2517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112381" y="1050134"/>
            <a:ext cx="9215718" cy="52937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+mj-lt"/>
              </a:rPr>
              <a:t>Postpartum: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u="sng" dirty="0" smtClean="0">
                <a:latin typeface="+mj-lt"/>
              </a:rPr>
              <a:t>Immediate</a:t>
            </a:r>
          </a:p>
          <a:p>
            <a:r>
              <a:rPr lang="en-US" dirty="0" smtClean="0">
                <a:latin typeface="+mj-lt"/>
              </a:rPr>
              <a:t>		Increased PPH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VTE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Infection – wound complications and dehiscence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Delayed </a:t>
            </a:r>
            <a:r>
              <a:rPr lang="en-US" dirty="0" err="1" smtClean="0">
                <a:latin typeface="+mj-lt"/>
              </a:rPr>
              <a:t>lactogenesis</a:t>
            </a:r>
            <a:endParaRPr lang="en-US" dirty="0" smtClean="0">
              <a:latin typeface="+mj-lt"/>
            </a:endParaRP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Reduced duration of lactation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PPD and anxiety</a:t>
            </a:r>
          </a:p>
          <a:p>
            <a:endParaRPr lang="en-US" dirty="0">
              <a:latin typeface="+mj-lt"/>
            </a:endParaRPr>
          </a:p>
          <a:p>
            <a:r>
              <a:rPr lang="en-US" dirty="0" smtClean="0">
                <a:latin typeface="+mj-lt"/>
              </a:rPr>
              <a:t>	</a:t>
            </a:r>
            <a:r>
              <a:rPr lang="en-US" u="sng" dirty="0" smtClean="0">
                <a:latin typeface="+mj-lt"/>
              </a:rPr>
              <a:t>Long Term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PPD and anxiety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Weight management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DM follow up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HTN follow up</a:t>
            </a:r>
          </a:p>
          <a:p>
            <a:r>
              <a:rPr lang="en-US" dirty="0">
                <a:latin typeface="+mj-lt"/>
              </a:rPr>
              <a:t>	</a:t>
            </a:r>
            <a:r>
              <a:rPr lang="en-US" dirty="0" smtClean="0">
                <a:latin typeface="+mj-lt"/>
              </a:rPr>
              <a:t>	Baby with increased risk of child hood obesity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6341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 descr="Silver baby rattle on knit blanket" title="Sample picture"/>
          <p:cNvPicPr>
            <a:picLocks noGrp="1" noChangeAspect="1"/>
          </p:cNvPicPr>
          <p:nvPr>
            <p:ph type="pic" sz="quarter" idx="17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609599" y="1051725"/>
            <a:ext cx="3200400" cy="1280160"/>
          </a:xfrm>
        </p:spPr>
        <p:txBody>
          <a:bodyPr anchor="t"/>
          <a:lstStyle/>
          <a:p>
            <a:r>
              <a:rPr lang="en-US" dirty="0" smtClean="0"/>
              <a:t>Material and Handling Considerations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81317" y="2775359"/>
            <a:ext cx="3200400" cy="822960"/>
          </a:xfrm>
        </p:spPr>
        <p:txBody>
          <a:bodyPr>
            <a:normAutofit fontScale="92500" lnSpcReduction="20000"/>
          </a:bodyPr>
          <a:lstStyle/>
          <a:p>
            <a:pPr algn="ctr"/>
            <a:r>
              <a:rPr lang="en-US" dirty="0"/>
              <a:t>Do the best that you can in the place where you are, and be kind. </a:t>
            </a:r>
            <a:endParaRPr lang="en-US" dirty="0" smtClean="0"/>
          </a:p>
          <a:p>
            <a:pPr algn="ctr"/>
            <a:r>
              <a:rPr lang="en-US" dirty="0" smtClean="0"/>
              <a:t>Scott </a:t>
            </a:r>
            <a:r>
              <a:rPr lang="en-US" dirty="0"/>
              <a:t>Nearing</a:t>
            </a:r>
            <a:br>
              <a:rPr lang="en-US" dirty="0"/>
            </a:br>
            <a:endParaRPr lang="en-US" dirty="0"/>
          </a:p>
        </p:txBody>
      </p:sp>
      <p:pic>
        <p:nvPicPr>
          <p:cNvPr id="16" name="Picture Placeholder 15" descr="Smiling baby with knit hat" title="Sample picture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18" name="Rounded Rectangle 17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val="2357573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110" y="3013542"/>
            <a:ext cx="4381500" cy="3190875"/>
          </a:xfrm>
        </p:spPr>
      </p:pic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1645" y="3652356"/>
            <a:ext cx="4389437" cy="2469058"/>
          </a:xfr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0928" y="575733"/>
            <a:ext cx="2638425" cy="173355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110" y="566208"/>
            <a:ext cx="2619375" cy="174307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1769" y="618300"/>
            <a:ext cx="2857500" cy="136207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121" y="2431705"/>
            <a:ext cx="6173289" cy="1098229"/>
          </a:xfrm>
        </p:spPr>
        <p:txBody>
          <a:bodyPr anchor="t">
            <a:normAutofit fontScale="90000"/>
          </a:bodyPr>
          <a:lstStyle/>
          <a:p>
            <a:r>
              <a:rPr lang="en-US" sz="2800" dirty="0" smtClean="0"/>
              <a:t>Appropriate beds, chairs, wheelchairs, BP cuffs, lifts, scales, clothing, personnel.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0690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5105" y="539874"/>
            <a:ext cx="4724400" cy="795867"/>
          </a:xfrm>
        </p:spPr>
        <p:txBody>
          <a:bodyPr/>
          <a:lstStyle/>
          <a:p>
            <a:r>
              <a:rPr lang="en-US" dirty="0" smtClean="0"/>
              <a:t>OR considerations:</a:t>
            </a:r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753" y="1843356"/>
            <a:ext cx="3415553" cy="2692785"/>
          </a:xfrm>
        </p:spPr>
      </p:pic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637" y="4410636"/>
            <a:ext cx="2928610" cy="1928219"/>
          </a:xfr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5247" y="1050272"/>
            <a:ext cx="4101072" cy="336036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240306" y="1556951"/>
            <a:ext cx="22922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Tables, instruments, positioning, assistants,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506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We all just want a happy ending……..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26532" y="5419805"/>
            <a:ext cx="5774267" cy="1157164"/>
          </a:xfrm>
        </p:spPr>
        <p:txBody>
          <a:bodyPr>
            <a:normAutofit/>
          </a:bodyPr>
          <a:lstStyle/>
          <a:p>
            <a:r>
              <a:rPr lang="en-US" sz="1800" dirty="0" smtClean="0">
                <a:solidFill>
                  <a:schemeClr val="accent3">
                    <a:lumMod val="50000"/>
                  </a:schemeClr>
                </a:solidFill>
                <a:latin typeface="+mj-lt"/>
              </a:rPr>
              <a:t>Babies are such a nice way to start people………</a:t>
            </a:r>
          </a:p>
          <a:p>
            <a:r>
              <a:rPr lang="en-US" dirty="0" smtClean="0">
                <a:solidFill>
                  <a:schemeClr val="accent3">
                    <a:lumMod val="50000"/>
                  </a:schemeClr>
                </a:solidFill>
                <a:latin typeface="+mj-lt"/>
              </a:rPr>
              <a:t>Don Herod</a:t>
            </a:r>
            <a:endParaRPr lang="en-US" dirty="0">
              <a:solidFill>
                <a:schemeClr val="accent3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823" r="24823"/>
          <a:stretch>
            <a:fillRect/>
          </a:stretch>
        </p:blipFill>
        <p:spPr/>
      </p:pic>
      <p:pic>
        <p:nvPicPr>
          <p:cNvPr id="6" name="Picture Placeholder 5"/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702" b="1270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3745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 descr="Smiling baby laying on blanket" title="Sample picture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Objectives:</a:t>
            </a:r>
            <a:r>
              <a:rPr lang="en-US" sz="2800" dirty="0" smtClean="0"/>
              <a:t> </a:t>
            </a:r>
            <a:endParaRPr lang="en-US" sz="2800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458752" y="5419805"/>
            <a:ext cx="5133171" cy="1081664"/>
          </a:xfrm>
        </p:spPr>
        <p:txBody>
          <a:bodyPr>
            <a:norm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7030A0"/>
                </a:solidFill>
              </a:rPr>
              <a:t>Impact of obesity on female reproduction, pregnancy and the fetus</a:t>
            </a:r>
          </a:p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rgbClr val="7030A0"/>
                </a:solidFill>
              </a:rPr>
              <a:t>Equipment considerations for the extreme obese</a:t>
            </a:r>
            <a:endParaRPr lang="en-US" dirty="0">
              <a:solidFill>
                <a:srgbClr val="7030A0"/>
              </a:solidFill>
            </a:endParaRPr>
          </a:p>
          <a:p>
            <a:r>
              <a:rPr lang="en-US" dirty="0"/>
              <a:t> </a:t>
            </a:r>
          </a:p>
          <a:p>
            <a:endParaRPr lang="en-US" dirty="0"/>
          </a:p>
        </p:txBody>
      </p:sp>
      <p:pic>
        <p:nvPicPr>
          <p:cNvPr id="9" name="Picture Placeholder 8" descr="Silver baby rattle" title="Sample picture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831913" y="2114597"/>
            <a:ext cx="3843146" cy="3012636"/>
          </a:xfrm>
        </p:spPr>
      </p:pic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7937" y="528918"/>
            <a:ext cx="2467639" cy="2841811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0385" y="2214282"/>
            <a:ext cx="2318178" cy="292249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81255" y="956000"/>
            <a:ext cx="2528047" cy="314087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77586" y="2172446"/>
            <a:ext cx="2190790" cy="296433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41454" y="956000"/>
            <a:ext cx="2217760" cy="295312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69341" y="1491011"/>
            <a:ext cx="2377317" cy="304015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0922" y="3011089"/>
            <a:ext cx="2052357" cy="2671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8150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Baby looking up" title="Sample picture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609599" y="1365786"/>
            <a:ext cx="2560320" cy="2065312"/>
          </a:xfrm>
        </p:spPr>
        <p:txBody>
          <a:bodyPr anchor="t">
            <a:normAutofit/>
          </a:bodyPr>
          <a:lstStyle/>
          <a:p>
            <a:r>
              <a:rPr lang="en-US" sz="3200" dirty="0" smtClean="0">
                <a:solidFill>
                  <a:schemeClr val="accent3">
                    <a:lumMod val="50000"/>
                  </a:schemeClr>
                </a:solidFill>
              </a:rPr>
              <a:t>What is the scope of the problem?</a:t>
            </a:r>
            <a:endParaRPr lang="en-US" sz="3200" dirty="0">
              <a:solidFill>
                <a:schemeClr val="accent3">
                  <a:lumMod val="50000"/>
                </a:schemeClr>
              </a:solidFill>
            </a:endParaRPr>
          </a:p>
        </p:txBody>
      </p:sp>
      <p:pic>
        <p:nvPicPr>
          <p:cNvPr id="9" name="Picture Placeholder 8" descr="Smiling baby" title="Sample picture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10" name="Rounded Rectangle 9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val="934100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36767" y="1582368"/>
            <a:ext cx="5483224" cy="118872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What is obesity?</a:t>
            </a:r>
            <a:endParaRPr lang="en-US" sz="3200" dirty="0"/>
          </a:p>
        </p:txBody>
      </p:sp>
      <p:pic>
        <p:nvPicPr>
          <p:cNvPr id="1026" name="Picture 2" descr="BMI chart (bmi_chart.jpg)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5421" y="2523952"/>
            <a:ext cx="4333875" cy="228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3333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2"/>
          <p:cNvSpPr>
            <a:spLocks noGrp="1"/>
          </p:cNvSpPr>
          <p:nvPr>
            <p:ph type="title"/>
          </p:nvPr>
        </p:nvSpPr>
        <p:spPr>
          <a:xfrm>
            <a:off x="1506071" y="941294"/>
            <a:ext cx="9144000" cy="762000"/>
          </a:xfrm>
        </p:spPr>
        <p:txBody>
          <a:bodyPr anchor="t">
            <a:normAutofit fontScale="90000"/>
          </a:bodyPr>
          <a:lstStyle/>
          <a:p>
            <a:r>
              <a:rPr lang="en-US" sz="1600" b="1" dirty="0" smtClean="0"/>
              <a:t/>
            </a:r>
            <a:br>
              <a:rPr lang="en-US" sz="1600" b="1" dirty="0" smtClean="0"/>
            </a:br>
            <a:r>
              <a:rPr lang="en-US" sz="1600" dirty="0">
                <a:solidFill>
                  <a:schemeClr val="accent3">
                    <a:lumMod val="50000"/>
                  </a:schemeClr>
                </a:solidFill>
              </a:rPr>
              <a:t>BMI provides the most useful population-level measure of overweight and obesity as it is the same for both sexes and for all ages of adults</a:t>
            </a:r>
            <a:r>
              <a:rPr lang="en-US" sz="1600" dirty="0" smtClean="0">
                <a:solidFill>
                  <a:schemeClr val="accent3">
                    <a:lumMod val="50000"/>
                  </a:schemeClr>
                </a:solidFill>
              </a:rPr>
              <a:t>. (WHO)</a:t>
            </a:r>
            <a:r>
              <a:rPr lang="en-US" sz="1600" b="1" dirty="0">
                <a:solidFill>
                  <a:schemeClr val="accent3">
                    <a:lumMod val="50000"/>
                  </a:schemeClr>
                </a:solidFill>
              </a:rPr>
              <a:t/>
            </a:r>
            <a:br>
              <a:rPr lang="en-US" sz="1600" b="1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en-US" sz="1600" b="1" dirty="0" smtClean="0"/>
              <a:t/>
            </a:r>
            <a:br>
              <a:rPr lang="en-US" sz="1600" b="1" dirty="0" smtClean="0"/>
            </a:br>
            <a:r>
              <a:rPr lang="en-US" sz="1600" b="1" dirty="0"/>
              <a:t/>
            </a:r>
            <a:br>
              <a:rPr lang="en-US" sz="1600" b="1" dirty="0"/>
            </a:b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/>
              <a:t/>
            </a:r>
            <a:br>
              <a:rPr lang="en-US" sz="1600" dirty="0"/>
            </a:br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>
                <a:solidFill>
                  <a:srgbClr val="C00000"/>
                </a:solidFill>
              </a:rPr>
              <a:t/>
            </a:r>
            <a:br>
              <a:rPr lang="en-US" sz="1600" dirty="0">
                <a:solidFill>
                  <a:srgbClr val="C00000"/>
                </a:solidFill>
              </a:rPr>
            </a:br>
            <a:endParaRPr lang="en-US" sz="16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41930" y="2072879"/>
            <a:ext cx="900953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Segoe Script" panose="020B0504020000000003" pitchFamily="34" charset="0"/>
              </a:rPr>
              <a:t>Obesity</a:t>
            </a:r>
            <a:r>
              <a:rPr lang="en-US" sz="1400" dirty="0">
                <a:latin typeface="Segoe Script" panose="020B0504020000000003" pitchFamily="34" charset="0"/>
              </a:rPr>
              <a:t> is a </a:t>
            </a:r>
            <a:r>
              <a:rPr lang="en-US" sz="1400" dirty="0">
                <a:latin typeface="Segoe Script" panose="020B0504020000000003" pitchFamily="34" charset="0"/>
                <a:hlinkClick r:id="rId2" tooltip="Disease"/>
              </a:rPr>
              <a:t>medical condition</a:t>
            </a:r>
            <a:r>
              <a:rPr lang="en-US" sz="1400" dirty="0">
                <a:latin typeface="Segoe Script" panose="020B0504020000000003" pitchFamily="34" charset="0"/>
              </a:rPr>
              <a:t> in which excess </a:t>
            </a:r>
            <a:r>
              <a:rPr lang="en-US" sz="1400" dirty="0">
                <a:latin typeface="Segoe Script" panose="020B0504020000000003" pitchFamily="34" charset="0"/>
                <a:hlinkClick r:id="rId3" tooltip="Adipose tissue"/>
              </a:rPr>
              <a:t>body fat</a:t>
            </a:r>
            <a:r>
              <a:rPr lang="en-US" sz="1400" dirty="0">
                <a:latin typeface="Segoe Script" panose="020B0504020000000003" pitchFamily="34" charset="0"/>
              </a:rPr>
              <a:t> has accumulated to the extent that It may have a negative effect on health.   (</a:t>
            </a:r>
            <a:r>
              <a:rPr lang="en-US" sz="1400" dirty="0" err="1">
                <a:latin typeface="Segoe Script" panose="020B0504020000000003" pitchFamily="34" charset="0"/>
              </a:rPr>
              <a:t>Wickipedia</a:t>
            </a:r>
            <a:r>
              <a:rPr lang="en-US" sz="1400" dirty="0">
                <a:latin typeface="Segoe Script" panose="020B0504020000000003" pitchFamily="34" charset="0"/>
              </a:rPr>
              <a:t>)</a:t>
            </a: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541930" y="3242683"/>
            <a:ext cx="8937812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accent2">
                    <a:lumMod val="50000"/>
                  </a:schemeClr>
                </a:solidFill>
                <a:latin typeface="Segoe Script" panose="020B0504020000000003" pitchFamily="34" charset="0"/>
              </a:rPr>
              <a:t>WORLD: </a:t>
            </a:r>
            <a:br>
              <a:rPr lang="en-US" sz="1400" dirty="0">
                <a:solidFill>
                  <a:schemeClr val="accent2">
                    <a:lumMod val="50000"/>
                  </a:schemeClr>
                </a:solidFill>
                <a:latin typeface="Segoe Script" panose="020B0504020000000003" pitchFamily="34" charset="0"/>
              </a:rPr>
            </a:br>
            <a:r>
              <a:rPr lang="en-US" sz="1400" dirty="0">
                <a:solidFill>
                  <a:schemeClr val="accent2">
                    <a:lumMod val="50000"/>
                  </a:schemeClr>
                </a:solidFill>
                <a:latin typeface="Segoe Script" panose="020B0504020000000003" pitchFamily="34" charset="0"/>
              </a:rPr>
              <a:t>In 2016, more than 1.9 billion adults, 18 years and older, were overweight. Of these over 650 million were obese.</a:t>
            </a:r>
            <a:br>
              <a:rPr lang="en-US" sz="1400" dirty="0">
                <a:solidFill>
                  <a:schemeClr val="accent2">
                    <a:lumMod val="50000"/>
                  </a:schemeClr>
                </a:solidFill>
                <a:latin typeface="Segoe Script" panose="020B0504020000000003" pitchFamily="34" charset="0"/>
              </a:rPr>
            </a:br>
            <a:r>
              <a:rPr lang="en-US" sz="1400" dirty="0">
                <a:solidFill>
                  <a:schemeClr val="accent2">
                    <a:lumMod val="50000"/>
                  </a:schemeClr>
                </a:solidFill>
                <a:latin typeface="Segoe Script" panose="020B0504020000000003" pitchFamily="34" charset="0"/>
              </a:rPr>
              <a:t>39% of adults aged 18 years and over were overweight in 2016, and 13% were obese.  (WHO)</a:t>
            </a:r>
            <a:br>
              <a:rPr lang="en-US" sz="1400" dirty="0">
                <a:solidFill>
                  <a:schemeClr val="accent2">
                    <a:lumMod val="50000"/>
                  </a:schemeClr>
                </a:solidFill>
                <a:latin typeface="Segoe Script" panose="020B0504020000000003" pitchFamily="34" charset="0"/>
              </a:rPr>
            </a:br>
            <a:r>
              <a:rPr lang="en-US" dirty="0"/>
              <a:t/>
            </a:r>
            <a:br>
              <a:rPr lang="en-US" dirty="0"/>
            </a:b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541930" y="4966232"/>
            <a:ext cx="88123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C00000"/>
                </a:solidFill>
                <a:latin typeface="+mj-lt"/>
              </a:rPr>
              <a:t>WV:</a:t>
            </a:r>
            <a:br>
              <a:rPr lang="en-US" sz="1400" dirty="0">
                <a:solidFill>
                  <a:srgbClr val="C00000"/>
                </a:solidFill>
                <a:latin typeface="+mj-lt"/>
              </a:rPr>
            </a:br>
            <a:r>
              <a:rPr lang="en-US" sz="1400" dirty="0">
                <a:solidFill>
                  <a:srgbClr val="C00000"/>
                </a:solidFill>
                <a:latin typeface="+mj-lt"/>
              </a:rPr>
              <a:t>As of August, 2017, 37.7% of adults are obese. #1/51 (State of obesity.org)</a:t>
            </a:r>
            <a:endParaRPr lang="en-US" sz="1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7329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19016" y="2329988"/>
            <a:ext cx="3108960" cy="2082800"/>
          </a:xfrm>
        </p:spPr>
        <p:txBody>
          <a:bodyPr anchor="t"/>
          <a:lstStyle/>
          <a:p>
            <a:pPr algn="ctr"/>
            <a:r>
              <a:rPr lang="en-US" dirty="0" smtClean="0"/>
              <a:t>In WV 56.3% of all pregnant women in 2016 were overweight or obese.</a:t>
            </a:r>
            <a:endParaRPr lang="en-US" dirty="0"/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idx="1"/>
          </p:nvPr>
        </p:nvPicPr>
        <p:blipFill>
          <a:blip r:embed="rId2"/>
          <a:srcRect t="724" b="724"/>
          <a:stretch>
            <a:fillRect/>
          </a:stretch>
        </p:blipFill>
        <p:spPr>
          <a:xfrm>
            <a:off x="1013112" y="1130869"/>
            <a:ext cx="5929465" cy="4481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390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473680" y="1356845"/>
            <a:ext cx="2763787" cy="1727334"/>
          </a:xfrm>
        </p:spPr>
        <p:txBody>
          <a:bodyPr anchor="t">
            <a:noAutofit/>
          </a:bodyPr>
          <a:lstStyle/>
          <a:p>
            <a:pPr algn="ctr"/>
            <a:r>
              <a:rPr lang="en-US" sz="3200" dirty="0" smtClean="0">
                <a:solidFill>
                  <a:schemeClr val="accent2">
                    <a:lumMod val="50000"/>
                  </a:schemeClr>
                </a:solidFill>
              </a:rPr>
              <a:t>Why is this important?</a:t>
            </a:r>
            <a:endParaRPr lang="en-US" sz="3200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Sometimes the smallest things take up the most room in your heart……</a:t>
            </a:r>
          </a:p>
          <a:p>
            <a:r>
              <a:rPr lang="en-US" dirty="0" smtClean="0">
                <a:solidFill>
                  <a:schemeClr val="accent2">
                    <a:lumMod val="50000"/>
                  </a:schemeClr>
                </a:solidFill>
                <a:latin typeface="+mj-lt"/>
              </a:rPr>
              <a:t>Winnie the Pooh</a:t>
            </a:r>
            <a:endParaRPr lang="en-US" dirty="0">
              <a:solidFill>
                <a:schemeClr val="accent2">
                  <a:lumMod val="50000"/>
                </a:schemeClr>
              </a:solidFill>
              <a:latin typeface="+mj-lt"/>
            </a:endParaRPr>
          </a:p>
        </p:txBody>
      </p:sp>
      <p:pic>
        <p:nvPicPr>
          <p:cNvPr id="21" name="Picture Placeholder 20" descr="Sleeping baby" title="Sample picture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0" name="Picture Placeholder 19" descr="Sleeping baby with knit cap" title="Sample picture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Picture Placeholder 23" descr="Sleeping child with fleece blanket" title="Sample picture"/>
          <p:cNvPicPr>
            <a:picLocks noGrp="1" noChangeAspect="1"/>
          </p:cNvPicPr>
          <p:nvPr>
            <p:ph type="pic" sz="quarter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5" name="Rounded Rectangle 24"/>
          <p:cNvSpPr/>
          <p:nvPr/>
        </p:nvSpPr>
        <p:spPr>
          <a:xfrm>
            <a:off x="12344400" y="152400"/>
            <a:ext cx="1295400" cy="6553200"/>
          </a:xfrm>
          <a:prstGeom prst="roundRect">
            <a:avLst>
              <a:gd name="adj" fmla="val 9717"/>
            </a:avLst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r>
              <a:rPr lang="en-US" sz="1200" b="1" i="1" dirty="0" smtClean="0">
                <a:latin typeface="Arial" pitchFamily="34" charset="0"/>
                <a:cs typeface="Arial" pitchFamily="34" charset="0"/>
              </a:rPr>
              <a:t>NOTE: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To change images on this slide, select a picture and delete it. Then click the Insert Picture icon</a:t>
            </a:r>
          </a:p>
          <a:p>
            <a:r>
              <a:rPr lang="en-US" sz="1200" i="1" dirty="0" smtClean="0">
                <a:latin typeface="Arial" pitchFamily="34" charset="0"/>
                <a:cs typeface="Arial" pitchFamily="34" charset="0"/>
              </a:rPr>
              <a:t>in the placeholder to insert your own image.</a:t>
            </a:r>
          </a:p>
        </p:txBody>
      </p:sp>
    </p:spTree>
    <p:extLst>
      <p:ext uri="{BB962C8B-B14F-4D97-AF65-F5344CB8AC3E}">
        <p14:creationId xmlns:p14="http://schemas.microsoft.com/office/powerpoint/2010/main" val="946785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78670" y="1308314"/>
            <a:ext cx="9144000" cy="4409905"/>
          </a:xfrm>
        </p:spPr>
        <p:txBody>
          <a:bodyPr anchor="t">
            <a:normAutofit/>
          </a:bodyPr>
          <a:lstStyle/>
          <a:p>
            <a:r>
              <a:rPr lang="en-US" sz="3200" u="sng" dirty="0" smtClean="0">
                <a:solidFill>
                  <a:srgbClr val="0070C0"/>
                </a:solidFill>
              </a:rPr>
              <a:t>Pre-pregnancy:</a:t>
            </a:r>
            <a:r>
              <a:rPr lang="en-US" sz="2400" dirty="0" smtClean="0">
                <a:solidFill>
                  <a:srgbClr val="0070C0"/>
                </a:solidFill>
              </a:rPr>
              <a:t/>
            </a:r>
            <a:br>
              <a:rPr lang="en-US" sz="2400" dirty="0" smtClean="0">
                <a:solidFill>
                  <a:srgbClr val="0070C0"/>
                </a:solidFill>
              </a:rPr>
            </a:br>
            <a:r>
              <a:rPr lang="en-US" sz="2400" dirty="0" smtClean="0">
                <a:solidFill>
                  <a:srgbClr val="0070C0"/>
                </a:solidFill>
              </a:rPr>
              <a:t/>
            </a:r>
            <a:br>
              <a:rPr lang="en-US" sz="2400" dirty="0" smtClean="0">
                <a:solidFill>
                  <a:srgbClr val="0070C0"/>
                </a:solidFill>
              </a:rPr>
            </a:br>
            <a:r>
              <a:rPr lang="en-US" sz="2400" dirty="0" smtClean="0">
                <a:solidFill>
                  <a:srgbClr val="0070C0"/>
                </a:solidFill>
              </a:rPr>
              <a:t>	</a:t>
            </a:r>
            <a:r>
              <a:rPr lang="en-US" sz="1800" dirty="0" smtClean="0">
                <a:solidFill>
                  <a:srgbClr val="0070C0"/>
                </a:solidFill>
              </a:rPr>
              <a:t>Increased Medical problems</a:t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>
                <a:solidFill>
                  <a:srgbClr val="0070C0"/>
                </a:solidFill>
              </a:rPr>
              <a:t>	</a:t>
            </a:r>
            <a:r>
              <a:rPr lang="en-US" sz="1800" dirty="0" smtClean="0">
                <a:solidFill>
                  <a:srgbClr val="0070C0"/>
                </a:solidFill>
              </a:rPr>
              <a:t>	Infertility</a:t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>
                <a:solidFill>
                  <a:srgbClr val="0070C0"/>
                </a:solidFill>
              </a:rPr>
              <a:t>	</a:t>
            </a:r>
            <a:r>
              <a:rPr lang="en-US" sz="1800" dirty="0" smtClean="0">
                <a:solidFill>
                  <a:srgbClr val="0070C0"/>
                </a:solidFill>
              </a:rPr>
              <a:t>	PCOS</a:t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>
                <a:solidFill>
                  <a:srgbClr val="0070C0"/>
                </a:solidFill>
              </a:rPr>
              <a:t>	</a:t>
            </a:r>
            <a:r>
              <a:rPr lang="en-US" sz="1800" dirty="0" smtClean="0">
                <a:solidFill>
                  <a:srgbClr val="0070C0"/>
                </a:solidFill>
              </a:rPr>
              <a:t>	Hypertension</a:t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>
                <a:solidFill>
                  <a:srgbClr val="0070C0"/>
                </a:solidFill>
              </a:rPr>
              <a:t>	</a:t>
            </a:r>
            <a:r>
              <a:rPr lang="en-US" sz="1800" dirty="0" smtClean="0">
                <a:solidFill>
                  <a:srgbClr val="0070C0"/>
                </a:solidFill>
              </a:rPr>
              <a:t>	Diabetes</a:t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>
                <a:solidFill>
                  <a:srgbClr val="0070C0"/>
                </a:solidFill>
              </a:rPr>
              <a:t>	</a:t>
            </a:r>
            <a:r>
              <a:rPr lang="en-US" sz="1800" dirty="0" smtClean="0">
                <a:solidFill>
                  <a:srgbClr val="0070C0"/>
                </a:solidFill>
              </a:rPr>
              <a:t>	Depression/ Anxiety</a:t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 smtClean="0">
                <a:solidFill>
                  <a:srgbClr val="0070C0"/>
                </a:solidFill>
              </a:rPr>
              <a:t/>
            </a:r>
            <a:br>
              <a:rPr lang="en-US" sz="1800" dirty="0" smtClean="0">
                <a:solidFill>
                  <a:srgbClr val="0070C0"/>
                </a:solidFill>
              </a:rPr>
            </a:br>
            <a:r>
              <a:rPr lang="en-US" sz="1800" dirty="0" smtClean="0">
                <a:solidFill>
                  <a:srgbClr val="0070C0"/>
                </a:solidFill>
              </a:rPr>
              <a:t>	Increased spontaneous abortion and recurrent miscarriage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4632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Animal Sketch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72731331-7052-4E19-91CE-BF3E69DA5CD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Baby photo album (animal sketches, widescreen)</Template>
  <TotalTime>0</TotalTime>
  <Words>397</Words>
  <Application>Microsoft Office PowerPoint</Application>
  <PresentationFormat>Widescreen</PresentationFormat>
  <Paragraphs>80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1" baseType="lpstr">
      <vt:lpstr>Arial</vt:lpstr>
      <vt:lpstr>Candara</vt:lpstr>
      <vt:lpstr>Segoe Script</vt:lpstr>
      <vt:lpstr>Wingdings</vt:lpstr>
      <vt:lpstr>Animal Sketch 16x9</vt:lpstr>
      <vt:lpstr>Obesity and Pregnancy An everyday event </vt:lpstr>
      <vt:lpstr>Objectives: </vt:lpstr>
      <vt:lpstr>PowerPoint Presentation</vt:lpstr>
      <vt:lpstr>What is the scope of the problem?</vt:lpstr>
      <vt:lpstr>What is obesity?</vt:lpstr>
      <vt:lpstr> BMI provides the most useful population-level measure of overweight and obesity as it is the same for both sexes and for all ages of adults. (WHO)        </vt:lpstr>
      <vt:lpstr>In WV 56.3% of all pregnant women in 2016 were overweight or obese.</vt:lpstr>
      <vt:lpstr>Why is this important?</vt:lpstr>
      <vt:lpstr>Pre-pregnancy:   Increased Medical problems   Infertility   PCOS   Hypertension   Diabetes   Depression/ Anxiety   Increased spontaneous abortion and recurrent miscarriage</vt:lpstr>
      <vt:lpstr>PowerPoint Presentation</vt:lpstr>
      <vt:lpstr>PowerPoint Presentation</vt:lpstr>
      <vt:lpstr>PowerPoint Presentation</vt:lpstr>
      <vt:lpstr>Material and Handling Considerations</vt:lpstr>
      <vt:lpstr>Appropriate beds, chairs, wheelchairs, BP cuffs, lifts, scales, clothing, personnel.</vt:lpstr>
      <vt:lpstr>OR considerations:</vt:lpstr>
      <vt:lpstr>We all just want a happy ending……..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2017-10-11T02:20:50Z</dcterms:created>
  <dcterms:modified xsi:type="dcterms:W3CDTF">2017-10-12T11:13:36Z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TC038961529991</vt:lpwstr>
  </property>
</Properties>
</file>