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5" r:id="rId2"/>
  </p:sldMasterIdLst>
  <p:notesMasterIdLst>
    <p:notesMasterId r:id="rId29"/>
  </p:notesMasterIdLst>
  <p:sldIdLst>
    <p:sldId id="256" r:id="rId3"/>
    <p:sldId id="257" r:id="rId4"/>
    <p:sldId id="259" r:id="rId5"/>
    <p:sldId id="258" r:id="rId6"/>
    <p:sldId id="260" r:id="rId7"/>
    <p:sldId id="262" r:id="rId8"/>
    <p:sldId id="264" r:id="rId9"/>
    <p:sldId id="265" r:id="rId10"/>
    <p:sldId id="266" r:id="rId11"/>
    <p:sldId id="267" r:id="rId12"/>
    <p:sldId id="291" r:id="rId13"/>
    <p:sldId id="268" r:id="rId14"/>
    <p:sldId id="270" r:id="rId15"/>
    <p:sldId id="271" r:id="rId16"/>
    <p:sldId id="289" r:id="rId17"/>
    <p:sldId id="290" r:id="rId18"/>
    <p:sldId id="275" r:id="rId19"/>
    <p:sldId id="277" r:id="rId20"/>
    <p:sldId id="273" r:id="rId21"/>
    <p:sldId id="274" r:id="rId22"/>
    <p:sldId id="280" r:id="rId23"/>
    <p:sldId id="281" r:id="rId24"/>
    <p:sldId id="285" r:id="rId25"/>
    <p:sldId id="287" r:id="rId26"/>
    <p:sldId id="292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701F-97B6-46E1-B659-527D952C42CC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928F-DD95-4D81-90B2-8F2269A6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Eliminates potential access barriers such as transportation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B29EF-615A-8D4E-BF41-F600637DC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29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 concerns about exogenesis </a:t>
            </a:r>
            <a:r>
              <a:rPr lang="en-US" dirty="0" err="1" smtClean="0"/>
              <a:t>progestins</a:t>
            </a:r>
            <a:r>
              <a:rPr lang="en-US" dirty="0" smtClean="0"/>
              <a:t> and the effect on </a:t>
            </a:r>
            <a:r>
              <a:rPr lang="en-US" dirty="0" err="1" smtClean="0"/>
              <a:t>lactogenesis</a:t>
            </a:r>
            <a:r>
              <a:rPr lang="en-US" dirty="0" smtClean="0"/>
              <a:t>.  Because progesterone </a:t>
            </a:r>
            <a:r>
              <a:rPr lang="en-US" dirty="0" err="1" smtClean="0"/>
              <a:t>withdrawl</a:t>
            </a:r>
            <a:r>
              <a:rPr lang="en-US" dirty="0" smtClean="0"/>
              <a:t> after delivery of the placenta is thought to trigger the onset of </a:t>
            </a:r>
            <a:r>
              <a:rPr lang="en-US" dirty="0" err="1" smtClean="0"/>
              <a:t>lactogenesis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B29EF-615A-8D4E-BF41-F600637DC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5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Considerations include timing and location for counseling/consent and the procedure, roles and responsibilities for nursing regarding supplies, and documentation processes.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Hospital clinicians should be able to identify women who plan to receive a LARC method in the hospital and those who may need additional counseling immediately postpartum.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 the billing and pharmacy infrastructure is developed, the insertion procedure is treated as any other hospital process.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B29EF-615A-8D4E-BF41-F600637DC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58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45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3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53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0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5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19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12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92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9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46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67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033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5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2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0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30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4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6B2484B-6AF1-42A0-9625-43DA3E99CF1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9ACF22-4417-4421-BCE4-CE051DBE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9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66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8" y="698850"/>
            <a:ext cx="10708341" cy="189643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Immediate </a:t>
            </a:r>
            <a:r>
              <a:rPr lang="en-US" sz="4800" dirty="0"/>
              <a:t>P</a:t>
            </a:r>
            <a:r>
              <a:rPr lang="en-US" sz="4800" dirty="0" smtClean="0"/>
              <a:t>ostpartum </a:t>
            </a:r>
            <a:r>
              <a:rPr lang="en-US" sz="4800" dirty="0"/>
              <a:t>L</a:t>
            </a:r>
            <a:r>
              <a:rPr lang="en-US" sz="4800" dirty="0" smtClean="0"/>
              <a:t>ong </a:t>
            </a:r>
            <a:r>
              <a:rPr lang="en-US" sz="4800" dirty="0"/>
              <a:t>A</a:t>
            </a:r>
            <a:r>
              <a:rPr lang="en-US" sz="4800" dirty="0" smtClean="0"/>
              <a:t>cting Reversible </a:t>
            </a:r>
            <a:br>
              <a:rPr lang="en-US" sz="4800" dirty="0" smtClean="0"/>
            </a:br>
            <a:r>
              <a:rPr lang="en-US" sz="4800" dirty="0"/>
              <a:t>C</a:t>
            </a:r>
            <a:r>
              <a:rPr lang="en-US" sz="4800" dirty="0" smtClean="0"/>
              <a:t>ontraception Implementation in West </a:t>
            </a:r>
            <a:r>
              <a:rPr lang="en-US" sz="4800" dirty="0"/>
              <a:t>V</a:t>
            </a:r>
            <a:r>
              <a:rPr lang="en-US" sz="4800" dirty="0" smtClean="0"/>
              <a:t>irginia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2944905"/>
            <a:ext cx="9144000" cy="15034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Ally Roy, MD</a:t>
            </a:r>
          </a:p>
          <a:p>
            <a:r>
              <a:rPr lang="en-US" dirty="0" smtClean="0"/>
              <a:t>Instructor</a:t>
            </a:r>
          </a:p>
          <a:p>
            <a:r>
              <a:rPr lang="en-US" dirty="0" smtClean="0"/>
              <a:t>Marshall University School of Medicine</a:t>
            </a:r>
          </a:p>
          <a:p>
            <a:r>
              <a:rPr lang="en-US" dirty="0" smtClean="0"/>
              <a:t>Department of Obstetrics and Gynecology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2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IPP LARC?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/>
          <a:lstStyle/>
          <a:p>
            <a:r>
              <a:rPr lang="en-US" dirty="0" smtClean="0"/>
              <a:t>Decreasing the risk of unintended pregnancy</a:t>
            </a:r>
          </a:p>
          <a:p>
            <a:pPr lvl="1"/>
            <a:r>
              <a:rPr lang="en-US" dirty="0" smtClean="0"/>
              <a:t>40-57% of women have unprotected intercourse before 6 week visit</a:t>
            </a:r>
          </a:p>
          <a:p>
            <a:pPr lvl="1"/>
            <a:r>
              <a:rPr lang="en-US" dirty="0" smtClean="0"/>
              <a:t>In the first year postpartum 70% of pregnancies are unintended</a:t>
            </a:r>
          </a:p>
          <a:p>
            <a:endParaRPr lang="en-US" dirty="0"/>
          </a:p>
          <a:p>
            <a:r>
              <a:rPr lang="en-US" dirty="0" smtClean="0"/>
              <a:t>Decrease risk of short-interval pregnancy</a:t>
            </a:r>
          </a:p>
          <a:p>
            <a:pPr lvl="1"/>
            <a:r>
              <a:rPr lang="en-US" dirty="0"/>
              <a:t>Pregnancy within a year of delivery</a:t>
            </a:r>
          </a:p>
          <a:p>
            <a:pPr lvl="1"/>
            <a:r>
              <a:rPr lang="en-US" dirty="0"/>
              <a:t>12-49% of postpartum adolescents experience short interval pregnancy</a:t>
            </a:r>
          </a:p>
          <a:p>
            <a:pPr lvl="1"/>
            <a:r>
              <a:rPr lang="en-US" dirty="0"/>
              <a:t>Can be a risk factor for preterm delivery and adverse neonatal outcomes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6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IPP LARC in WV?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Chart review of 207 </a:t>
            </a:r>
            <a:r>
              <a:rPr lang="en-US" dirty="0"/>
              <a:t>patients </a:t>
            </a:r>
            <a:r>
              <a:rPr lang="en-US" dirty="0" smtClean="0"/>
              <a:t>from CHH in 2014</a:t>
            </a:r>
          </a:p>
          <a:p>
            <a:pPr lvl="1"/>
            <a:r>
              <a:rPr lang="en-US" dirty="0" smtClean="0"/>
              <a:t>(61 </a:t>
            </a:r>
            <a:r>
              <a:rPr lang="en-US" dirty="0"/>
              <a:t>MARC/ 146 Resident clinic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age and </a:t>
            </a:r>
            <a:r>
              <a:rPr lang="en-US" dirty="0" smtClean="0"/>
              <a:t>demographics</a:t>
            </a:r>
            <a:endParaRPr lang="en-US" dirty="0"/>
          </a:p>
          <a:p>
            <a:r>
              <a:rPr lang="en-US" dirty="0" smtClean="0"/>
              <a:t>44 </a:t>
            </a:r>
            <a:r>
              <a:rPr lang="en-US" dirty="0"/>
              <a:t>(21.3%) received lower efficacy method than what they desired during prenatal </a:t>
            </a:r>
            <a:r>
              <a:rPr lang="en-US" dirty="0" smtClean="0"/>
              <a:t>care</a:t>
            </a:r>
            <a:endParaRPr lang="en-US" dirty="0"/>
          </a:p>
          <a:p>
            <a:pPr lvl="1"/>
            <a:r>
              <a:rPr lang="en-US" dirty="0" smtClean="0"/>
              <a:t>(Example</a:t>
            </a:r>
            <a:r>
              <a:rPr lang="en-US" dirty="0"/>
              <a:t>: </a:t>
            </a:r>
            <a:r>
              <a:rPr lang="en-US" dirty="0" smtClean="0"/>
              <a:t>wanted </a:t>
            </a:r>
            <a:r>
              <a:rPr lang="en-US" dirty="0"/>
              <a:t>IUD, received </a:t>
            </a:r>
            <a:r>
              <a:rPr lang="en-US" dirty="0" err="1" smtClean="0"/>
              <a:t>Depo-provera</a:t>
            </a:r>
            <a:r>
              <a:rPr lang="en-US" dirty="0" smtClean="0"/>
              <a:t> post </a:t>
            </a:r>
            <a:r>
              <a:rPr lang="en-US" dirty="0"/>
              <a:t>partum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50 patients </a:t>
            </a:r>
            <a:r>
              <a:rPr lang="en-US" dirty="0" smtClean="0"/>
              <a:t>desired </a:t>
            </a:r>
            <a:r>
              <a:rPr lang="en-US" dirty="0"/>
              <a:t>postpartum </a:t>
            </a:r>
            <a:r>
              <a:rPr lang="en-US" dirty="0" smtClean="0"/>
              <a:t>tubal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33 (66%) actually got their </a:t>
            </a:r>
            <a:r>
              <a:rPr lang="en-US" dirty="0" smtClean="0"/>
              <a:t>tubal</a:t>
            </a:r>
          </a:p>
          <a:p>
            <a:pPr lvl="1"/>
            <a:r>
              <a:rPr lang="en-US" dirty="0" smtClean="0"/>
              <a:t>12 (24%) received </a:t>
            </a:r>
            <a:r>
              <a:rPr lang="en-US" dirty="0"/>
              <a:t>nothing </a:t>
            </a:r>
            <a:r>
              <a:rPr lang="en-US" dirty="0" smtClean="0"/>
              <a:t>and </a:t>
            </a:r>
            <a:r>
              <a:rPr lang="en-US" dirty="0"/>
              <a:t>3 </a:t>
            </a:r>
            <a:r>
              <a:rPr lang="en-US" dirty="0" smtClean="0"/>
              <a:t>(6%) got IUDs</a:t>
            </a:r>
            <a:r>
              <a:rPr lang="en-US" dirty="0"/>
              <a:t> </a:t>
            </a:r>
          </a:p>
          <a:p>
            <a:r>
              <a:rPr lang="en-US" dirty="0"/>
              <a:t>30 patients </a:t>
            </a:r>
            <a:r>
              <a:rPr lang="en-US" dirty="0" smtClean="0"/>
              <a:t>desired an IUD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11 (36.7%) received them at their postpartum </a:t>
            </a:r>
            <a:r>
              <a:rPr lang="en-US" dirty="0" smtClean="0"/>
              <a:t>visit</a:t>
            </a:r>
          </a:p>
          <a:p>
            <a:r>
              <a:rPr lang="en-US" dirty="0" smtClean="0"/>
              <a:t>Of </a:t>
            </a:r>
            <a:r>
              <a:rPr lang="en-US" dirty="0"/>
              <a:t>the 207 patients, 61 (29.5%) did not show for their post partum </a:t>
            </a:r>
            <a:r>
              <a:rPr lang="en-US" dirty="0" smtClean="0"/>
              <a:t>visit</a:t>
            </a:r>
          </a:p>
        </p:txBody>
      </p:sp>
    </p:spTree>
    <p:extLst>
      <p:ext uri="{BB962C8B-B14F-4D97-AF65-F5344CB8AC3E}">
        <p14:creationId xmlns:p14="http://schemas.microsoft.com/office/powerpoint/2010/main" val="145810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IPP LARC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668071"/>
          </a:xfrm>
        </p:spPr>
        <p:txBody>
          <a:bodyPr/>
          <a:lstStyle/>
          <a:p>
            <a:r>
              <a:rPr lang="en-US" dirty="0" smtClean="0"/>
              <a:t>The patient is not pregnant</a:t>
            </a:r>
          </a:p>
          <a:p>
            <a:r>
              <a:rPr lang="en-US" dirty="0" smtClean="0"/>
              <a:t>The patient is motivated to prevent pregnancy</a:t>
            </a:r>
          </a:p>
          <a:p>
            <a:r>
              <a:rPr lang="en-US" dirty="0" smtClean="0"/>
              <a:t>The physician and patient are in the same place at the same time</a:t>
            </a:r>
          </a:p>
          <a:p>
            <a:pPr lvl="1"/>
            <a:r>
              <a:rPr lang="en-US" dirty="0"/>
              <a:t>Eliminates potential access barriers </a:t>
            </a:r>
          </a:p>
          <a:p>
            <a:pPr lvl="1"/>
            <a:r>
              <a:rPr lang="en-US" dirty="0"/>
              <a:t>10-40% of women do not attend their postpartum visit</a:t>
            </a:r>
          </a:p>
          <a:p>
            <a:pPr lvl="1"/>
            <a:r>
              <a:rPr lang="en-US" dirty="0"/>
              <a:t>40-75% of women who plan to use an IUD postpartum do not obtain it</a:t>
            </a:r>
          </a:p>
          <a:p>
            <a:pPr lvl="1"/>
            <a:r>
              <a:rPr lang="en-US" dirty="0"/>
              <a:t>At postpartum visit may have other barriers including device availability, clinician availability, or need for repeat visit for </a:t>
            </a:r>
            <a:r>
              <a:rPr lang="en-US" dirty="0" smtClean="0"/>
              <a:t>placement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IUD &amp; implants are Category 2 among women breastfeeding</a:t>
            </a:r>
          </a:p>
          <a:p>
            <a:pPr lvl="1"/>
            <a:r>
              <a:rPr lang="en-US" dirty="0" smtClean="0"/>
              <a:t>Advantages generally outweigh any theoretical or proven risks</a:t>
            </a:r>
          </a:p>
          <a:p>
            <a:endParaRPr lang="en-US" dirty="0" smtClean="0"/>
          </a:p>
          <a:p>
            <a:r>
              <a:rPr lang="en-US" dirty="0" smtClean="0"/>
              <a:t>Observational studies of progestin-only contraceptives suggest no effect on successful initiation and continuation of breastfeeding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IUD expulsion and continuation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Expulsion rates for IPP IUD insertions are higher than for interval or </a:t>
            </a:r>
            <a:r>
              <a:rPr lang="en-US" dirty="0" err="1" smtClean="0"/>
              <a:t>postabortion</a:t>
            </a:r>
            <a:r>
              <a:rPr lang="en-US" dirty="0" smtClean="0"/>
              <a:t> insertions</a:t>
            </a:r>
          </a:p>
          <a:p>
            <a:pPr lvl="1"/>
            <a:r>
              <a:rPr lang="en-US" dirty="0" smtClean="0"/>
              <a:t>Vary by study but may be 10-27%</a:t>
            </a:r>
          </a:p>
          <a:p>
            <a:endParaRPr lang="en-US" dirty="0" smtClean="0"/>
          </a:p>
          <a:p>
            <a:r>
              <a:rPr lang="en-US" dirty="0" smtClean="0"/>
              <a:t>Women should be counseled about risk of expulsion, signs &amp; symptoms, and need to contact provider</a:t>
            </a:r>
          </a:p>
          <a:p>
            <a:endParaRPr lang="en-US" dirty="0" smtClean="0"/>
          </a:p>
          <a:p>
            <a:r>
              <a:rPr lang="en-US" dirty="0" smtClean="0"/>
              <a:t>Replacement IUD is covered by insurer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48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IUD expulsion and continuation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10" y="1690688"/>
            <a:ext cx="10428890" cy="4486275"/>
          </a:xfrm>
        </p:spPr>
        <p:txBody>
          <a:bodyPr/>
          <a:lstStyle/>
          <a:p>
            <a:r>
              <a:rPr lang="en-US" dirty="0" smtClean="0"/>
              <a:t>Randomized controlled trial of 112 women to IUD at cesarean delivery vs interval placement</a:t>
            </a:r>
          </a:p>
          <a:p>
            <a:r>
              <a:rPr lang="en-US" dirty="0" smtClean="0"/>
              <a:t>At 6 months: </a:t>
            </a:r>
          </a:p>
          <a:p>
            <a:pPr lvl="1"/>
            <a:r>
              <a:rPr lang="en-US" dirty="0" smtClean="0"/>
              <a:t>Significantly higher continuation in IPP placement group compared to interval group (83% vs 64%)</a:t>
            </a:r>
          </a:p>
          <a:p>
            <a:pPr lvl="1"/>
            <a:r>
              <a:rPr lang="en-US" dirty="0" smtClean="0"/>
              <a:t>In the interval group: </a:t>
            </a:r>
          </a:p>
          <a:p>
            <a:pPr lvl="1"/>
            <a:r>
              <a:rPr lang="en-US" dirty="0" smtClean="0"/>
              <a:t>39% did not obtain the IUD</a:t>
            </a:r>
          </a:p>
          <a:p>
            <a:pPr lvl="1"/>
            <a:r>
              <a:rPr lang="en-US" dirty="0" smtClean="0"/>
              <a:t>25% did not return for the postpartum visit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5904" y="6176963"/>
            <a:ext cx="934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Levi, E.E., et al.,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Intrauterine Device Placement During Cesarean Delivery and Continued Use 6 Months Postpartum: A Randomized Controlled Trial.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Obstet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Gynecol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2015.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126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(1): p. 5-11.</a:t>
            </a:r>
          </a:p>
        </p:txBody>
      </p:sp>
    </p:spTree>
    <p:extLst>
      <p:ext uri="{BB962C8B-B14F-4D97-AF65-F5344CB8AC3E}">
        <p14:creationId xmlns:p14="http://schemas.microsoft.com/office/powerpoint/2010/main" val="735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IUD expulsion and continuation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ACOG: “Despite the higher expulsion rate, evidence from clinical trials and from cost-benefit analyses strongly suggest the superiority of immediate placement in reduction of unintended pregnancy, especially for those at greatest risk of not having postpartum follow-up.”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8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Optimally women should be counseled prenatally about the option of IPP LARC</a:t>
            </a:r>
          </a:p>
          <a:p>
            <a:r>
              <a:rPr lang="en-US" dirty="0" smtClean="0"/>
              <a:t>Counseling should include: </a:t>
            </a:r>
          </a:p>
          <a:p>
            <a:pPr lvl="1"/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8132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IPP LARC Placement Procedure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0000" y="1470991"/>
            <a:ext cx="10233800" cy="51892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Subdermal implant</a:t>
            </a:r>
          </a:p>
          <a:p>
            <a:pPr lvl="1"/>
            <a:r>
              <a:rPr lang="en-US" dirty="0" smtClean="0"/>
              <a:t>Same technique</a:t>
            </a:r>
          </a:p>
          <a:p>
            <a:r>
              <a:rPr lang="en-US" dirty="0" smtClean="0"/>
              <a:t>IUD</a:t>
            </a:r>
            <a:endParaRPr lang="en-US" dirty="0"/>
          </a:p>
          <a:p>
            <a:pPr lvl="1"/>
            <a:r>
              <a:rPr lang="en-US" dirty="0"/>
              <a:t>Within 10 minutes of delivery of the placenta</a:t>
            </a:r>
          </a:p>
          <a:p>
            <a:pPr lvl="1"/>
            <a:r>
              <a:rPr lang="en-US" dirty="0"/>
              <a:t>After vaginal delivery: </a:t>
            </a:r>
          </a:p>
          <a:p>
            <a:pPr lvl="2"/>
            <a:r>
              <a:rPr lang="en-US" dirty="0"/>
              <a:t>Cut strings to 10cm (*or can </a:t>
            </a:r>
            <a:r>
              <a:rPr lang="en-US" dirty="0" smtClean="0"/>
              <a:t>trimmed </a:t>
            </a:r>
            <a:r>
              <a:rPr lang="en-US" dirty="0"/>
              <a:t>at follow up)</a:t>
            </a:r>
          </a:p>
          <a:p>
            <a:pPr lvl="2"/>
            <a:r>
              <a:rPr lang="en-US" dirty="0"/>
              <a:t>IUD grasped gently with ring </a:t>
            </a:r>
            <a:r>
              <a:rPr lang="en-US" dirty="0" err="1"/>
              <a:t>forcep</a:t>
            </a:r>
            <a:r>
              <a:rPr lang="en-US" dirty="0"/>
              <a:t> (not clamped), or manually</a:t>
            </a:r>
          </a:p>
          <a:p>
            <a:pPr lvl="2"/>
            <a:r>
              <a:rPr lang="en-US" dirty="0"/>
              <a:t>Placed gently at the fundus</a:t>
            </a:r>
          </a:p>
          <a:p>
            <a:pPr lvl="2"/>
            <a:r>
              <a:rPr lang="en-US" dirty="0"/>
              <a:t>Ultrasound guidance can be used</a:t>
            </a:r>
          </a:p>
          <a:p>
            <a:pPr lvl="1"/>
            <a:r>
              <a:rPr lang="en-US" dirty="0"/>
              <a:t>At the time of </a:t>
            </a:r>
            <a:r>
              <a:rPr lang="en-US" dirty="0" err="1"/>
              <a:t>c-section</a:t>
            </a:r>
            <a:endParaRPr lang="en-US" dirty="0"/>
          </a:p>
          <a:p>
            <a:pPr lvl="2"/>
            <a:r>
              <a:rPr lang="en-US" dirty="0"/>
              <a:t>After initiating closure of the </a:t>
            </a:r>
            <a:r>
              <a:rPr lang="en-US" dirty="0" err="1"/>
              <a:t>hysterotomy</a:t>
            </a:r>
            <a:r>
              <a:rPr lang="en-US" dirty="0"/>
              <a:t> incision</a:t>
            </a:r>
          </a:p>
          <a:p>
            <a:pPr lvl="2"/>
            <a:r>
              <a:rPr lang="en-US" dirty="0"/>
              <a:t>IUD placed at fundus with inserter, ring </a:t>
            </a:r>
            <a:r>
              <a:rPr lang="en-US" dirty="0" err="1" smtClean="0"/>
              <a:t>forcep</a:t>
            </a:r>
            <a:r>
              <a:rPr lang="en-US" dirty="0" smtClean="0"/>
              <a:t>, </a:t>
            </a:r>
            <a:r>
              <a:rPr lang="en-US" dirty="0"/>
              <a:t>or manually</a:t>
            </a:r>
          </a:p>
          <a:p>
            <a:pPr lvl="2"/>
            <a:r>
              <a:rPr lang="en-US" dirty="0"/>
              <a:t>Strings placed through cervix</a:t>
            </a:r>
          </a:p>
          <a:p>
            <a:pPr lvl="2"/>
            <a:r>
              <a:rPr lang="en-US" dirty="0" err="1"/>
              <a:t>Hysterotomy</a:t>
            </a:r>
            <a:r>
              <a:rPr lang="en-US" dirty="0"/>
              <a:t> </a:t>
            </a:r>
            <a:r>
              <a:rPr lang="en-US" dirty="0" smtClean="0"/>
              <a:t>closure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2" y="1436742"/>
            <a:ext cx="460813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Beginning in 2012 some state Medicaid programs began  to reimburse for immediate postpartum LARCs</a:t>
            </a:r>
          </a:p>
          <a:p>
            <a:r>
              <a:rPr lang="en-US" dirty="0" smtClean="0"/>
              <a:t>Medicaid now reimburses for IPP LARCs separate from the global fee for delivery</a:t>
            </a:r>
          </a:p>
          <a:p>
            <a:r>
              <a:rPr lang="en-US" dirty="0"/>
              <a:t>WV obtained Medicaid coverage as of August 2016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90" y="671042"/>
            <a:ext cx="7168055" cy="456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safety, efficacy, cost effectiveness, </a:t>
            </a:r>
            <a:r>
              <a:rPr lang="en-US" dirty="0" smtClean="0"/>
              <a:t>and </a:t>
            </a:r>
            <a:r>
              <a:rPr lang="en-US" dirty="0"/>
              <a:t>satisfaction rates of </a:t>
            </a:r>
            <a:r>
              <a:rPr lang="en-US" dirty="0" smtClean="0"/>
              <a:t>long acting reversible contraception (LARC) </a:t>
            </a:r>
            <a:r>
              <a:rPr lang="en-US" dirty="0"/>
              <a:t>methods</a:t>
            </a:r>
          </a:p>
          <a:p>
            <a:r>
              <a:rPr lang="en-US" dirty="0"/>
              <a:t>Discuss importance and impact of immediate postpartum (IPP) LARC on unintended pregnancy reduction</a:t>
            </a:r>
          </a:p>
          <a:p>
            <a:r>
              <a:rPr lang="en-US" dirty="0"/>
              <a:t>Review risks and clinical barriers to IPP LARC</a:t>
            </a:r>
          </a:p>
          <a:p>
            <a:r>
              <a:rPr lang="en-US" dirty="0"/>
              <a:t>Discuss billing procedures for IPP LARC</a:t>
            </a:r>
          </a:p>
          <a:p>
            <a:r>
              <a:rPr lang="en-US" dirty="0" smtClean="0"/>
              <a:t>Discuss </a:t>
            </a:r>
            <a:r>
              <a:rPr lang="en-US" dirty="0"/>
              <a:t>institutional implementation of IPP </a:t>
            </a:r>
            <a:r>
              <a:rPr lang="en-US" dirty="0" smtClean="0"/>
              <a:t>LARC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9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 &amp; Reimbursement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January 1, 2017 IPP LARC is reimbursed separately from the global obstetric fee</a:t>
            </a:r>
          </a:p>
          <a:p>
            <a:r>
              <a:rPr lang="en-US" dirty="0" smtClean="0"/>
              <a:t>Reimbursement is for the LARC device and the insertion fee</a:t>
            </a:r>
          </a:p>
          <a:p>
            <a:r>
              <a:rPr lang="en-US" dirty="0"/>
              <a:t>Claims submitted for inpatient LARCs must include the exact billing codes specified in the WV Medicaid or managed care organization (MCO) policy. </a:t>
            </a:r>
          </a:p>
        </p:txBody>
      </p:sp>
    </p:spTree>
    <p:extLst>
      <p:ext uri="{BB962C8B-B14F-4D97-AF65-F5344CB8AC3E}">
        <p14:creationId xmlns:p14="http://schemas.microsoft.com/office/powerpoint/2010/main" val="4521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505"/>
            <a:ext cx="10515600" cy="766555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Immediate postpartum </a:t>
            </a:r>
            <a:r>
              <a:rPr lang="en-US" sz="4000" smtClean="0"/>
              <a:t>LARC implementation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232452"/>
            <a:ext cx="10233800" cy="494451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Build administrative support and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Clinical leaders</a:t>
            </a:r>
          </a:p>
          <a:p>
            <a:pPr lvl="1"/>
            <a:r>
              <a:rPr lang="en-US" dirty="0" smtClean="0"/>
              <a:t>Billing</a:t>
            </a:r>
          </a:p>
          <a:p>
            <a:pPr lvl="1"/>
            <a:r>
              <a:rPr lang="en-US" dirty="0" smtClean="0"/>
              <a:t>Pharmacy</a:t>
            </a:r>
          </a:p>
          <a:p>
            <a:r>
              <a:rPr lang="en-US" dirty="0" smtClean="0"/>
              <a:t>Discuss </a:t>
            </a:r>
            <a:r>
              <a:rPr lang="en-US" dirty="0"/>
              <a:t>how hospitals will be reimbursed for the devices in addition to global labor and delivery charges and how physicians will receive reimbursement for the insertion </a:t>
            </a:r>
            <a:r>
              <a:rPr lang="en-US" dirty="0" smtClean="0"/>
              <a:t>procedures</a:t>
            </a:r>
            <a:endParaRPr lang="en-US" dirty="0"/>
          </a:p>
          <a:p>
            <a:pPr lvl="0"/>
            <a:r>
              <a:rPr lang="en-US" dirty="0" smtClean="0"/>
              <a:t>Establish </a:t>
            </a:r>
            <a:r>
              <a:rPr lang="en-US" dirty="0"/>
              <a:t>billing </a:t>
            </a:r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Signed affidavits from WV Medicaid and PEIA guaranteeing reimbursement</a:t>
            </a:r>
          </a:p>
          <a:p>
            <a:r>
              <a:rPr lang="en-US" dirty="0" smtClean="0"/>
              <a:t>Develop </a:t>
            </a:r>
            <a:r>
              <a:rPr lang="en-US" dirty="0"/>
              <a:t>pharmacy </a:t>
            </a:r>
            <a:r>
              <a:rPr lang="en-US" dirty="0" smtClean="0"/>
              <a:t>procedures 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order </a:t>
            </a:r>
            <a:r>
              <a:rPr lang="en-US" dirty="0" smtClean="0"/>
              <a:t>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365125"/>
            <a:ext cx="10515600" cy="1076049"/>
          </a:xfrm>
        </p:spPr>
        <p:txBody>
          <a:bodyPr>
            <a:normAutofit/>
          </a:bodyPr>
          <a:lstStyle/>
          <a:p>
            <a:r>
              <a:rPr lang="en-US" sz="4000" dirty="0"/>
              <a:t>Immediate postpartum LARC </a:t>
            </a:r>
            <a:r>
              <a:rPr lang="en-US" sz="4000" dirty="0" smtClean="0"/>
              <a:t>implementation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92696"/>
            <a:ext cx="10233800" cy="53795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Physician and nursing support and education</a:t>
            </a:r>
          </a:p>
          <a:p>
            <a:pPr lvl="0"/>
            <a:r>
              <a:rPr lang="en-US" dirty="0" smtClean="0"/>
              <a:t>Build </a:t>
            </a:r>
            <a:r>
              <a:rPr lang="en-US" dirty="0"/>
              <a:t>clinical support for postpartum </a:t>
            </a:r>
            <a:r>
              <a:rPr lang="en-US" dirty="0" smtClean="0"/>
              <a:t>LARCs</a:t>
            </a:r>
            <a:endParaRPr lang="en-US" dirty="0"/>
          </a:p>
          <a:p>
            <a:pPr lvl="1"/>
            <a:r>
              <a:rPr lang="en-US" dirty="0"/>
              <a:t>Physician champions and nursing leaders should identify and resolve any concerns </a:t>
            </a:r>
          </a:p>
          <a:p>
            <a:pPr lvl="0"/>
            <a:r>
              <a:rPr lang="en-US" dirty="0" smtClean="0"/>
              <a:t>Convene </a:t>
            </a:r>
            <a:r>
              <a:rPr lang="en-US" dirty="0"/>
              <a:t>clinical staff to develop the counseling, consent, and insertion </a:t>
            </a:r>
            <a:r>
              <a:rPr lang="en-US" dirty="0" smtClean="0"/>
              <a:t>procedures</a:t>
            </a:r>
          </a:p>
          <a:p>
            <a:pPr lvl="0"/>
            <a:r>
              <a:rPr lang="en-US" dirty="0" smtClean="0"/>
              <a:t>Identify </a:t>
            </a:r>
            <a:r>
              <a:rPr lang="en-US" dirty="0"/>
              <a:t>patients desiring immediate postpartum LARC insertion</a:t>
            </a:r>
          </a:p>
          <a:p>
            <a:pPr lvl="1"/>
            <a:r>
              <a:rPr lang="en-US" dirty="0"/>
              <a:t>Prenatal care counseling procedures and documentation should be reviewed to make sure </a:t>
            </a:r>
            <a:r>
              <a:rPr lang="en-US" dirty="0" smtClean="0"/>
              <a:t>that women’s </a:t>
            </a:r>
            <a:r>
              <a:rPr lang="en-US" dirty="0"/>
              <a:t>preferences are documented and transferred to the </a:t>
            </a:r>
            <a:r>
              <a:rPr lang="en-US" dirty="0" smtClean="0"/>
              <a:t>hospital</a:t>
            </a:r>
            <a:endParaRPr lang="en-US" dirty="0"/>
          </a:p>
          <a:p>
            <a:pPr lvl="0"/>
            <a:r>
              <a:rPr lang="en-US" dirty="0"/>
              <a:t>Develop a process that is integrated into the usual operations of the labor and delivery or postpartum </a:t>
            </a:r>
            <a:r>
              <a:rPr lang="en-US" dirty="0" smtClean="0"/>
              <a:t>floor</a:t>
            </a:r>
          </a:p>
          <a:p>
            <a:pPr lvl="1"/>
            <a:r>
              <a:rPr lang="en-US" dirty="0" smtClean="0"/>
              <a:t>IUDs easily accessible in medication area on labor and delivery</a:t>
            </a:r>
          </a:p>
          <a:p>
            <a:pPr lvl="1"/>
            <a:r>
              <a:rPr lang="en-US" dirty="0" smtClean="0"/>
              <a:t>Postpartum </a:t>
            </a:r>
            <a:r>
              <a:rPr lang="en-US" dirty="0" err="1" smtClean="0"/>
              <a:t>Nexplanon</a:t>
            </a:r>
            <a:r>
              <a:rPr lang="en-US" dirty="0" smtClean="0"/>
              <a:t> supply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073426"/>
            <a:ext cx="10233800" cy="53845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Prenatal care </a:t>
            </a:r>
            <a:r>
              <a:rPr lang="en-US" b="1" dirty="0" smtClean="0"/>
              <a:t>providers</a:t>
            </a:r>
          </a:p>
          <a:p>
            <a:pPr lvl="1"/>
            <a:r>
              <a:rPr lang="en-US" dirty="0" smtClean="0"/>
              <a:t>Need to be aware of postpartum LARC procedures at delivering hospital</a:t>
            </a:r>
            <a:endParaRPr lang="en-US" dirty="0"/>
          </a:p>
          <a:p>
            <a:pPr lvl="0"/>
            <a:r>
              <a:rPr lang="en-US" b="1" dirty="0"/>
              <a:t>Physicians, including residents </a:t>
            </a:r>
            <a:endParaRPr lang="en-US" b="1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be trained prior to performing </a:t>
            </a:r>
            <a:r>
              <a:rPr lang="en-US" dirty="0" smtClean="0"/>
              <a:t>insertions</a:t>
            </a:r>
          </a:p>
          <a:p>
            <a:pPr lvl="0"/>
            <a:r>
              <a:rPr lang="en-US" b="1" dirty="0" smtClean="0"/>
              <a:t>Nurses</a:t>
            </a:r>
          </a:p>
          <a:p>
            <a:pPr lvl="1"/>
            <a:r>
              <a:rPr lang="en-US" dirty="0" smtClean="0"/>
              <a:t>Need to be prepared to support patient education and assist during the procedures</a:t>
            </a:r>
          </a:p>
          <a:p>
            <a:pPr lvl="0"/>
            <a:r>
              <a:rPr lang="en-US" b="1" dirty="0" smtClean="0"/>
              <a:t>Lactation consultants</a:t>
            </a:r>
          </a:p>
          <a:p>
            <a:pPr lvl="1"/>
            <a:r>
              <a:rPr lang="en-US" dirty="0" smtClean="0"/>
              <a:t>Need to be able to provide support  to a woman’s </a:t>
            </a:r>
            <a:r>
              <a:rPr lang="en-US" dirty="0"/>
              <a:t>decision-making regarding postpartum </a:t>
            </a:r>
            <a:r>
              <a:rPr lang="en-US" dirty="0" smtClean="0"/>
              <a:t>LARCs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025" y="365125"/>
            <a:ext cx="10515600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Immediate postpartum LARC implementation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59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418"/>
            <a:ext cx="10233800" cy="506129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Meet regularly to discuss any problems, barriers, or concerns</a:t>
            </a:r>
            <a:endParaRPr lang="en-US" dirty="0"/>
          </a:p>
          <a:p>
            <a:pPr lvl="0"/>
            <a:r>
              <a:rPr lang="en-US" dirty="0"/>
              <a:t>Billing staff should review the payments received against claims submission data to identify any issues with </a:t>
            </a:r>
            <a:r>
              <a:rPr lang="en-US" dirty="0" smtClean="0"/>
              <a:t>denials</a:t>
            </a:r>
            <a:endParaRPr lang="en-US" dirty="0"/>
          </a:p>
          <a:p>
            <a:pPr lvl="0"/>
            <a:r>
              <a:rPr lang="en-US" dirty="0" smtClean="0"/>
              <a:t>Monitoring </a:t>
            </a:r>
            <a:r>
              <a:rPr lang="en-US" dirty="0"/>
              <a:t>the proportion of women choosing a postpartum LARC can provide evidence of the policy’s impact on LARC access and be used in quality improvement </a:t>
            </a:r>
            <a:r>
              <a:rPr lang="en-US" dirty="0" smtClean="0"/>
              <a:t>efforts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292"/>
          </a:xfrm>
        </p:spPr>
        <p:txBody>
          <a:bodyPr>
            <a:normAutofit/>
          </a:bodyPr>
          <a:lstStyle/>
          <a:p>
            <a:r>
              <a:rPr lang="en-US" sz="4000" dirty="0"/>
              <a:t>Immediate postpartum </a:t>
            </a:r>
            <a:r>
              <a:rPr lang="en-US" sz="4000"/>
              <a:t>LARC </a:t>
            </a:r>
            <a:r>
              <a:rPr lang="en-US" sz="4000" smtClean="0"/>
              <a:t>implementation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45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5246" r="12094" b="402"/>
          <a:stretch/>
        </p:blipFill>
        <p:spPr>
          <a:xfrm rot="5400000">
            <a:off x="4565247" y="1265013"/>
            <a:ext cx="6239223" cy="4439447"/>
          </a:xfrm>
        </p:spPr>
      </p:pic>
    </p:spTree>
    <p:extLst>
      <p:ext uri="{BB962C8B-B14F-4D97-AF65-F5344CB8AC3E}">
        <p14:creationId xmlns:p14="http://schemas.microsoft.com/office/powerpoint/2010/main" val="128869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82811"/>
            <a:ext cx="10233800" cy="4694152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/>
              <a:t>Committee Opinion No. 670: Immediate Postpartum Long-Acting Reversible Contraception.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, 2016. </a:t>
            </a:r>
            <a:r>
              <a:rPr lang="en-US" b="1" dirty="0"/>
              <a:t>128</a:t>
            </a:r>
            <a:r>
              <a:rPr lang="en-US" dirty="0"/>
              <a:t>(2): p. e32-7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Committee </a:t>
            </a:r>
            <a:r>
              <a:rPr lang="en-US" dirty="0"/>
              <a:t>on Health Care for Underserved, W., </a:t>
            </a:r>
            <a:r>
              <a:rPr lang="en-US" i="1" dirty="0"/>
              <a:t>Committee opinion no. 615: Access to contraception.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, 2015. </a:t>
            </a:r>
            <a:r>
              <a:rPr lang="en-US" b="1" dirty="0"/>
              <a:t>125</a:t>
            </a:r>
            <a:r>
              <a:rPr lang="en-US" dirty="0"/>
              <a:t>(1): p. 250-5.</a:t>
            </a:r>
          </a:p>
          <a:p>
            <a:r>
              <a:rPr lang="en-US" dirty="0" smtClean="0"/>
              <a:t>Committee </a:t>
            </a:r>
            <a:r>
              <a:rPr lang="en-US" dirty="0"/>
              <a:t>on Gynecologic Practice Long-Acting Reversible Contraception Working, G., </a:t>
            </a:r>
            <a:r>
              <a:rPr lang="en-US" i="1" dirty="0"/>
              <a:t>Committee Opinion No. 642: Increasing Access to Contraceptive Implants and Intrauterine Devices to Reduce Unintended Pregnancy.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, 2015. </a:t>
            </a:r>
            <a:r>
              <a:rPr lang="en-US" b="1" dirty="0"/>
              <a:t>126</a:t>
            </a:r>
            <a:r>
              <a:rPr lang="en-US" dirty="0"/>
              <a:t>(4): p. e44-8.</a:t>
            </a:r>
          </a:p>
          <a:p>
            <a:r>
              <a:rPr lang="en-US" dirty="0" smtClean="0"/>
              <a:t>American </a:t>
            </a:r>
            <a:r>
              <a:rPr lang="en-US" dirty="0"/>
              <a:t>College </a:t>
            </a:r>
            <a:r>
              <a:rPr lang="en-US" dirty="0" smtClean="0"/>
              <a:t>of Obstetricians </a:t>
            </a:r>
            <a:r>
              <a:rPr lang="en-US" dirty="0"/>
              <a:t>and Gynecologists, </a:t>
            </a:r>
            <a:r>
              <a:rPr lang="en-US" i="1" dirty="0"/>
              <a:t>ACOG Practice Bulletin No. 121: Long-acting reversible contraception: Implants and intrauterine devices.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, 2011. </a:t>
            </a:r>
            <a:r>
              <a:rPr lang="en-US" b="1" dirty="0"/>
              <a:t>118</a:t>
            </a:r>
            <a:r>
              <a:rPr lang="en-US" dirty="0"/>
              <a:t>(1): p. 184-96.</a:t>
            </a:r>
          </a:p>
          <a:p>
            <a:r>
              <a:rPr lang="en-US" dirty="0" smtClean="0"/>
              <a:t>Levi</a:t>
            </a:r>
            <a:r>
              <a:rPr lang="en-US" dirty="0"/>
              <a:t>, E.E., et al., </a:t>
            </a:r>
            <a:r>
              <a:rPr lang="en-US" i="1" dirty="0"/>
              <a:t>Intrauterine Device Placement During Cesarean Delivery and Continued Use 6 Months Postpartum: A Randomized Controlled Trial.</a:t>
            </a:r>
            <a:r>
              <a:rPr lang="en-US" dirty="0"/>
              <a:t>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, 2015. </a:t>
            </a:r>
            <a:r>
              <a:rPr lang="en-US" b="1" dirty="0"/>
              <a:t>126</a:t>
            </a:r>
            <a:r>
              <a:rPr lang="en-US" dirty="0"/>
              <a:t>(1): p. 5-11.</a:t>
            </a:r>
          </a:p>
          <a:p>
            <a:r>
              <a:rPr lang="en-US" dirty="0" smtClean="0"/>
              <a:t>Centers </a:t>
            </a:r>
            <a:r>
              <a:rPr lang="en-US" dirty="0"/>
              <a:t>for Disease, C. and Prevention, </a:t>
            </a:r>
            <a:r>
              <a:rPr lang="en-US" i="1" dirty="0"/>
              <a:t>U S. Medical Eligibility Criteria for Contraceptive Use, 2010.</a:t>
            </a:r>
            <a:r>
              <a:rPr lang="en-US" dirty="0"/>
              <a:t> MMWR </a:t>
            </a:r>
            <a:r>
              <a:rPr lang="en-US" dirty="0" err="1"/>
              <a:t>Recomm</a:t>
            </a:r>
            <a:r>
              <a:rPr lang="en-US" dirty="0"/>
              <a:t> Rep, 2010. </a:t>
            </a:r>
            <a:r>
              <a:rPr lang="en-US" b="1" dirty="0"/>
              <a:t>59</a:t>
            </a:r>
            <a:r>
              <a:rPr lang="en-US" dirty="0"/>
              <a:t>(RR-4): p. 1-86.</a:t>
            </a:r>
          </a:p>
          <a:p>
            <a:r>
              <a:rPr lang="en-US" dirty="0" smtClean="0"/>
              <a:t>Winner</a:t>
            </a:r>
            <a:r>
              <a:rPr lang="en-US" dirty="0"/>
              <a:t>, B., et al., </a:t>
            </a:r>
            <a:r>
              <a:rPr lang="en-US" i="1" dirty="0"/>
              <a:t>Effectiveness of long-acting reversible contraception.</a:t>
            </a:r>
            <a:r>
              <a:rPr lang="en-US" dirty="0"/>
              <a:t> N </a:t>
            </a:r>
            <a:r>
              <a:rPr lang="en-US" dirty="0" err="1"/>
              <a:t>Engl</a:t>
            </a:r>
            <a:r>
              <a:rPr lang="en-US" dirty="0"/>
              <a:t> J Med, 2012. </a:t>
            </a:r>
            <a:r>
              <a:rPr lang="en-US" b="1" dirty="0"/>
              <a:t>366</a:t>
            </a:r>
            <a:r>
              <a:rPr lang="en-US" dirty="0"/>
              <a:t>(21): p. 1998-2007.</a:t>
            </a:r>
          </a:p>
          <a:p>
            <a:r>
              <a:rPr lang="en-US" i="1" dirty="0" smtClean="0"/>
              <a:t>Emily </a:t>
            </a:r>
            <a:r>
              <a:rPr lang="en-US" i="1" dirty="0" err="1"/>
              <a:t>Heberlein</a:t>
            </a:r>
            <a:r>
              <a:rPr lang="en-US" i="1" dirty="0"/>
              <a:t>, Deborah L Billings, Amy </a:t>
            </a:r>
            <a:r>
              <a:rPr lang="en-US" i="1" dirty="0" err="1"/>
              <a:t>Mattison</a:t>
            </a:r>
            <a:r>
              <a:rPr lang="en-US" i="1" dirty="0"/>
              <a:t>-Faye and Melanie Giese. 2015. The South Carolina Postpartum LARC Toolkit. Choose Well Initiative and the South Carolina Birth Outcomes Initiative.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LARC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effective form of reversible contraception</a:t>
            </a:r>
          </a:p>
          <a:p>
            <a:pPr lvl="1"/>
            <a:r>
              <a:rPr lang="en-US" dirty="0"/>
              <a:t>&gt;99% effective </a:t>
            </a:r>
            <a:r>
              <a:rPr lang="en-US" dirty="0" smtClean="0"/>
              <a:t>contraception</a:t>
            </a:r>
          </a:p>
          <a:p>
            <a:r>
              <a:rPr lang="en-US" dirty="0" smtClean="0"/>
              <a:t>Highest continuation rates among reversible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6" y="3499173"/>
            <a:ext cx="4215279" cy="281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3661268"/>
            <a:ext cx="4726922" cy="24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1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LARC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Intrauterine devices (IUDs)</a:t>
            </a:r>
          </a:p>
          <a:p>
            <a:pPr lvl="1"/>
            <a:r>
              <a:rPr lang="en-US" dirty="0" smtClean="0"/>
              <a:t>10 year copper IUD</a:t>
            </a:r>
          </a:p>
          <a:p>
            <a:pPr lvl="2"/>
            <a:r>
              <a:rPr lang="en-US" dirty="0" err="1" smtClean="0"/>
              <a:t>Paraguard</a:t>
            </a:r>
            <a:endParaRPr lang="en-US" dirty="0" smtClean="0"/>
          </a:p>
          <a:p>
            <a:pPr lvl="1"/>
            <a:r>
              <a:rPr lang="en-US" dirty="0" smtClean="0"/>
              <a:t>5 year progestin IUDs</a:t>
            </a:r>
          </a:p>
          <a:p>
            <a:pPr lvl="2"/>
            <a:r>
              <a:rPr lang="en-US" dirty="0" err="1" smtClean="0"/>
              <a:t>Mirena</a:t>
            </a:r>
            <a:r>
              <a:rPr lang="en-US" dirty="0" smtClean="0"/>
              <a:t>, </a:t>
            </a:r>
            <a:r>
              <a:rPr lang="en-US" dirty="0" err="1" smtClean="0"/>
              <a:t>Kyleena</a:t>
            </a:r>
            <a:endParaRPr lang="en-US" dirty="0" smtClean="0"/>
          </a:p>
          <a:p>
            <a:pPr lvl="1"/>
            <a:r>
              <a:rPr lang="en-US" dirty="0" smtClean="0"/>
              <a:t>3 year progestin IUDs</a:t>
            </a:r>
          </a:p>
          <a:p>
            <a:pPr lvl="2"/>
            <a:r>
              <a:rPr lang="en-US" dirty="0" smtClean="0"/>
              <a:t>Skyla, </a:t>
            </a:r>
            <a:r>
              <a:rPr lang="en-US" dirty="0" err="1" smtClean="0"/>
              <a:t>Lilletta</a:t>
            </a:r>
            <a:endParaRPr lang="en-US" dirty="0" smtClean="0"/>
          </a:p>
          <a:p>
            <a:r>
              <a:rPr lang="en-US" dirty="0" smtClean="0"/>
              <a:t>Subdermal implant</a:t>
            </a:r>
          </a:p>
          <a:p>
            <a:pPr lvl="1"/>
            <a:r>
              <a:rPr lang="en-US" dirty="0" err="1" smtClean="0"/>
              <a:t>Nexplanon</a:t>
            </a:r>
            <a:r>
              <a:rPr lang="en-US" dirty="0" smtClean="0"/>
              <a:t> (3 years)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99" y="1579468"/>
            <a:ext cx="3182752" cy="212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68" y="3836240"/>
            <a:ext cx="3652109" cy="26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894" y="3186953"/>
            <a:ext cx="10233800" cy="4351338"/>
          </a:xfrm>
        </p:spPr>
        <p:txBody>
          <a:bodyPr/>
          <a:lstStyle/>
          <a:p>
            <a:r>
              <a:rPr lang="en-US" dirty="0"/>
              <a:t>Prospective cohort study  of &gt;9000 women ages 14-45</a:t>
            </a:r>
          </a:p>
          <a:p>
            <a:r>
              <a:rPr lang="en-US" dirty="0"/>
              <a:t>Women counseled on all contraceptive methods</a:t>
            </a:r>
          </a:p>
          <a:p>
            <a:r>
              <a:rPr lang="en-US" dirty="0"/>
              <a:t>Provided contraceptives free of charge</a:t>
            </a:r>
          </a:p>
          <a:p>
            <a:r>
              <a:rPr lang="en-US" dirty="0"/>
              <a:t>75% chose LARC methods</a:t>
            </a:r>
          </a:p>
          <a:p>
            <a:r>
              <a:rPr lang="en-US" dirty="0"/>
              <a:t>LARC users had highest continuation rates, highest satisfaction rates, and lowest rates of unintended pregnancy</a:t>
            </a:r>
          </a:p>
          <a:p>
            <a:endParaRPr lang="en-US" dirty="0"/>
          </a:p>
        </p:txBody>
      </p:sp>
      <p:pic>
        <p:nvPicPr>
          <p:cNvPr id="4" name="Picture 3" descr="http://choiceproject.wustl.edu/ChoiceProject/img/heade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17" y="134696"/>
            <a:ext cx="3337755" cy="30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12" y="294253"/>
            <a:ext cx="5984244" cy="621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8589" y="4757352"/>
            <a:ext cx="2473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Winner, B., et al.,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Effectiveness of long-acting reversible contraception.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J Med, 2012.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366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(21): p. 1998-2007.</a:t>
            </a:r>
          </a:p>
        </p:txBody>
      </p:sp>
    </p:spTree>
    <p:extLst>
      <p:ext uri="{BB962C8B-B14F-4D97-AF65-F5344CB8AC3E}">
        <p14:creationId xmlns:p14="http://schemas.microsoft.com/office/powerpoint/2010/main" val="25152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ost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" y="383363"/>
            <a:ext cx="6142383" cy="62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8589" y="4831493"/>
            <a:ext cx="2473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Winner, B., et al.,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Effectiveness of long-acting reversible contraception.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J Med, 2012.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366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(21): p. 1998-2007.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8508" y="586408"/>
            <a:ext cx="40402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</a:rPr>
              <a:t>LARCs had 81% continuation </a:t>
            </a:r>
            <a:r>
              <a:rPr lang="en-US" sz="3200" b="1" dirty="0" smtClean="0">
                <a:solidFill>
                  <a:prstClr val="white"/>
                </a:solidFill>
              </a:rPr>
              <a:t>rate at </a:t>
            </a:r>
            <a:r>
              <a:rPr lang="en-US" sz="3200" b="1" dirty="0">
                <a:solidFill>
                  <a:prstClr val="white"/>
                </a:solidFill>
              </a:rPr>
              <a:t>1 </a:t>
            </a:r>
            <a:r>
              <a:rPr lang="en-US" sz="3200" b="1" dirty="0" smtClean="0">
                <a:solidFill>
                  <a:prstClr val="white"/>
                </a:solidFill>
              </a:rPr>
              <a:t>year compared </a:t>
            </a:r>
            <a:r>
              <a:rPr lang="en-US" sz="3200" b="1" dirty="0">
                <a:solidFill>
                  <a:prstClr val="white"/>
                </a:solidFill>
              </a:rPr>
              <a:t>to 44% of non-LARC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/>
              <a:t>s</a:t>
            </a:r>
            <a:r>
              <a:rPr lang="en-US" dirty="0" smtClean="0"/>
              <a:t>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Women using LARC methods had highest satisfaction at 1 year follow 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98379" y="2806262"/>
          <a:ext cx="5410200" cy="294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1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Satisfied at 1 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Levonorgestrel</a:t>
                      </a:r>
                      <a:r>
                        <a:rPr lang="en-US" dirty="0" smtClean="0"/>
                        <a:t> IUD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smtClean="0"/>
                        <a:t>Copper IUD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Subdermal</a:t>
                      </a:r>
                      <a:r>
                        <a:rPr lang="en-US" dirty="0" smtClean="0"/>
                        <a:t> Implant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smtClean="0"/>
                        <a:t>Pills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smtClean="0"/>
                        <a:t>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r>
                        <a:rPr lang="en-US" dirty="0" smtClean="0"/>
                        <a:t>Patch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63681" y="4695568"/>
            <a:ext cx="2473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Winner, B., et al.,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Effectiveness of long-acting reversible contraception.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Engl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J Med, 2012.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366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(21): p. 1998-2007.</a:t>
            </a:r>
          </a:p>
        </p:txBody>
      </p:sp>
    </p:spTree>
    <p:extLst>
      <p:ext uri="{BB962C8B-B14F-4D97-AF65-F5344CB8AC3E}">
        <p14:creationId xmlns:p14="http://schemas.microsoft.com/office/powerpoint/2010/main" val="3366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IPP LARC?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 in the immediate postpartum period before hospital discharge</a:t>
            </a:r>
          </a:p>
          <a:p>
            <a:endParaRPr lang="en-US" dirty="0"/>
          </a:p>
          <a:p>
            <a:r>
              <a:rPr lang="en-US" dirty="0" err="1" smtClean="0"/>
              <a:t>Subdermal</a:t>
            </a:r>
            <a:r>
              <a:rPr lang="en-US" dirty="0" smtClean="0"/>
              <a:t> Implant:  in the delivery room or postpartum unit prior to discharge</a:t>
            </a:r>
          </a:p>
          <a:p>
            <a:endParaRPr lang="en-US" dirty="0"/>
          </a:p>
          <a:p>
            <a:r>
              <a:rPr lang="en-US" dirty="0" smtClean="0"/>
              <a:t>IUD:  in the delivery room within 10 minutes of placental delivery</a:t>
            </a:r>
          </a:p>
          <a:p>
            <a:pPr lvl="1"/>
            <a:r>
              <a:rPr lang="en-US" dirty="0" smtClean="0"/>
              <a:t>C-section or  Vaginal deliveries</a:t>
            </a:r>
          </a:p>
          <a:p>
            <a:pPr lvl="1"/>
            <a:r>
              <a:rPr lang="en-US" dirty="0" smtClean="0"/>
              <a:t>“Post-placental” IUD insertion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2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175</TotalTime>
  <Words>1619</Words>
  <Application>Microsoft Office PowerPoint</Application>
  <PresentationFormat>Widescreen</PresentationFormat>
  <Paragraphs>195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Depth</vt:lpstr>
      <vt:lpstr>1_Depth</vt:lpstr>
      <vt:lpstr>Immediate Postpartum Long Acting Reversible  Contraception Implementation in West Virginia</vt:lpstr>
      <vt:lpstr>Learning objectives</vt:lpstr>
      <vt:lpstr>What are LARC methods?</vt:lpstr>
      <vt:lpstr>What are LARC methods?</vt:lpstr>
      <vt:lpstr>PowerPoint Presentation</vt:lpstr>
      <vt:lpstr>PowerPoint Presentation</vt:lpstr>
      <vt:lpstr>PowerPoint Presentation</vt:lpstr>
      <vt:lpstr>Patient satisfaction</vt:lpstr>
      <vt:lpstr>What is IPP LARC?</vt:lpstr>
      <vt:lpstr>Why IPP LARC?</vt:lpstr>
      <vt:lpstr>Why IPP LARC in WV?</vt:lpstr>
      <vt:lpstr>Benefits of IPP LARC</vt:lpstr>
      <vt:lpstr>Breastfeeding</vt:lpstr>
      <vt:lpstr>IUD expulsion and continuation</vt:lpstr>
      <vt:lpstr>IUD expulsion and continuation</vt:lpstr>
      <vt:lpstr>IUD expulsion and continuation</vt:lpstr>
      <vt:lpstr>Patient Counseling</vt:lpstr>
      <vt:lpstr>IPP LARC Placement Procedure</vt:lpstr>
      <vt:lpstr>Progress</vt:lpstr>
      <vt:lpstr>Billing &amp; Reimbursement</vt:lpstr>
      <vt:lpstr>Immediate postpartum LARC implementation</vt:lpstr>
      <vt:lpstr>Immediate postpartum LARC implementation</vt:lpstr>
      <vt:lpstr>PowerPoint Presentation</vt:lpstr>
      <vt:lpstr>Immediate postpartum LARC implementation</vt:lpstr>
      <vt:lpstr>Questions?</vt:lpstr>
      <vt:lpstr>References</vt:lpstr>
    </vt:vector>
  </TitlesOfParts>
  <Company>Marshall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Immediate postpartum long acting reversible contraception implementation in west virginia</dc:title>
  <dc:creator>Administrator</dc:creator>
  <cp:lastModifiedBy>Melanie Riley</cp:lastModifiedBy>
  <cp:revision>17</cp:revision>
  <dcterms:created xsi:type="dcterms:W3CDTF">2017-10-10T13:40:20Z</dcterms:created>
  <dcterms:modified xsi:type="dcterms:W3CDTF">2017-10-10T19:04:20Z</dcterms:modified>
</cp:coreProperties>
</file>