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1" r:id="rId4"/>
    <p:sldId id="272" r:id="rId5"/>
    <p:sldId id="273" r:id="rId6"/>
    <p:sldId id="274" r:id="rId7"/>
    <p:sldId id="258" r:id="rId8"/>
    <p:sldId id="259" r:id="rId9"/>
    <p:sldId id="260" r:id="rId10"/>
    <p:sldId id="267" r:id="rId11"/>
    <p:sldId id="265" r:id="rId12"/>
    <p:sldId id="262" r:id="rId13"/>
    <p:sldId id="266" r:id="rId14"/>
    <p:sldId id="261" r:id="rId15"/>
    <p:sldId id="269" r:id="rId16"/>
    <p:sldId id="268" r:id="rId17"/>
    <p:sldId id="270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6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680E5-5198-964E-BDC3-DC29D0E15F7A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42AF6-22DE-7E4B-B9B9-5DEC465D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1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og.org/-/media/Patient-Safety-Checklists/psc010.pdf?dmc=1&amp;ts=20141105T1045341036" TargetMode="External"/><Relationship Id="rId2" Type="http://schemas.openxmlformats.org/officeDocument/2006/relationships/hyperlink" Target="https://www.cmqcc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og.org/About-ACOG/ACOG-Districts/District-II/SMI-Other-Resources-and-Poster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Wrap-up of Obstetrical Harm Prevention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Anne Banfield, MD, FACOG</a:t>
            </a:r>
            <a:endParaRPr lang="en-US" dirty="0"/>
          </a:p>
        </p:txBody>
      </p:sp>
      <p:pic>
        <p:nvPicPr>
          <p:cNvPr id="4" name="Picture 3" descr="Logo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6" y="4332054"/>
            <a:ext cx="3008464" cy="201232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94264" y="4710503"/>
            <a:ext cx="5302269" cy="1288143"/>
            <a:chOff x="3694264" y="4874695"/>
            <a:chExt cx="5302269" cy="1288143"/>
          </a:xfrm>
        </p:grpSpPr>
        <p:sp>
          <p:nvSpPr>
            <p:cNvPr id="6" name="Rectangle 5"/>
            <p:cNvSpPr/>
            <p:nvPr/>
          </p:nvSpPr>
          <p:spPr>
            <a:xfrm>
              <a:off x="3694264" y="4874695"/>
              <a:ext cx="5302269" cy="1288143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9786" y="5038888"/>
              <a:ext cx="4871225" cy="959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35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Greenbrier Valley Medical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9228" y="1687286"/>
            <a:ext cx="4757057" cy="92485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Obstetrical Hemorrhage policy in place</a:t>
            </a:r>
          </a:p>
          <a:p>
            <a:r>
              <a:rPr lang="en-US" dirty="0" smtClean="0"/>
              <a:t>Check-list for in-room use in place</a:t>
            </a:r>
          </a:p>
          <a:p>
            <a:endParaRPr lang="en-US" dirty="0"/>
          </a:p>
        </p:txBody>
      </p:sp>
      <p:pic>
        <p:nvPicPr>
          <p:cNvPr id="4" name="Picture 3" descr="IMG_29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87286"/>
            <a:ext cx="3241523" cy="2431142"/>
          </a:xfrm>
          <a:prstGeom prst="rect">
            <a:avLst/>
          </a:prstGeom>
        </p:spPr>
      </p:pic>
      <p:pic>
        <p:nvPicPr>
          <p:cNvPr id="5" name="Picture 4" descr="IMG_29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0231" y="3270135"/>
            <a:ext cx="3486151" cy="2614613"/>
          </a:xfrm>
          <a:prstGeom prst="rect">
            <a:avLst/>
          </a:prstGeom>
        </p:spPr>
      </p:pic>
      <p:pic>
        <p:nvPicPr>
          <p:cNvPr id="6" name="Picture 5" descr="IMG_296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3" t="8507" r="13319" b="7399"/>
          <a:stretch/>
        </p:blipFill>
        <p:spPr>
          <a:xfrm rot="5400000">
            <a:off x="3223149" y="4211795"/>
            <a:ext cx="2425268" cy="2528829"/>
          </a:xfrm>
          <a:prstGeom prst="rect">
            <a:avLst/>
          </a:prstGeom>
        </p:spPr>
      </p:pic>
      <p:pic>
        <p:nvPicPr>
          <p:cNvPr id="7" name="Picture 6" descr="IMG_296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2" y="4426858"/>
            <a:ext cx="2403928" cy="18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6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 Valley Medical Center</a:t>
            </a:r>
            <a:endParaRPr lang="en-US" dirty="0"/>
          </a:p>
        </p:txBody>
      </p:sp>
      <p:pic>
        <p:nvPicPr>
          <p:cNvPr id="8" name="Picture 7" descr="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80" y="3654903"/>
            <a:ext cx="2934702" cy="2741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6241" y="1550894"/>
            <a:ext cx="36753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Postpartum hemorrhage &amp; Balloon catheter order sets in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Postpartum hemorrhage protocol in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Hemorrhage risk factor evaluation </a:t>
            </a:r>
            <a:r>
              <a:rPr lang="en-US" smtClean="0"/>
              <a:t>in place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21" y="3965300"/>
            <a:ext cx="3187083" cy="212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56" y="1500234"/>
            <a:ext cx="2419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09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Pleasant Valley Hospital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92529" y="2276253"/>
            <a:ext cx="318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Postpartum hemorrhage policy in place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6" y="2599418"/>
            <a:ext cx="2586893" cy="359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40" y="3639005"/>
            <a:ext cx="5436463" cy="187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11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Princeton Community 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5627914" cy="616430"/>
          </a:xfrm>
        </p:spPr>
        <p:txBody>
          <a:bodyPr/>
          <a:lstStyle/>
          <a:p>
            <a:r>
              <a:rPr lang="en-US" dirty="0" smtClean="0"/>
              <a:t>Postpartum Hemorrhage Policy in place</a:t>
            </a:r>
            <a:endParaRPr lang="en-US" dirty="0"/>
          </a:p>
        </p:txBody>
      </p:sp>
      <p:pic>
        <p:nvPicPr>
          <p:cNvPr id="4" name="Picture 3" descr="Screen Shot 2014-11-02 at 4.33.5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3" y="2805339"/>
            <a:ext cx="5569857" cy="3481161"/>
          </a:xfrm>
          <a:prstGeom prst="rect">
            <a:avLst/>
          </a:prstGeom>
        </p:spPr>
      </p:pic>
      <p:pic>
        <p:nvPicPr>
          <p:cNvPr id="6" name="Picture 5" descr="Screen Shot 2014-11-02 at 4.36.24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7143" r="67659" b="82863"/>
          <a:stretch/>
        </p:blipFill>
        <p:spPr>
          <a:xfrm>
            <a:off x="6114141" y="1550894"/>
            <a:ext cx="2569370" cy="81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1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Stonewall Jackson Memorial Hospital</a:t>
            </a:r>
            <a:endParaRPr lang="en-US" dirty="0"/>
          </a:p>
        </p:txBody>
      </p:sp>
      <p:pic>
        <p:nvPicPr>
          <p:cNvPr id="4" name="Picture 3" descr="460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1124857"/>
            <a:ext cx="1828800" cy="2286000"/>
          </a:xfrm>
          <a:prstGeom prst="rect">
            <a:avLst/>
          </a:prstGeom>
        </p:spPr>
      </p:pic>
      <p:pic>
        <p:nvPicPr>
          <p:cNvPr id="5" name="Picture 4" descr="960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5103545"/>
            <a:ext cx="8091714" cy="1227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7487" y="1908699"/>
            <a:ext cx="5504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Blood loss competency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Creating drills to maintain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Postpartum Hemorrhage policy and procedure in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Delivery tackle box &amp; OB cluster cart in each room on admission, postpartum hemorrhage kit added at time of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4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Summersville Regional Medical Center</a:t>
            </a:r>
            <a:endParaRPr lang="en-US" dirty="0"/>
          </a:p>
        </p:txBody>
      </p:sp>
      <p:pic>
        <p:nvPicPr>
          <p:cNvPr id="4" name="Picture 3" descr="srmc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87" y="4864963"/>
            <a:ext cx="4671553" cy="1328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36" y="1550894"/>
            <a:ext cx="3684872" cy="2763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9" y="3016188"/>
            <a:ext cx="3462291" cy="2596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880" y="1837677"/>
            <a:ext cx="346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Postpartum hemorrhage policy in 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85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Welch Community Hospital</a:t>
            </a:r>
            <a:endParaRPr lang="en-US" dirty="0"/>
          </a:p>
        </p:txBody>
      </p:sp>
      <p:pic>
        <p:nvPicPr>
          <p:cNvPr id="4" name="Picture 3" descr="Welch_Community_103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9" y="1550894"/>
            <a:ext cx="8757557" cy="17689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8373" y="3611427"/>
            <a:ext cx="8327254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Williamson Memorial Hospital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123" y="4911941"/>
            <a:ext cx="30178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566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Policy, Procedure &amp; Order set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66151"/>
            <a:ext cx="7770813" cy="13050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Perinatal Partnership Outreach Education Committee will provide review services for any hospital interested in outside evaluation and feedback on policies, procedures or order sets.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35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www.cmqcc.org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http://www.acog.org/-/</a:t>
            </a:r>
            <a:r>
              <a:rPr lang="en-US" dirty="0" smtClean="0">
                <a:hlinkClick r:id="rId3"/>
              </a:rPr>
              <a:t>media/Patient-Safety-Checklists/psc010.pdf?dmc=1&amp;ts=20141105T1045341036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www.acog.org/About-ACOG/ACOG-Districts/District-II/SMI-Other-Resources-and-Posters</a:t>
            </a:r>
            <a:endParaRPr lang="en-US" dirty="0" smtClean="0"/>
          </a:p>
          <a:p>
            <a:r>
              <a:rPr lang="en-US" dirty="0" smtClean="0"/>
              <a:t>Plan </a:t>
            </a:r>
            <a:r>
              <a:rPr lang="en-US" smtClean="0"/>
              <a:t>to </a:t>
            </a:r>
            <a:r>
              <a:rPr lang="en-US" smtClean="0"/>
              <a:t>arrange </a:t>
            </a:r>
            <a:r>
              <a:rPr lang="en-US" dirty="0" smtClean="0"/>
              <a:t>for shared file where policies, procedures and order sets can be used by all member hospitals to further development in their facilities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6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21023"/>
            <a:ext cx="4648200" cy="1429871"/>
          </a:xfrm>
        </p:spPr>
        <p:txBody>
          <a:bodyPr/>
          <a:lstStyle/>
          <a:p>
            <a:r>
              <a:rPr lang="en-US" dirty="0" smtClean="0"/>
              <a:t>The Roadshow</a:t>
            </a:r>
            <a:endParaRPr lang="en-US" dirty="0"/>
          </a:p>
        </p:txBody>
      </p:sp>
      <p:pic>
        <p:nvPicPr>
          <p:cNvPr id="6" name="Picture 5" descr="Screen Shot 2014-10-25 at 7.58.35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7580"/>
          <a:stretch/>
        </p:blipFill>
        <p:spPr>
          <a:xfrm>
            <a:off x="685801" y="1588778"/>
            <a:ext cx="3223606" cy="2347865"/>
          </a:xfrm>
          <a:prstGeom prst="rect">
            <a:avLst/>
          </a:prstGeom>
        </p:spPr>
      </p:pic>
      <p:pic>
        <p:nvPicPr>
          <p:cNvPr id="7" name="Picture 6" descr="Screen Shot 2014-10-25 at 7.58.55 A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r="7404"/>
          <a:stretch/>
        </p:blipFill>
        <p:spPr>
          <a:xfrm>
            <a:off x="5515429" y="339076"/>
            <a:ext cx="3340326" cy="2423635"/>
          </a:xfrm>
          <a:prstGeom prst="rect">
            <a:avLst/>
          </a:prstGeom>
        </p:spPr>
      </p:pic>
      <p:pic>
        <p:nvPicPr>
          <p:cNvPr id="8" name="Picture 7" descr="1531773_963404067006263_8445901770241376292_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3664857"/>
            <a:ext cx="2667000" cy="2667000"/>
          </a:xfrm>
          <a:prstGeom prst="rect">
            <a:avLst/>
          </a:prstGeom>
        </p:spPr>
      </p:pic>
      <p:pic>
        <p:nvPicPr>
          <p:cNvPr id="9" name="Picture 8" descr="1973197_963403510339652_7038226483654176654_o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2" b="13990"/>
          <a:stretch/>
        </p:blipFill>
        <p:spPr>
          <a:xfrm>
            <a:off x="1424594" y="4353928"/>
            <a:ext cx="3909407" cy="183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Obstetric Hemorrhage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can do…….</a:t>
            </a:r>
          </a:p>
          <a:p>
            <a:pPr lvl="1"/>
            <a:r>
              <a:rPr lang="en-US" dirty="0" smtClean="0"/>
              <a:t>Prevent and practice</a:t>
            </a:r>
          </a:p>
          <a:p>
            <a:pPr lvl="1"/>
            <a:r>
              <a:rPr lang="en-US" dirty="0" smtClean="0"/>
              <a:t>Quantify blood loss (for all births?)</a:t>
            </a:r>
          </a:p>
          <a:p>
            <a:pPr lvl="1"/>
            <a:r>
              <a:rPr lang="en-US" dirty="0" smtClean="0"/>
              <a:t>Be alert to vital sign triggers</a:t>
            </a:r>
          </a:p>
          <a:p>
            <a:pPr lvl="1"/>
            <a:r>
              <a:rPr lang="en-US" dirty="0" smtClean="0"/>
              <a:t>Actively manage the 3</a:t>
            </a:r>
            <a:r>
              <a:rPr lang="en-US" baseline="30000" dirty="0" smtClean="0"/>
              <a:t>rd</a:t>
            </a:r>
            <a:r>
              <a:rPr lang="en-US" dirty="0" smtClean="0"/>
              <a:t> stage of labor</a:t>
            </a:r>
          </a:p>
          <a:p>
            <a:pPr lvl="1"/>
            <a:r>
              <a:rPr lang="en-US" dirty="0" smtClean="0"/>
              <a:t>“Move along” with </a:t>
            </a:r>
            <a:r>
              <a:rPr lang="en-US" dirty="0" err="1" smtClean="0"/>
              <a:t>uterotonic</a:t>
            </a:r>
            <a:r>
              <a:rPr lang="en-US" dirty="0" smtClean="0"/>
              <a:t> medications</a:t>
            </a:r>
          </a:p>
          <a:p>
            <a:pPr lvl="1"/>
            <a:r>
              <a:rPr lang="en-US" dirty="0" smtClean="0"/>
              <a:t>Intrauterine balloon/B-lynch sutures</a:t>
            </a:r>
          </a:p>
          <a:p>
            <a:pPr lvl="1"/>
            <a:r>
              <a:rPr lang="en-US" dirty="0" smtClean="0"/>
              <a:t>New approach to blood products</a:t>
            </a:r>
          </a:p>
          <a:p>
            <a:pPr lvl="1"/>
            <a:r>
              <a:rPr lang="en-US" dirty="0" smtClean="0"/>
              <a:t>PRACTICE WITH YOUR PROTOCOL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7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Obstetric Hemorrhage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to consider</a:t>
            </a:r>
          </a:p>
          <a:p>
            <a:pPr lvl="1"/>
            <a:r>
              <a:rPr lang="en-US" dirty="0" smtClean="0"/>
              <a:t>Do we have a hemorrhage policy and are the components in place?</a:t>
            </a:r>
          </a:p>
          <a:p>
            <a:pPr lvl="1"/>
            <a:r>
              <a:rPr lang="en-US" dirty="0" smtClean="0"/>
              <a:t>Are we prepared for a placenta </a:t>
            </a:r>
            <a:r>
              <a:rPr lang="en-US" dirty="0" err="1" smtClean="0"/>
              <a:t>acreta</a:t>
            </a:r>
            <a:r>
              <a:rPr lang="en-US" dirty="0" smtClean="0"/>
              <a:t>?  Do we have an evaluation and referral plan?</a:t>
            </a:r>
          </a:p>
          <a:p>
            <a:pPr lvl="1"/>
            <a:r>
              <a:rPr lang="en-US" dirty="0" smtClean="0"/>
              <a:t>Are we screening all admissions?</a:t>
            </a:r>
          </a:p>
          <a:p>
            <a:pPr lvl="1"/>
            <a:r>
              <a:rPr lang="en-US" dirty="0" smtClean="0"/>
              <a:t>Are the offices up to speed?</a:t>
            </a:r>
          </a:p>
          <a:p>
            <a:pPr lvl="1"/>
            <a:r>
              <a:rPr lang="en-US" dirty="0" smtClean="0"/>
              <a:t>Is the obstetric unit staff up to date?</a:t>
            </a:r>
          </a:p>
        </p:txBody>
      </p:sp>
    </p:spTree>
    <p:extLst>
      <p:ext uri="{BB962C8B-B14F-4D97-AF65-F5344CB8AC3E}">
        <p14:creationId xmlns:p14="http://schemas.microsoft.com/office/powerpoint/2010/main" val="88939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1751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Hypertensive disorders of pregnancy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296140"/>
            <a:ext cx="3611880" cy="868837"/>
          </a:xfrm>
        </p:spPr>
        <p:txBody>
          <a:bodyPr/>
          <a:lstStyle/>
          <a:p>
            <a:r>
              <a:rPr lang="en-US" sz="2400" dirty="0"/>
              <a:t>Don’t forget the new definition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Blood pressure: systolic &gt; 140 mmHg or </a:t>
            </a:r>
            <a:r>
              <a:rPr lang="en-US" dirty="0" err="1"/>
              <a:t>diastoic</a:t>
            </a:r>
            <a:r>
              <a:rPr lang="en-US" dirty="0"/>
              <a:t> &gt; 90 </a:t>
            </a:r>
            <a:r>
              <a:rPr lang="en-US" dirty="0" err="1"/>
              <a:t>mmgHg</a:t>
            </a:r>
            <a:endParaRPr lang="en-US" dirty="0"/>
          </a:p>
          <a:p>
            <a:r>
              <a:rPr lang="en-US" dirty="0"/>
              <a:t>After 20 </a:t>
            </a:r>
            <a:r>
              <a:rPr lang="en-US" dirty="0" err="1"/>
              <a:t>wks</a:t>
            </a:r>
            <a:r>
              <a:rPr lang="en-US" dirty="0"/>
              <a:t> </a:t>
            </a:r>
            <a:r>
              <a:rPr lang="en-US" dirty="0" smtClean="0"/>
              <a:t>gestation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5" y="2438399"/>
            <a:ext cx="3952245" cy="41488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Proteinuria (urinary excretion 0.3g or higher in 24 </a:t>
            </a:r>
            <a:r>
              <a:rPr lang="en-US" dirty="0" err="1"/>
              <a:t>hrs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r>
              <a:rPr lang="en-US" dirty="0"/>
              <a:t>O</a:t>
            </a:r>
            <a:r>
              <a:rPr lang="en-US" dirty="0" smtClean="0"/>
              <a:t>R</a:t>
            </a:r>
            <a:endParaRPr lang="en-US" dirty="0"/>
          </a:p>
          <a:p>
            <a:r>
              <a:rPr lang="en-US" dirty="0"/>
              <a:t>New onset any of the </a:t>
            </a:r>
            <a:r>
              <a:rPr lang="en-US" dirty="0" smtClean="0"/>
              <a:t>following</a:t>
            </a:r>
          </a:p>
          <a:p>
            <a:pPr lvl="1"/>
            <a:r>
              <a:rPr lang="en-US" dirty="0" err="1" smtClean="0"/>
              <a:t>Thromocytopenia</a:t>
            </a:r>
            <a:r>
              <a:rPr lang="en-US" dirty="0" smtClean="0"/>
              <a:t> </a:t>
            </a:r>
            <a:r>
              <a:rPr lang="en-US" dirty="0"/>
              <a:t>(&lt;100,000/mL)</a:t>
            </a:r>
          </a:p>
          <a:p>
            <a:pPr lvl="1"/>
            <a:r>
              <a:rPr lang="en-US" dirty="0"/>
              <a:t>Renal insufficiency (Cr &gt;1.1mg/</a:t>
            </a:r>
            <a:r>
              <a:rPr lang="en-US" dirty="0" err="1"/>
              <a:t>dL</a:t>
            </a:r>
            <a:r>
              <a:rPr lang="en-US" dirty="0"/>
              <a:t> or doubling)</a:t>
            </a:r>
          </a:p>
          <a:p>
            <a:pPr lvl="1"/>
            <a:r>
              <a:rPr lang="en-US" dirty="0"/>
              <a:t>Impaired liver function (twice normal </a:t>
            </a:r>
            <a:r>
              <a:rPr lang="en-US" dirty="0" err="1"/>
              <a:t>concentraction</a:t>
            </a:r>
            <a:endParaRPr lang="en-US" dirty="0"/>
          </a:p>
          <a:p>
            <a:pPr lvl="1"/>
            <a:r>
              <a:rPr lang="en-US" dirty="0"/>
              <a:t>Pulmonary edema</a:t>
            </a:r>
          </a:p>
          <a:p>
            <a:pPr lvl="1"/>
            <a:r>
              <a:rPr lang="en-US" dirty="0"/>
              <a:t>Cerebral or visual symptoms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6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Hypertensive </a:t>
            </a:r>
            <a:r>
              <a:rPr lang="en-US" dirty="0" err="1" smtClean="0"/>
              <a:t>disoders</a:t>
            </a:r>
            <a:r>
              <a:rPr lang="en-US" dirty="0" smtClean="0"/>
              <a:t> of pregnancy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 Protein to Creatinine ratio</a:t>
            </a:r>
          </a:p>
          <a:p>
            <a:r>
              <a:rPr lang="en-US" dirty="0" smtClean="0"/>
              <a:t>Don’t wait 4 hours in Hypertensive Emergency</a:t>
            </a:r>
          </a:p>
          <a:p>
            <a:r>
              <a:rPr lang="en-US" dirty="0" smtClean="0"/>
              <a:t>Consider each case before using Magnesium</a:t>
            </a:r>
          </a:p>
          <a:p>
            <a:r>
              <a:rPr lang="en-US" dirty="0" smtClean="0"/>
              <a:t>Not everyone will present with “classic” symptoms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Don’t forget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Patient’s risk factors</a:t>
            </a:r>
          </a:p>
          <a:p>
            <a:r>
              <a:rPr lang="en-US" dirty="0" smtClean="0"/>
              <a:t>Not everything is Preeclampsia</a:t>
            </a:r>
          </a:p>
          <a:p>
            <a:r>
              <a:rPr lang="en-US" dirty="0" err="1" smtClean="0"/>
              <a:t>Preeclamptics</a:t>
            </a:r>
            <a:r>
              <a:rPr lang="en-US" dirty="0" smtClean="0"/>
              <a:t> don’t manage fluid like other pregnant patients</a:t>
            </a:r>
          </a:p>
          <a:p>
            <a:r>
              <a:rPr lang="en-US" dirty="0" smtClean="0"/>
              <a:t>Obstetrics is a team sport!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9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Davis Medical Center</a:t>
            </a:r>
            <a:endParaRPr lang="en-US" dirty="0"/>
          </a:p>
        </p:txBody>
      </p:sp>
      <p:pic>
        <p:nvPicPr>
          <p:cNvPr id="5" name="Picture 4" descr="10679703_963405440339459_8174264687042910990_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75" y="1550894"/>
            <a:ext cx="3096381" cy="2322286"/>
          </a:xfrm>
          <a:prstGeom prst="rect">
            <a:avLst/>
          </a:prstGeom>
        </p:spPr>
      </p:pic>
      <p:pic>
        <p:nvPicPr>
          <p:cNvPr id="6" name="Picture 5" descr="1921095_963405003672836_5768482641658481569_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5" b="18182"/>
          <a:stretch/>
        </p:blipFill>
        <p:spPr>
          <a:xfrm>
            <a:off x="1155094" y="1778001"/>
            <a:ext cx="3725333" cy="1868714"/>
          </a:xfrm>
          <a:prstGeom prst="rect">
            <a:avLst/>
          </a:prstGeom>
        </p:spPr>
      </p:pic>
      <p:pic>
        <p:nvPicPr>
          <p:cNvPr id="7" name="Picture 6" descr="10708553_963404490339554_1717144938352923410_o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"/>
          <a:stretch/>
        </p:blipFill>
        <p:spPr>
          <a:xfrm>
            <a:off x="1814286" y="4022896"/>
            <a:ext cx="3465285" cy="2454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4493" y="4172128"/>
            <a:ext cx="2558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PP Hemorrhage &amp; Preeclampsia policy in place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Reminder cards each room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Preeclampsia &amp; PP Hemorrhage order set awaiting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Fairmont General Hospital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85" y="1569037"/>
            <a:ext cx="3431042" cy="1261250"/>
          </a:xfrm>
        </p:spPr>
        <p:txBody>
          <a:bodyPr/>
          <a:lstStyle/>
          <a:p>
            <a:r>
              <a:rPr lang="en-US" dirty="0" smtClean="0"/>
              <a:t>Ob hemorrhage management policy in place</a:t>
            </a:r>
            <a:endParaRPr lang="en-US" dirty="0"/>
          </a:p>
        </p:txBody>
      </p:sp>
      <p:pic>
        <p:nvPicPr>
          <p:cNvPr id="4" name="Picture 3" descr="Fairmont general pic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74571"/>
            <a:ext cx="3483429" cy="2612572"/>
          </a:xfrm>
          <a:prstGeom prst="rect">
            <a:avLst/>
          </a:prstGeom>
        </p:spPr>
      </p:pic>
      <p:pic>
        <p:nvPicPr>
          <p:cNvPr id="5" name="Picture 4" descr="Fairmont general pic 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28" y="1373557"/>
            <a:ext cx="3884613" cy="2913460"/>
          </a:xfrm>
          <a:prstGeom prst="rect">
            <a:avLst/>
          </a:prstGeom>
        </p:spPr>
      </p:pic>
      <p:pic>
        <p:nvPicPr>
          <p:cNvPr id="6" name="Picture 5" descr="Fairmont general pic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6" y="4661686"/>
            <a:ext cx="2902857" cy="187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Memorial Hospital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0"/>
          <a:stretch/>
        </p:blipFill>
        <p:spPr bwMode="auto">
          <a:xfrm rot="5400000">
            <a:off x="6405217" y="4201496"/>
            <a:ext cx="2570759" cy="231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9" r="14693"/>
          <a:stretch/>
        </p:blipFill>
        <p:spPr bwMode="auto">
          <a:xfrm rot="5400000">
            <a:off x="484585" y="1069370"/>
            <a:ext cx="2210385" cy="275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r="24985"/>
          <a:stretch/>
        </p:blipFill>
        <p:spPr bwMode="auto">
          <a:xfrm rot="5400000">
            <a:off x="4083729" y="4172427"/>
            <a:ext cx="1828797" cy="237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r="10598"/>
          <a:stretch/>
        </p:blipFill>
        <p:spPr bwMode="auto">
          <a:xfrm rot="5400000">
            <a:off x="3530002" y="1343995"/>
            <a:ext cx="2794210" cy="278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t="8700" r="17752"/>
          <a:stretch/>
        </p:blipFill>
        <p:spPr bwMode="auto">
          <a:xfrm rot="5400000">
            <a:off x="605334" y="3801295"/>
            <a:ext cx="2517857" cy="294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20396" y="1740023"/>
            <a:ext cx="1988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Postpartum hemorrhage policy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Reminder cards in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15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496</TotalTime>
  <Words>475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Story</vt:lpstr>
      <vt:lpstr>Wrap-up of Obstetrical Harm Prevention Project</vt:lpstr>
      <vt:lpstr>The Roadshow</vt:lpstr>
      <vt:lpstr>Obstetric Hemorrhage Readiness</vt:lpstr>
      <vt:lpstr>Obstetric Hemorrhage Readiness</vt:lpstr>
      <vt:lpstr>Hypertensive disorders of pregnancy</vt:lpstr>
      <vt:lpstr>Hypertensive disoders of pregnancy</vt:lpstr>
      <vt:lpstr>Davis Medical Center</vt:lpstr>
      <vt:lpstr>Fairmont General Hospital </vt:lpstr>
      <vt:lpstr>Grant Memorial Hospital</vt:lpstr>
      <vt:lpstr>Greenbrier Valley Medical Center</vt:lpstr>
      <vt:lpstr>Ohio Valley Medical Center</vt:lpstr>
      <vt:lpstr>Pleasant Valley Hospital</vt:lpstr>
      <vt:lpstr>Princeton Community Hospital</vt:lpstr>
      <vt:lpstr>Stonewall Jackson Memorial Hospital</vt:lpstr>
      <vt:lpstr>Summersville Regional Medical Center</vt:lpstr>
      <vt:lpstr>Welch Community Hospital</vt:lpstr>
      <vt:lpstr>Policy, Procedure &amp; Order set review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Wrap-up of Obstetrical Harm Prevention Project</dc:title>
  <dc:creator>Anne Banfield</dc:creator>
  <cp:lastModifiedBy>Shauna</cp:lastModifiedBy>
  <cp:revision>27</cp:revision>
  <dcterms:created xsi:type="dcterms:W3CDTF">2014-10-25T11:22:27Z</dcterms:created>
  <dcterms:modified xsi:type="dcterms:W3CDTF">2014-11-06T11:42:37Z</dcterms:modified>
</cp:coreProperties>
</file>